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2"/>
  </p:notesMasterIdLst>
  <p:handoutMasterIdLst>
    <p:handoutMasterId r:id="rId113"/>
  </p:handoutMasterIdLst>
  <p:sldIdLst>
    <p:sldId id="315" r:id="rId2"/>
    <p:sldId id="316" r:id="rId3"/>
    <p:sldId id="379" r:id="rId4"/>
    <p:sldId id="317" r:id="rId5"/>
    <p:sldId id="380" r:id="rId6"/>
    <p:sldId id="318" r:id="rId7"/>
    <p:sldId id="378" r:id="rId8"/>
    <p:sldId id="319" r:id="rId9"/>
    <p:sldId id="382" r:id="rId10"/>
    <p:sldId id="320" r:id="rId11"/>
    <p:sldId id="321" r:id="rId12"/>
    <p:sldId id="322" r:id="rId13"/>
    <p:sldId id="323" r:id="rId14"/>
    <p:sldId id="324" r:id="rId15"/>
    <p:sldId id="383" r:id="rId16"/>
    <p:sldId id="432" r:id="rId17"/>
    <p:sldId id="431" r:id="rId18"/>
    <p:sldId id="428" r:id="rId19"/>
    <p:sldId id="430" r:id="rId20"/>
    <p:sldId id="327" r:id="rId21"/>
    <p:sldId id="374" r:id="rId22"/>
    <p:sldId id="384" r:id="rId23"/>
    <p:sldId id="375" r:id="rId24"/>
    <p:sldId id="385" r:id="rId25"/>
    <p:sldId id="386" r:id="rId26"/>
    <p:sldId id="376" r:id="rId27"/>
    <p:sldId id="377" r:id="rId28"/>
    <p:sldId id="326" r:id="rId29"/>
    <p:sldId id="325" r:id="rId30"/>
    <p:sldId id="330" r:id="rId31"/>
    <p:sldId id="331" r:id="rId32"/>
    <p:sldId id="328" r:id="rId33"/>
    <p:sldId id="329" r:id="rId34"/>
    <p:sldId id="332" r:id="rId35"/>
    <p:sldId id="422" r:id="rId36"/>
    <p:sldId id="392" r:id="rId37"/>
    <p:sldId id="395" r:id="rId38"/>
    <p:sldId id="372" r:id="rId39"/>
    <p:sldId id="396" r:id="rId40"/>
    <p:sldId id="334" r:id="rId41"/>
    <p:sldId id="393" r:id="rId42"/>
    <p:sldId id="335" r:id="rId43"/>
    <p:sldId id="397" r:id="rId44"/>
    <p:sldId id="336" r:id="rId45"/>
    <p:sldId id="398" r:id="rId46"/>
    <p:sldId id="399" r:id="rId47"/>
    <p:sldId id="400" r:id="rId48"/>
    <p:sldId id="337" r:id="rId49"/>
    <p:sldId id="433" r:id="rId50"/>
    <p:sldId id="340" r:id="rId51"/>
    <p:sldId id="338" r:id="rId52"/>
    <p:sldId id="339" r:id="rId53"/>
    <p:sldId id="401" r:id="rId54"/>
    <p:sldId id="402" r:id="rId55"/>
    <p:sldId id="403" r:id="rId56"/>
    <p:sldId id="388" r:id="rId57"/>
    <p:sldId id="434" r:id="rId58"/>
    <p:sldId id="423" r:id="rId59"/>
    <p:sldId id="424" r:id="rId60"/>
    <p:sldId id="341" r:id="rId61"/>
    <p:sldId id="391" r:id="rId62"/>
    <p:sldId id="342" r:id="rId63"/>
    <p:sldId id="404" r:id="rId64"/>
    <p:sldId id="405" r:id="rId65"/>
    <p:sldId id="343" r:id="rId66"/>
    <p:sldId id="438" r:id="rId67"/>
    <p:sldId id="439" r:id="rId68"/>
    <p:sldId id="411" r:id="rId69"/>
    <p:sldId id="440" r:id="rId70"/>
    <p:sldId id="435" r:id="rId71"/>
    <p:sldId id="436" r:id="rId72"/>
    <p:sldId id="437" r:id="rId73"/>
    <p:sldId id="347" r:id="rId74"/>
    <p:sldId id="441" r:id="rId75"/>
    <p:sldId id="426" r:id="rId76"/>
    <p:sldId id="348" r:id="rId77"/>
    <p:sldId id="349" r:id="rId78"/>
    <p:sldId id="409" r:id="rId79"/>
    <p:sldId id="410" r:id="rId80"/>
    <p:sldId id="373" r:id="rId81"/>
    <p:sldId id="416" r:id="rId82"/>
    <p:sldId id="417" r:id="rId83"/>
    <p:sldId id="442" r:id="rId84"/>
    <p:sldId id="443" r:id="rId85"/>
    <p:sldId id="444" r:id="rId86"/>
    <p:sldId id="412" r:id="rId87"/>
    <p:sldId id="413" r:id="rId88"/>
    <p:sldId id="389" r:id="rId89"/>
    <p:sldId id="414" r:id="rId90"/>
    <p:sldId id="353" r:id="rId91"/>
    <p:sldId id="355" r:id="rId92"/>
    <p:sldId id="356" r:id="rId93"/>
    <p:sldId id="357" r:id="rId94"/>
    <p:sldId id="358" r:id="rId95"/>
    <p:sldId id="359" r:id="rId96"/>
    <p:sldId id="415" r:id="rId97"/>
    <p:sldId id="419" r:id="rId98"/>
    <p:sldId id="360" r:id="rId99"/>
    <p:sldId id="420" r:id="rId100"/>
    <p:sldId id="418" r:id="rId101"/>
    <p:sldId id="421" r:id="rId102"/>
    <p:sldId id="362" r:id="rId103"/>
    <p:sldId id="363" r:id="rId104"/>
    <p:sldId id="364" r:id="rId105"/>
    <p:sldId id="390" r:id="rId106"/>
    <p:sldId id="365" r:id="rId107"/>
    <p:sldId id="366" r:id="rId108"/>
    <p:sldId id="367" r:id="rId109"/>
    <p:sldId id="371" r:id="rId110"/>
    <p:sldId id="370" r:id="rId1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锦彪 霍" initials="锦彪" lastIdx="5" clrIdx="0">
    <p:extLst>
      <p:ext uri="{19B8F6BF-5375-455C-9EA6-DF929625EA0E}">
        <p15:presenceInfo xmlns:p15="http://schemas.microsoft.com/office/powerpoint/2012/main" userId="747d344fe7e6b0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2EDBE2-000D-4933-A132-D041B0C8B24B}" v="8" dt="2021-01-21T07:44:45.86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55" autoAdjust="0"/>
    <p:restoredTop sz="87114" autoAdjust="0"/>
  </p:normalViewPr>
  <p:slideViewPr>
    <p:cSldViewPr snapToGrid="0" showGuides="1">
      <p:cViewPr varScale="1">
        <p:scale>
          <a:sx n="81" d="100"/>
          <a:sy n="81" d="100"/>
        </p:scale>
        <p:origin x="304"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41AC55-F3CD-4099-B0D1-936EE43517B9}" type="datetimeFigureOut">
              <a:rPr lang="zh-CN" altLang="en-US" smtClean="0"/>
              <a:t>2021/5/20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01C073-7DF8-45BD-9E17-80202D533A51}" type="slidenum">
              <a:rPr lang="zh-CN" altLang="en-US" smtClean="0"/>
              <a:t>‹#›</a:t>
            </a:fld>
            <a:endParaRPr lang="zh-CN" altLang="en-US"/>
          </a:p>
        </p:txBody>
      </p:sp>
    </p:spTree>
    <p:extLst>
      <p:ext uri="{BB962C8B-B14F-4D97-AF65-F5344CB8AC3E}">
        <p14:creationId xmlns:p14="http://schemas.microsoft.com/office/powerpoint/2010/main" val="958029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BBA7-2751-4186-92D7-BAFE14A83317}" type="datetimeFigureOut">
              <a:rPr lang="zh-CN" altLang="en-US" smtClean="0"/>
              <a:pPr/>
              <a:t>2021/5/20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12F08-2C51-4761-8379-7BF5B777E402}" type="slidenum">
              <a:rPr lang="zh-CN" altLang="en-US" smtClean="0"/>
              <a:pPr/>
              <a:t>‹#›</a:t>
            </a:fld>
            <a:endParaRPr lang="zh-CN" altLang="en-US"/>
          </a:p>
        </p:txBody>
      </p:sp>
    </p:spTree>
    <p:extLst>
      <p:ext uri="{BB962C8B-B14F-4D97-AF65-F5344CB8AC3E}">
        <p14:creationId xmlns:p14="http://schemas.microsoft.com/office/powerpoint/2010/main" val="1614525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出行方式选择案例</a:t>
            </a: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4</a:t>
            </a:fld>
            <a:endParaRPr lang="zh-CN" altLang="en-US"/>
          </a:p>
        </p:txBody>
      </p:sp>
    </p:spTree>
    <p:extLst>
      <p:ext uri="{BB962C8B-B14F-4D97-AF65-F5344CB8AC3E}">
        <p14:creationId xmlns:p14="http://schemas.microsoft.com/office/powerpoint/2010/main" val="2795523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由质量测量案例类比，得到信息测量的方法。</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仿宋" panose="02010609060101010101" pitchFamily="49" charset="-122"/>
              </a:rPr>
              <a:t> b=2 for the unit of bits, b=e for the unit of </a:t>
            </a:r>
            <a:r>
              <a:rPr lang="en-US" altLang="zh-CN" sz="1800" dirty="0" err="1">
                <a:effectLst/>
                <a:latin typeface="Times New Roman" panose="02020603050405020304" pitchFamily="18" charset="0"/>
                <a:ea typeface="仿宋" panose="02010609060101010101" pitchFamily="49" charset="-122"/>
              </a:rPr>
              <a:t>nats</a:t>
            </a:r>
            <a:r>
              <a:rPr lang="en-US" altLang="zh-CN" sz="1800" dirty="0">
                <a:effectLst/>
                <a:latin typeface="Times New Roman" panose="02020603050405020304" pitchFamily="18" charset="0"/>
                <a:ea typeface="仿宋" panose="02010609060101010101" pitchFamily="49" charset="-122"/>
              </a:rPr>
              <a:t>, and b=10 for the unit of bans,</a:t>
            </a:r>
          </a:p>
          <a:p>
            <a:pPr>
              <a:lnSpc>
                <a:spcPct val="150000"/>
              </a:lnSpc>
            </a:pPr>
            <a:r>
              <a:rPr lang="zh-CN" altLang="en-US" sz="1200" dirty="0">
                <a:latin typeface="微软雅黑" panose="020B0503020204020204" pitchFamily="34" charset="-122"/>
                <a:ea typeface="微软雅黑" panose="020B0503020204020204" pitchFamily="34" charset="-122"/>
              </a:rPr>
              <a:t>关于</a:t>
            </a:r>
            <a:r>
              <a:rPr lang="zh-CN" altLang="en-US" sz="1200" b="1" dirty="0">
                <a:latin typeface="微软雅黑" panose="020B0503020204020204" pitchFamily="34" charset="-122"/>
                <a:ea typeface="微软雅黑" panose="020B0503020204020204" pitchFamily="34" charset="-122"/>
              </a:rPr>
              <a:t>对数底</a:t>
            </a:r>
            <a:r>
              <a:rPr lang="zh-CN" altLang="en-US" sz="1200" dirty="0">
                <a:latin typeface="微软雅黑" panose="020B0503020204020204" pitchFamily="34" charset="-122"/>
                <a:ea typeface="微软雅黑" panose="020B0503020204020204" pitchFamily="34" charset="-122"/>
              </a:rPr>
              <a:t>的选取：</a:t>
            </a:r>
          </a:p>
          <a:p>
            <a:pPr>
              <a:lnSpc>
                <a:spcPct val="150000"/>
              </a:lnSpc>
            </a:pPr>
            <a:r>
              <a:rPr lang="zh-CN" altLang="en-US" sz="1200" dirty="0">
                <a:latin typeface="微软雅黑" panose="020B0503020204020204" pitchFamily="34" charset="-122"/>
                <a:ea typeface="微软雅黑" panose="020B0503020204020204" pitchFamily="34" charset="-122"/>
              </a:rPr>
              <a:t>​底为</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，单位：比特（通常用于工程）；​底为</a:t>
            </a:r>
            <a:r>
              <a:rPr lang="en-US" altLang="zh-CN" sz="1200" dirty="0">
                <a:latin typeface="微软雅黑" panose="020B0503020204020204" pitchFamily="34" charset="-122"/>
                <a:ea typeface="微软雅黑" panose="020B0503020204020204" pitchFamily="34" charset="-122"/>
              </a:rPr>
              <a:t>e</a:t>
            </a:r>
            <a:r>
              <a:rPr lang="zh-CN" altLang="en-US" sz="1200" dirty="0">
                <a:latin typeface="微软雅黑" panose="020B0503020204020204" pitchFamily="34" charset="-122"/>
                <a:ea typeface="微软雅黑" panose="020B0503020204020204" pitchFamily="34" charset="-122"/>
              </a:rPr>
              <a:t>，单位：奈特（通常用于理论推导）；​底为</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，单位：哈特；</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奈特</a:t>
            </a:r>
            <a:r>
              <a:rPr lang="en-US" altLang="zh-CN" sz="1200" dirty="0">
                <a:latin typeface="微软雅黑" panose="020B0503020204020204" pitchFamily="34" charset="-122"/>
                <a:ea typeface="微软雅黑" panose="020B0503020204020204" pitchFamily="34" charset="-122"/>
              </a:rPr>
              <a:t>=1.443</a:t>
            </a:r>
            <a:r>
              <a:rPr lang="zh-CN" altLang="en-US" sz="1200" dirty="0">
                <a:latin typeface="微软雅黑" panose="020B0503020204020204" pitchFamily="34" charset="-122"/>
                <a:ea typeface="微软雅黑" panose="020B0503020204020204" pitchFamily="34" charset="-122"/>
              </a:rPr>
              <a:t>比特，</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哈特</a:t>
            </a:r>
            <a:r>
              <a:rPr lang="en-US" altLang="zh-CN" sz="1200" dirty="0">
                <a:latin typeface="微软雅黑" panose="020B0503020204020204" pitchFamily="34" charset="-122"/>
                <a:ea typeface="微软雅黑" panose="020B0503020204020204" pitchFamily="34" charset="-122"/>
              </a:rPr>
              <a:t>=3.32</a:t>
            </a:r>
            <a:r>
              <a:rPr lang="zh-CN" altLang="en-US" sz="1200" dirty="0">
                <a:latin typeface="微软雅黑" panose="020B0503020204020204" pitchFamily="34" charset="-122"/>
                <a:ea typeface="微软雅黑" panose="020B0503020204020204" pitchFamily="34" charset="-122"/>
              </a:rPr>
              <a:t>比特</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13</a:t>
            </a:fld>
            <a:endParaRPr lang="zh-CN" altLang="en-US"/>
          </a:p>
        </p:txBody>
      </p:sp>
    </p:spTree>
    <p:extLst>
      <p:ext uri="{BB962C8B-B14F-4D97-AF65-F5344CB8AC3E}">
        <p14:creationId xmlns:p14="http://schemas.microsoft.com/office/powerpoint/2010/main" val="28779904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107</a:t>
            </a:fld>
            <a:endParaRPr lang="zh-CN" altLang="en-US"/>
          </a:p>
        </p:txBody>
      </p:sp>
    </p:spTree>
    <p:extLst>
      <p:ext uri="{BB962C8B-B14F-4D97-AF65-F5344CB8AC3E}">
        <p14:creationId xmlns:p14="http://schemas.microsoft.com/office/powerpoint/2010/main" val="38795269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108</a:t>
            </a:fld>
            <a:endParaRPr lang="zh-CN" altLang="en-US"/>
          </a:p>
        </p:txBody>
      </p:sp>
    </p:spTree>
    <p:extLst>
      <p:ext uri="{BB962C8B-B14F-4D97-AF65-F5344CB8AC3E}">
        <p14:creationId xmlns:p14="http://schemas.microsoft.com/office/powerpoint/2010/main" val="25025341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109</a:t>
            </a:fld>
            <a:endParaRPr lang="zh-CN" altLang="en-US"/>
          </a:p>
        </p:txBody>
      </p:sp>
    </p:spTree>
    <p:extLst>
      <p:ext uri="{BB962C8B-B14F-4D97-AF65-F5344CB8AC3E}">
        <p14:creationId xmlns:p14="http://schemas.microsoft.com/office/powerpoint/2010/main" val="11058955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110</a:t>
            </a:fld>
            <a:endParaRPr lang="zh-CN" altLang="en-US"/>
          </a:p>
        </p:txBody>
      </p:sp>
    </p:spTree>
    <p:extLst>
      <p:ext uri="{BB962C8B-B14F-4D97-AF65-F5344CB8AC3E}">
        <p14:creationId xmlns:p14="http://schemas.microsoft.com/office/powerpoint/2010/main" val="363808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介绍非等可能事件的信息量的计算</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14</a:t>
            </a:fld>
            <a:endParaRPr lang="zh-CN" altLang="en-US"/>
          </a:p>
        </p:txBody>
      </p:sp>
    </p:spTree>
    <p:extLst>
      <p:ext uri="{BB962C8B-B14F-4D97-AF65-F5344CB8AC3E}">
        <p14:creationId xmlns:p14="http://schemas.microsoft.com/office/powerpoint/2010/main" val="2108969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介绍非等可能事件的信息量的计算。</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知识</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：如果有人告诉你</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是答案。知识</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：如果有人告诉你</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是答案的可能是</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，其他几个答案等可能</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15</a:t>
            </a:fld>
            <a:endParaRPr lang="zh-CN" altLang="en-US"/>
          </a:p>
        </p:txBody>
      </p:sp>
    </p:spTree>
    <p:extLst>
      <p:ext uri="{BB962C8B-B14F-4D97-AF65-F5344CB8AC3E}">
        <p14:creationId xmlns:p14="http://schemas.microsoft.com/office/powerpoint/2010/main" val="45246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（增</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原</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页之后）</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16</a:t>
            </a:fld>
            <a:endParaRPr lang="zh-CN" altLang="en-US"/>
          </a:p>
        </p:txBody>
      </p:sp>
    </p:spTree>
    <p:extLst>
      <p:ext uri="{BB962C8B-B14F-4D97-AF65-F5344CB8AC3E}">
        <p14:creationId xmlns:p14="http://schemas.microsoft.com/office/powerpoint/2010/main" val="1795034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（增</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原</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页之后）</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17</a:t>
            </a:fld>
            <a:endParaRPr lang="zh-CN" altLang="en-US"/>
          </a:p>
        </p:txBody>
      </p:sp>
    </p:spTree>
    <p:extLst>
      <p:ext uri="{BB962C8B-B14F-4D97-AF65-F5344CB8AC3E}">
        <p14:creationId xmlns:p14="http://schemas.microsoft.com/office/powerpoint/2010/main" val="318688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（增</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原</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页之后）</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18</a:t>
            </a:fld>
            <a:endParaRPr lang="zh-CN" altLang="en-US"/>
          </a:p>
        </p:txBody>
      </p:sp>
    </p:spTree>
    <p:extLst>
      <p:ext uri="{BB962C8B-B14F-4D97-AF65-F5344CB8AC3E}">
        <p14:creationId xmlns:p14="http://schemas.microsoft.com/office/powerpoint/2010/main" val="1090477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（增</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原</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页之后）</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19</a:t>
            </a:fld>
            <a:endParaRPr lang="zh-CN" altLang="en-US"/>
          </a:p>
        </p:txBody>
      </p:sp>
    </p:spTree>
    <p:extLst>
      <p:ext uri="{BB962C8B-B14F-4D97-AF65-F5344CB8AC3E}">
        <p14:creationId xmlns:p14="http://schemas.microsoft.com/office/powerpoint/2010/main" val="381313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上面是个直观的理解，这个补充阅读材料是个偏数学的推导，当然它也并没有十分严谨。</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20</a:t>
            </a:fld>
            <a:endParaRPr lang="zh-CN" altLang="en-US"/>
          </a:p>
        </p:txBody>
      </p:sp>
    </p:spTree>
    <p:extLst>
      <p:ext uri="{BB962C8B-B14F-4D97-AF65-F5344CB8AC3E}">
        <p14:creationId xmlns:p14="http://schemas.microsoft.com/office/powerpoint/2010/main" val="3299798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21</a:t>
            </a:fld>
            <a:endParaRPr lang="zh-CN" altLang="en-US"/>
          </a:p>
        </p:txBody>
      </p:sp>
    </p:spTree>
    <p:extLst>
      <p:ext uri="{BB962C8B-B14F-4D97-AF65-F5344CB8AC3E}">
        <p14:creationId xmlns:p14="http://schemas.microsoft.com/office/powerpoint/2010/main" val="3772255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22</a:t>
            </a:fld>
            <a:endParaRPr lang="zh-CN" altLang="en-US"/>
          </a:p>
        </p:txBody>
      </p:sp>
    </p:spTree>
    <p:extLst>
      <p:ext uri="{BB962C8B-B14F-4D97-AF65-F5344CB8AC3E}">
        <p14:creationId xmlns:p14="http://schemas.microsoft.com/office/powerpoint/2010/main" val="555426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从生活案例中引出决策树的概念，简单介绍决策树的结构（根节点、叶结点、有向边等）</a:t>
            </a: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5</a:t>
            </a:fld>
            <a:endParaRPr lang="zh-CN" altLang="en-US"/>
          </a:p>
        </p:txBody>
      </p:sp>
    </p:spTree>
    <p:extLst>
      <p:ext uri="{BB962C8B-B14F-4D97-AF65-F5344CB8AC3E}">
        <p14:creationId xmlns:p14="http://schemas.microsoft.com/office/powerpoint/2010/main" val="667742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23</a:t>
            </a:fld>
            <a:endParaRPr lang="zh-CN" altLang="en-US"/>
          </a:p>
        </p:txBody>
      </p:sp>
    </p:spTree>
    <p:extLst>
      <p:ext uri="{BB962C8B-B14F-4D97-AF65-F5344CB8AC3E}">
        <p14:creationId xmlns:p14="http://schemas.microsoft.com/office/powerpoint/2010/main" val="3659520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如果是</a:t>
                </a:r>
                <a14:m>
                  <m:oMath xmlns:m="http://schemas.openxmlformats.org/officeDocument/2006/math">
                    <m:r>
                      <a:rPr lang="en-US" altLang="zh-CN" sz="1200" b="0" i="1" smtClean="0">
                        <a:latin typeface="Cambria Math" panose="02040503050406030204" pitchFamily="18" charset="0"/>
                        <a:ea typeface="微软雅黑" panose="020B0503020204020204" pitchFamily="34" charset="-122"/>
                      </a:rPr>
                      <m:t>𝐻</m:t>
                    </m:r>
                    <m:r>
                      <a:rPr lang="en-US" altLang="zh-CN" sz="1200" b="0" i="1" smtClean="0">
                        <a:latin typeface="Cambria Math" panose="02040503050406030204" pitchFamily="18" charset="0"/>
                        <a:ea typeface="微软雅黑" panose="020B0503020204020204" pitchFamily="34" charset="-122"/>
                      </a:rPr>
                      <m:t>(</m:t>
                    </m:r>
                    <m:f>
                      <m:fPr>
                        <m:ctrlPr>
                          <a:rPr lang="en-US" altLang="zh-CN" sz="1200" b="0" i="1" smtClean="0">
                            <a:latin typeface="Cambria Math" panose="02040503050406030204" pitchFamily="18" charset="0"/>
                            <a:ea typeface="微软雅黑" panose="020B0503020204020204" pitchFamily="34" charset="-122"/>
                          </a:rPr>
                        </m:ctrlPr>
                      </m:fPr>
                      <m:num>
                        <m:r>
                          <a:rPr lang="en-US" altLang="zh-CN" sz="1200" b="0" i="1" smtClean="0">
                            <a:latin typeface="Cambria Math" panose="02040503050406030204" pitchFamily="18" charset="0"/>
                            <a:ea typeface="微软雅黑" panose="020B0503020204020204" pitchFamily="34" charset="-122"/>
                          </a:rPr>
                          <m:t>1</m:t>
                        </m:r>
                      </m:num>
                      <m:den>
                        <m:r>
                          <a:rPr lang="en-US" altLang="zh-CN" sz="1200" b="0" i="1" smtClean="0">
                            <a:latin typeface="Cambria Math" panose="02040503050406030204" pitchFamily="18" charset="0"/>
                            <a:ea typeface="微软雅黑" panose="020B0503020204020204" pitchFamily="34" charset="-122"/>
                          </a:rPr>
                          <m:t>3</m:t>
                        </m:r>
                      </m:den>
                    </m:f>
                    <m:r>
                      <a:rPr lang="en-US" altLang="zh-CN" sz="1200" b="0" i="1" smtClean="0">
                        <a:latin typeface="Cambria Math" panose="02040503050406030204" pitchFamily="18" charset="0"/>
                        <a:ea typeface="微软雅黑" panose="020B0503020204020204" pitchFamily="34" charset="-122"/>
                      </a:rPr>
                      <m:t>,</m:t>
                    </m:r>
                    <m:f>
                      <m:fPr>
                        <m:ctrlPr>
                          <a:rPr lang="en-US" altLang="zh-CN" sz="1200" b="0" i="1" smtClean="0">
                            <a:latin typeface="Cambria Math" panose="02040503050406030204" pitchFamily="18" charset="0"/>
                            <a:ea typeface="微软雅黑" panose="020B0503020204020204" pitchFamily="34" charset="-122"/>
                          </a:rPr>
                        </m:ctrlPr>
                      </m:fPr>
                      <m:num>
                        <m:r>
                          <a:rPr lang="en-US" altLang="zh-CN" sz="1200" b="0" i="1" smtClean="0">
                            <a:latin typeface="Cambria Math" panose="02040503050406030204" pitchFamily="18" charset="0"/>
                            <a:ea typeface="微软雅黑" panose="020B0503020204020204" pitchFamily="34" charset="-122"/>
                          </a:rPr>
                          <m:t>1</m:t>
                        </m:r>
                      </m:num>
                      <m:den>
                        <m:r>
                          <a:rPr lang="en-US" altLang="zh-CN" sz="1200" b="0" i="1" smtClean="0">
                            <a:latin typeface="Cambria Math" panose="02040503050406030204" pitchFamily="18" charset="0"/>
                            <a:ea typeface="微软雅黑" panose="020B0503020204020204" pitchFamily="34" charset="-122"/>
                          </a:rPr>
                          <m:t>9</m:t>
                        </m:r>
                      </m:den>
                    </m:f>
                    <m:r>
                      <a:rPr lang="en-US" altLang="zh-CN" sz="1200" b="0" i="1" smtClean="0">
                        <a:latin typeface="Cambria Math" panose="02040503050406030204" pitchFamily="18" charset="0"/>
                        <a:ea typeface="微软雅黑" panose="020B0503020204020204" pitchFamily="34" charset="-122"/>
                      </a:rPr>
                      <m:t>,</m:t>
                    </m:r>
                    <m:f>
                      <m:fPr>
                        <m:ctrlPr>
                          <a:rPr lang="en-US" altLang="zh-CN" sz="1200" b="0" i="1" smtClean="0">
                            <a:latin typeface="Cambria Math" panose="02040503050406030204" pitchFamily="18" charset="0"/>
                            <a:ea typeface="微软雅黑" panose="020B0503020204020204" pitchFamily="34" charset="-122"/>
                          </a:rPr>
                        </m:ctrlPr>
                      </m:fPr>
                      <m:num>
                        <m:r>
                          <a:rPr lang="en-US" altLang="zh-CN" sz="1200" b="0" i="1" smtClean="0">
                            <a:latin typeface="Cambria Math" panose="02040503050406030204" pitchFamily="18" charset="0"/>
                            <a:ea typeface="微软雅黑" panose="020B0503020204020204" pitchFamily="34" charset="-122"/>
                          </a:rPr>
                          <m:t>5</m:t>
                        </m:r>
                      </m:num>
                      <m:den>
                        <m:r>
                          <a:rPr lang="en-US" altLang="zh-CN" sz="1200" b="0" i="1" smtClean="0">
                            <a:latin typeface="Cambria Math" panose="02040503050406030204" pitchFamily="18" charset="0"/>
                            <a:ea typeface="微软雅黑" panose="020B0503020204020204" pitchFamily="34" charset="-122"/>
                          </a:rPr>
                          <m:t>9</m:t>
                        </m:r>
                      </m:den>
                    </m:f>
                    <m:r>
                      <a:rPr lang="en-US" altLang="zh-CN" sz="1200" b="0" i="1" smtClean="0">
                        <a:latin typeface="Cambria Math" panose="02040503050406030204" pitchFamily="18" charset="0"/>
                        <a:ea typeface="微软雅黑" panose="020B0503020204020204" pitchFamily="34" charset="-122"/>
                      </a:rPr>
                      <m:t>)</m:t>
                    </m:r>
                    <m:r>
                      <a:rPr lang="zh-CN" altLang="en-US" sz="1200" b="0" i="1" smtClean="0">
                        <a:latin typeface="Cambria Math" panose="02040503050406030204" pitchFamily="18" charset="0"/>
                        <a:ea typeface="微软雅黑" panose="020B0503020204020204" pitchFamily="34" charset="-122"/>
                      </a:rPr>
                      <m:t>则</m:t>
                    </m:r>
                  </m:oMath>
                </a14:m>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分别为</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5</a:t>
                </a:r>
                <a:endParaRPr lang="en-AU"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如果是</a:t>
                </a:r>
                <a:r>
                  <a:rPr lang="en-US" altLang="zh-CN" sz="1200" b="0" i="0" smtClean="0">
                    <a:latin typeface="Cambria Math" panose="02040503050406030204" pitchFamily="18" charset="0"/>
                    <a:ea typeface="微软雅黑" panose="020B0503020204020204" pitchFamily="34" charset="-122"/>
                  </a:rPr>
                  <a:t>𝐻(1/3, 1/9, 5/9)</a:t>
                </a:r>
                <a:r>
                  <a:rPr lang="zh-CN" altLang="en-US" sz="1200" b="0" i="0" smtClean="0">
                    <a:latin typeface="Cambria Math" panose="02040503050406030204" pitchFamily="18" charset="0"/>
                    <a:ea typeface="微软雅黑" panose="020B0503020204020204" pitchFamily="34" charset="-122"/>
                  </a:rPr>
                  <a:t>则</a:t>
                </a:r>
                <a:r>
                  <a:rPr lang="en-US" altLang="zh-CN" sz="1200" dirty="0" smtClean="0">
                    <a:latin typeface="微软雅黑" panose="020B0503020204020204" pitchFamily="34" charset="-122"/>
                    <a:ea typeface="微软雅黑" panose="020B0503020204020204" pitchFamily="34" charset="-122"/>
                  </a:rPr>
                  <a:t>n</a:t>
                </a:r>
                <a:r>
                  <a:rPr lang="zh-CN" altLang="en-US" sz="1200" dirty="0" smtClean="0">
                    <a:latin typeface="微软雅黑" panose="020B0503020204020204" pitchFamily="34" charset="-122"/>
                    <a:ea typeface="微软雅黑" panose="020B0503020204020204" pitchFamily="34" charset="-122"/>
                  </a:rPr>
                  <a:t>分别为</a:t>
                </a:r>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1</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5</a:t>
                </a:r>
                <a:endParaRPr lang="en-AU" altLang="zh-CN" sz="1200" dirty="0" smtClean="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10"/>
          </p:nvPr>
        </p:nvSpPr>
        <p:spPr/>
        <p:txBody>
          <a:bodyPr/>
          <a:lstStyle/>
          <a:p>
            <a:fld id="{D0A12F08-2C51-4761-8379-7BF5B777E402}" type="slidenum">
              <a:rPr lang="zh-CN" altLang="en-US" smtClean="0"/>
              <a:pPr/>
              <a:t>24</a:t>
            </a:fld>
            <a:endParaRPr lang="zh-CN" altLang="en-US"/>
          </a:p>
        </p:txBody>
      </p:sp>
    </p:spTree>
    <p:extLst>
      <p:ext uri="{BB962C8B-B14F-4D97-AF65-F5344CB8AC3E}">
        <p14:creationId xmlns:p14="http://schemas.microsoft.com/office/powerpoint/2010/main" val="1883614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25</a:t>
            </a:fld>
            <a:endParaRPr lang="zh-CN" altLang="en-US"/>
          </a:p>
        </p:txBody>
      </p:sp>
    </p:spTree>
    <p:extLst>
      <p:ext uri="{BB962C8B-B14F-4D97-AF65-F5344CB8AC3E}">
        <p14:creationId xmlns:p14="http://schemas.microsoft.com/office/powerpoint/2010/main" val="1929222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26</a:t>
            </a:fld>
            <a:endParaRPr lang="zh-CN" altLang="en-US"/>
          </a:p>
        </p:txBody>
      </p:sp>
    </p:spTree>
    <p:extLst>
      <p:ext uri="{BB962C8B-B14F-4D97-AF65-F5344CB8AC3E}">
        <p14:creationId xmlns:p14="http://schemas.microsoft.com/office/powerpoint/2010/main" val="4074110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27</a:t>
            </a:fld>
            <a:endParaRPr lang="zh-CN" altLang="en-US"/>
          </a:p>
        </p:txBody>
      </p:sp>
    </p:spTree>
    <p:extLst>
      <p:ext uri="{BB962C8B-B14F-4D97-AF65-F5344CB8AC3E}">
        <p14:creationId xmlns:p14="http://schemas.microsoft.com/office/powerpoint/2010/main" val="465238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让同学了解信息熵的伟大之处，作为决策树的分支指标只是它很小的一个应用。</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28</a:t>
            </a:fld>
            <a:endParaRPr lang="zh-CN" altLang="en-US"/>
          </a:p>
        </p:txBody>
      </p:sp>
    </p:spTree>
    <p:extLst>
      <p:ext uri="{BB962C8B-B14F-4D97-AF65-F5344CB8AC3E}">
        <p14:creationId xmlns:p14="http://schemas.microsoft.com/office/powerpoint/2010/main" val="601184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给出了信息熵的定义，这里有一个概念的转换：用频率（比例）代替概率</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29</a:t>
            </a:fld>
            <a:endParaRPr lang="zh-CN" altLang="en-US"/>
          </a:p>
        </p:txBody>
      </p:sp>
    </p:spTree>
    <p:extLst>
      <p:ext uri="{BB962C8B-B14F-4D97-AF65-F5344CB8AC3E}">
        <p14:creationId xmlns:p14="http://schemas.microsoft.com/office/powerpoint/2010/main" val="838099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30</a:t>
            </a:fld>
            <a:endParaRPr lang="zh-CN" altLang="en-US"/>
          </a:p>
        </p:txBody>
      </p:sp>
    </p:spTree>
    <p:extLst>
      <p:ext uri="{BB962C8B-B14F-4D97-AF65-F5344CB8AC3E}">
        <p14:creationId xmlns:p14="http://schemas.microsoft.com/office/powerpoint/2010/main" val="3337676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a:latin typeface="Cambria Math" panose="02040503050406030204" pitchFamily="18" charset="0"/>
                    <a:ea typeface="微软雅黑" panose="020B0503020204020204" pitchFamily="34" charset="-122"/>
                  </a:rPr>
                  <a:t>这里的练习是计算信息熵，通过图像，带同学们进入这个场景</a:t>
                </a:r>
                <a:endParaRPr lang="en-US" altLang="zh-CN" sz="1200" i="0" dirty="0">
                  <a:latin typeface="Cambria Math" panose="02040503050406030204" pitchFamily="18" charset="0"/>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微软雅黑" panose="020B0503020204020204" pitchFamily="34" charset="-122"/>
                        </a:rPr>
                        <m:t>−</m:t>
                      </m:r>
                      <m:f>
                        <m:fPr>
                          <m:ctrlPr>
                            <a:rPr lang="en-US" altLang="zh-CN" sz="1200" i="1" smtClean="0">
                              <a:latin typeface="Cambria Math" panose="02040503050406030204" pitchFamily="18" charset="0"/>
                              <a:ea typeface="微软雅黑" panose="020B0503020204020204" pitchFamily="34" charset="-122"/>
                            </a:rPr>
                          </m:ctrlPr>
                        </m:fPr>
                        <m:num>
                          <m:r>
                            <a:rPr lang="en-US" altLang="zh-CN" sz="1200" i="1" smtClean="0">
                              <a:latin typeface="Cambria Math" panose="02040503050406030204" pitchFamily="18" charset="0"/>
                              <a:ea typeface="微软雅黑" panose="020B0503020204020204" pitchFamily="34" charset="-122"/>
                            </a:rPr>
                            <m:t>5</m:t>
                          </m:r>
                        </m:num>
                        <m:den>
                          <m:r>
                            <a:rPr lang="en-US" altLang="zh-CN" sz="1200" i="1" smtClean="0">
                              <a:latin typeface="Cambria Math" panose="02040503050406030204" pitchFamily="18" charset="0"/>
                              <a:ea typeface="微软雅黑" panose="020B0503020204020204" pitchFamily="34" charset="-122"/>
                            </a:rPr>
                            <m:t>7</m:t>
                          </m:r>
                        </m:den>
                      </m:f>
                      <m:func>
                        <m:funcPr>
                          <m:ctrlPr>
                            <a:rPr lang="en-US" altLang="zh-CN" sz="1200" b="0" i="1" smtClean="0">
                              <a:latin typeface="Cambria Math" panose="02040503050406030204" pitchFamily="18" charset="0"/>
                              <a:ea typeface="微软雅黑" panose="020B0503020204020204" pitchFamily="34" charset="-122"/>
                            </a:rPr>
                          </m:ctrlPr>
                        </m:funcPr>
                        <m:fName>
                          <m:r>
                            <m:rPr>
                              <m:sty m:val="p"/>
                            </m:rPr>
                            <a:rPr lang="en-US" altLang="zh-CN" sz="1200" b="0" i="0" smtClean="0">
                              <a:latin typeface="Cambria Math" panose="02040503050406030204" pitchFamily="18" charset="0"/>
                              <a:ea typeface="微软雅黑" panose="020B0503020204020204" pitchFamily="34" charset="-122"/>
                            </a:rPr>
                            <m:t>log</m:t>
                          </m:r>
                        </m:fName>
                        <m:e>
                          <m:f>
                            <m:fPr>
                              <m:ctrlPr>
                                <a:rPr lang="en-US" altLang="zh-CN" sz="1200" b="0" i="1" smtClean="0">
                                  <a:latin typeface="Cambria Math" panose="02040503050406030204" pitchFamily="18" charset="0"/>
                                  <a:ea typeface="微软雅黑" panose="020B0503020204020204" pitchFamily="34" charset="-122"/>
                                </a:rPr>
                              </m:ctrlPr>
                            </m:fPr>
                            <m:num>
                              <m:r>
                                <a:rPr lang="en-US" altLang="zh-CN" sz="1200" b="0" i="1" smtClean="0">
                                  <a:latin typeface="Cambria Math" panose="02040503050406030204" pitchFamily="18" charset="0"/>
                                  <a:ea typeface="微软雅黑" panose="020B0503020204020204" pitchFamily="34" charset="-122"/>
                                </a:rPr>
                                <m:t>5</m:t>
                              </m:r>
                            </m:num>
                            <m:den>
                              <m:r>
                                <a:rPr lang="en-US" altLang="zh-CN" sz="1200" b="0" i="1" smtClean="0">
                                  <a:latin typeface="Cambria Math" panose="02040503050406030204" pitchFamily="18" charset="0"/>
                                  <a:ea typeface="微软雅黑" panose="020B0503020204020204" pitchFamily="34" charset="-122"/>
                                </a:rPr>
                                <m:t>7</m:t>
                              </m:r>
                            </m:den>
                          </m:f>
                        </m:e>
                      </m:func>
                      <m:r>
                        <a:rPr lang="en-US" altLang="zh-CN" sz="1200" b="0" i="1" smtClean="0">
                          <a:latin typeface="Cambria Math" panose="02040503050406030204" pitchFamily="18" charset="0"/>
                          <a:ea typeface="微软雅黑" panose="020B0503020204020204" pitchFamily="34" charset="-122"/>
                        </a:rPr>
                        <m:t>−</m:t>
                      </m:r>
                      <m:f>
                        <m:fPr>
                          <m:ctrlPr>
                            <a:rPr lang="en-US" altLang="zh-CN" sz="1200" b="0" i="1" smtClean="0">
                              <a:latin typeface="Cambria Math" panose="02040503050406030204" pitchFamily="18" charset="0"/>
                              <a:ea typeface="微软雅黑" panose="020B0503020204020204" pitchFamily="34" charset="-122"/>
                            </a:rPr>
                          </m:ctrlPr>
                        </m:fPr>
                        <m:num>
                          <m:r>
                            <a:rPr lang="en-US" altLang="zh-CN" sz="1200" b="0" i="1" smtClean="0">
                              <a:latin typeface="Cambria Math" panose="02040503050406030204" pitchFamily="18" charset="0"/>
                              <a:ea typeface="微软雅黑" panose="020B0503020204020204" pitchFamily="34" charset="-122"/>
                            </a:rPr>
                            <m:t>2</m:t>
                          </m:r>
                        </m:num>
                        <m:den>
                          <m:r>
                            <a:rPr lang="en-US" altLang="zh-CN" sz="1200" b="0" i="1" smtClean="0">
                              <a:latin typeface="Cambria Math" panose="02040503050406030204" pitchFamily="18" charset="0"/>
                              <a:ea typeface="微软雅黑" panose="020B0503020204020204" pitchFamily="34" charset="-122"/>
                            </a:rPr>
                            <m:t>7</m:t>
                          </m:r>
                        </m:den>
                      </m:f>
                      <m:func>
                        <m:funcPr>
                          <m:ctrlPr>
                            <a:rPr lang="en-US" altLang="zh-CN" sz="1200" b="0" i="1" smtClean="0">
                              <a:latin typeface="Cambria Math" panose="02040503050406030204" pitchFamily="18" charset="0"/>
                              <a:ea typeface="微软雅黑" panose="020B0503020204020204" pitchFamily="34" charset="-122"/>
                            </a:rPr>
                          </m:ctrlPr>
                        </m:funcPr>
                        <m:fName>
                          <m:r>
                            <m:rPr>
                              <m:sty m:val="p"/>
                            </m:rPr>
                            <a:rPr lang="en-US" altLang="zh-CN" sz="1200" b="0" i="0" smtClean="0">
                              <a:latin typeface="Cambria Math" panose="02040503050406030204" pitchFamily="18" charset="0"/>
                              <a:ea typeface="微软雅黑" panose="020B0503020204020204" pitchFamily="34" charset="-122"/>
                            </a:rPr>
                            <m:t>log</m:t>
                          </m:r>
                        </m:fName>
                        <m:e>
                          <m:f>
                            <m:fPr>
                              <m:ctrlPr>
                                <a:rPr lang="en-US" altLang="zh-CN" sz="1200" b="0" i="1" smtClean="0">
                                  <a:latin typeface="Cambria Math" panose="02040503050406030204" pitchFamily="18" charset="0"/>
                                  <a:ea typeface="微软雅黑" panose="020B0503020204020204" pitchFamily="34" charset="-122"/>
                                </a:rPr>
                              </m:ctrlPr>
                            </m:fPr>
                            <m:num>
                              <m:r>
                                <a:rPr lang="en-US" altLang="zh-CN" sz="1200" b="0" i="1" smtClean="0">
                                  <a:latin typeface="Cambria Math" panose="02040503050406030204" pitchFamily="18" charset="0"/>
                                  <a:ea typeface="微软雅黑" panose="020B0503020204020204" pitchFamily="34" charset="-122"/>
                                </a:rPr>
                                <m:t>2</m:t>
                              </m:r>
                            </m:num>
                            <m:den>
                              <m:r>
                                <a:rPr lang="en-US" altLang="zh-CN" sz="1200" b="0" i="1" smtClean="0">
                                  <a:latin typeface="Cambria Math" panose="02040503050406030204" pitchFamily="18" charset="0"/>
                                  <a:ea typeface="微软雅黑" panose="020B0503020204020204" pitchFamily="34" charset="-122"/>
                                </a:rPr>
                                <m:t>7</m:t>
                              </m:r>
                            </m:den>
                          </m:f>
                        </m:e>
                      </m:func>
                      <m:r>
                        <a:rPr lang="en-US" altLang="zh-CN" sz="1200" b="0" i="1" smtClean="0">
                          <a:latin typeface="Cambria Math" panose="02040503050406030204" pitchFamily="18" charset="0"/>
                          <a:ea typeface="微软雅黑" panose="020B0503020204020204" pitchFamily="34" charset="-122"/>
                        </a:rPr>
                        <m:t>=</m:t>
                      </m:r>
                      <m:r>
                        <m:rPr>
                          <m:nor/>
                        </m:rPr>
                        <a:rPr lang="en-US" altLang="zh-CN" smtClean="0"/>
                        <m:t>0.863</m:t>
                      </m:r>
                    </m:oMath>
                  </m:oMathPara>
                </a14:m>
                <a:endParaRPr lang="en-AU"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（这里的标签和后面例子里的是一致的）</a:t>
                </a:r>
                <a:endParaRPr lang="en-AU"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smtClean="0">
                    <a:latin typeface="Cambria Math" panose="02040503050406030204" pitchFamily="18" charset="0"/>
                    <a:ea typeface="微软雅黑" panose="020B0503020204020204" pitchFamily="34" charset="-122"/>
                  </a:rPr>
                  <a:t>这里的练习是计算信息熵，通过图像，带同学们进入这个场景</a:t>
                </a:r>
                <a:endParaRPr lang="en-US" altLang="zh-CN" sz="1200" i="0" dirty="0" smtClean="0">
                  <a:latin typeface="Cambria Math" panose="02040503050406030204" pitchFamily="18" charset="0"/>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0" smtClean="0">
                    <a:latin typeface="Cambria Math" panose="02040503050406030204" pitchFamily="18" charset="0"/>
                    <a:ea typeface="微软雅黑" panose="020B0503020204020204" pitchFamily="34" charset="-122"/>
                  </a:rPr>
                  <a:t>-5/7</a:t>
                </a:r>
                <a:r>
                  <a:rPr lang="en-US" altLang="zh-CN" sz="1200" b="0" i="0" smtClean="0">
                    <a:latin typeface="Cambria Math" panose="02040503050406030204" pitchFamily="18" charset="0"/>
                    <a:ea typeface="微软雅黑" panose="020B0503020204020204" pitchFamily="34" charset="-122"/>
                  </a:rPr>
                  <a:t>  log⁡〖5/7〗−2/7  log⁡〖2/7〗="</a:t>
                </a:r>
                <a:r>
                  <a:rPr lang="en-US" altLang="zh-CN" i="0" smtClean="0">
                    <a:latin typeface="Cambria Math" panose="02040503050406030204" pitchFamily="18" charset="0"/>
                  </a:rPr>
                  <a:t>0.863</a:t>
                </a:r>
                <a:r>
                  <a:rPr lang="zh-CN" altLang="en-US" i="0" smtClean="0"/>
                  <a:t>"</a:t>
                </a:r>
                <a:endParaRPr lang="en-AU" altLang="zh-CN" sz="1200" dirty="0" smtClean="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（这里的标签和后面例子里的是一致的）</a:t>
                </a:r>
                <a:endParaRPr lang="en-AU" altLang="zh-CN" sz="1200" dirty="0" smtClean="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10"/>
          </p:nvPr>
        </p:nvSpPr>
        <p:spPr/>
        <p:txBody>
          <a:bodyPr/>
          <a:lstStyle/>
          <a:p>
            <a:fld id="{D0A12F08-2C51-4761-8379-7BF5B777E402}" type="slidenum">
              <a:rPr lang="zh-CN" altLang="en-US" smtClean="0"/>
              <a:pPr/>
              <a:t>31</a:t>
            </a:fld>
            <a:endParaRPr lang="zh-CN" altLang="en-US"/>
          </a:p>
        </p:txBody>
      </p:sp>
    </p:spTree>
    <p:extLst>
      <p:ext uri="{BB962C8B-B14F-4D97-AF65-F5344CB8AC3E}">
        <p14:creationId xmlns:p14="http://schemas.microsoft.com/office/powerpoint/2010/main" val="303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引出条件熵</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32</a:t>
            </a:fld>
            <a:endParaRPr lang="zh-CN" altLang="en-US"/>
          </a:p>
        </p:txBody>
      </p:sp>
    </p:spTree>
    <p:extLst>
      <p:ext uri="{BB962C8B-B14F-4D97-AF65-F5344CB8AC3E}">
        <p14:creationId xmlns:p14="http://schemas.microsoft.com/office/powerpoint/2010/main" val="219821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（这两个二叉树的分类结果相同）引导学生理解特征选择顺序不同，则完成同样的分类，需要进行的分叉次数不同</a:t>
            </a: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6</a:t>
            </a:fld>
            <a:endParaRPr lang="zh-CN" altLang="en-US"/>
          </a:p>
        </p:txBody>
      </p:sp>
    </p:spTree>
    <p:extLst>
      <p:ext uri="{BB962C8B-B14F-4D97-AF65-F5344CB8AC3E}">
        <p14:creationId xmlns:p14="http://schemas.microsoft.com/office/powerpoint/2010/main" val="3529715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自然引出信息增益作为特征选择的指标</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33</a:t>
            </a:fld>
            <a:endParaRPr lang="zh-CN" altLang="en-US"/>
          </a:p>
        </p:txBody>
      </p:sp>
    </p:spTree>
    <p:extLst>
      <p:ext uri="{BB962C8B-B14F-4D97-AF65-F5344CB8AC3E}">
        <p14:creationId xmlns:p14="http://schemas.microsoft.com/office/powerpoint/2010/main" val="981857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数据文件给出</a:t>
            </a:r>
            <a:r>
              <a:rPr lang="en-US" altLang="zh-CN" sz="1200" b="0" kern="1200" dirty="0">
                <a:solidFill>
                  <a:schemeClr val="tx1"/>
                </a:solidFill>
                <a:effectLst/>
                <a:latin typeface="+mn-lt"/>
                <a:ea typeface="+mn-ea"/>
                <a:cs typeface="+mn-cs"/>
              </a:rPr>
              <a:t>example8-1.csv</a:t>
            </a:r>
            <a:r>
              <a:rPr lang="zh-CN" altLang="en-US" sz="1200" b="0" kern="1200" dirty="0">
                <a:solidFill>
                  <a:schemeClr val="tx1"/>
                </a:solidFill>
                <a:effectLst/>
                <a:latin typeface="+mn-lt"/>
                <a:ea typeface="+mn-ea"/>
                <a:cs typeface="+mn-cs"/>
              </a:rPr>
              <a:t>，首先让学生手动计算一下</a:t>
            </a:r>
            <a:endParaRPr lang="en-US"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34</a:t>
            </a:fld>
            <a:endParaRPr lang="zh-CN" altLang="en-US"/>
          </a:p>
        </p:txBody>
      </p:sp>
    </p:spTree>
    <p:extLst>
      <p:ext uri="{BB962C8B-B14F-4D97-AF65-F5344CB8AC3E}">
        <p14:creationId xmlns:p14="http://schemas.microsoft.com/office/powerpoint/2010/main" val="2029977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35</a:t>
            </a:fld>
            <a:endParaRPr lang="zh-CN" altLang="en-US"/>
          </a:p>
        </p:txBody>
      </p:sp>
    </p:spTree>
    <p:extLst>
      <p:ext uri="{BB962C8B-B14F-4D97-AF65-F5344CB8AC3E}">
        <p14:creationId xmlns:p14="http://schemas.microsoft.com/office/powerpoint/2010/main" val="3114339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给出提示：主函数</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36</a:t>
            </a:fld>
            <a:endParaRPr lang="zh-CN" altLang="en-US"/>
          </a:p>
        </p:txBody>
      </p:sp>
    </p:spTree>
    <p:extLst>
      <p:ext uri="{BB962C8B-B14F-4D97-AF65-F5344CB8AC3E}">
        <p14:creationId xmlns:p14="http://schemas.microsoft.com/office/powerpoint/2010/main" val="3826518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这个功能也可以直接给出</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37</a:t>
            </a:fld>
            <a:endParaRPr lang="zh-CN" altLang="en-US"/>
          </a:p>
        </p:txBody>
      </p:sp>
    </p:spTree>
    <p:extLst>
      <p:ext uri="{BB962C8B-B14F-4D97-AF65-F5344CB8AC3E}">
        <p14:creationId xmlns:p14="http://schemas.microsoft.com/office/powerpoint/2010/main" val="2246479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这是希望同学们自己写的部分。</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38</a:t>
            </a:fld>
            <a:endParaRPr lang="zh-CN" altLang="en-US"/>
          </a:p>
        </p:txBody>
      </p:sp>
    </p:spTree>
    <p:extLst>
      <p:ext uri="{BB962C8B-B14F-4D97-AF65-F5344CB8AC3E}">
        <p14:creationId xmlns:p14="http://schemas.microsoft.com/office/powerpoint/2010/main" val="1907461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答案</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39</a:t>
            </a:fld>
            <a:endParaRPr lang="zh-CN" altLang="en-US"/>
          </a:p>
        </p:txBody>
      </p:sp>
    </p:spTree>
    <p:extLst>
      <p:ext uri="{BB962C8B-B14F-4D97-AF65-F5344CB8AC3E}">
        <p14:creationId xmlns:p14="http://schemas.microsoft.com/office/powerpoint/2010/main" val="1882113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AU" sz="1200" dirty="0">
                <a:latin typeface="微软雅黑" panose="020B0503020204020204" pitchFamily="34" charset="-122"/>
                <a:ea typeface="微软雅黑" panose="020B0503020204020204" pitchFamily="34" charset="-122"/>
              </a:rPr>
              <a:t>以</a:t>
            </a:r>
            <a:r>
              <a:rPr lang="zh-CN" altLang="en-US" sz="1200" dirty="0">
                <a:latin typeface="微软雅黑" panose="020B0503020204020204" pitchFamily="34" charset="-122"/>
                <a:ea typeface="微软雅黑" panose="020B0503020204020204" pitchFamily="34" charset="-122"/>
              </a:rPr>
              <a:t>信息增益为特征选择依据，编号列会被认为是最优特征（信息增益始终最大）。带来的问题：取值更多的特征（每个样本的编号特征的值都不同）更容易被选择。思路：让学生发散性思考。导向信息增益率</a:t>
            </a:r>
            <a:endParaRPr lang="en-AU"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40</a:t>
            </a:fld>
            <a:endParaRPr lang="zh-CN" altLang="en-US"/>
          </a:p>
        </p:txBody>
      </p:sp>
    </p:spTree>
    <p:extLst>
      <p:ext uri="{BB962C8B-B14F-4D97-AF65-F5344CB8AC3E}">
        <p14:creationId xmlns:p14="http://schemas.microsoft.com/office/powerpoint/2010/main" val="1133450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增加书中对于“固有值”的解释</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41</a:t>
            </a:fld>
            <a:endParaRPr lang="zh-CN" altLang="en-US"/>
          </a:p>
        </p:txBody>
      </p:sp>
    </p:spTree>
    <p:extLst>
      <p:ext uri="{BB962C8B-B14F-4D97-AF65-F5344CB8AC3E}">
        <p14:creationId xmlns:p14="http://schemas.microsoft.com/office/powerpoint/2010/main" val="3712160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42</a:t>
            </a:fld>
            <a:endParaRPr lang="zh-CN" altLang="en-US"/>
          </a:p>
        </p:txBody>
      </p:sp>
    </p:spTree>
    <p:extLst>
      <p:ext uri="{BB962C8B-B14F-4D97-AF65-F5344CB8AC3E}">
        <p14:creationId xmlns:p14="http://schemas.microsoft.com/office/powerpoint/2010/main" val="143169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同样数量的样本，基于特征</a:t>
            </a:r>
            <a:r>
              <a:rPr lang="en-US" altLang="zh-CN"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和特征</a:t>
            </a:r>
            <a:r>
              <a:rPr lang="en-US" altLang="zh-CN"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的值，可以产生不同的分类结果</a:t>
            </a:r>
            <a:endParaRPr lang="en-US" altLang="zh-CN"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三种不同形状的点表示</a:t>
            </a:r>
            <a:r>
              <a:rPr lang="en-US" altLang="zh-CN"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ground</a:t>
            </a:r>
            <a:r>
              <a:rPr lang="zh-CN" altLang="en-US"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truth</a:t>
            </a:r>
            <a:r>
              <a:rPr lang="zh-CN" altLang="en-US"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类别，三堆表示根据某个特征得到的分类结果。根据不同的特征得到不同的分类结果，引导同学</a:t>
            </a:r>
            <a:r>
              <a:rPr lang="en-US" altLang="zh-CN"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critical</a:t>
            </a:r>
            <a:r>
              <a:rPr lang="zh-CN" altLang="en-US"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thinking</a:t>
            </a:r>
            <a:r>
              <a:rPr lang="zh-CN" altLang="en-US"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，判断根据哪个变量进行分类效果更优</a:t>
            </a:r>
            <a:endParaRPr lang="en-US" altLang="zh-CN"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7</a:t>
            </a:fld>
            <a:endParaRPr lang="zh-CN" altLang="en-US"/>
          </a:p>
        </p:txBody>
      </p:sp>
    </p:spTree>
    <p:extLst>
      <p:ext uri="{BB962C8B-B14F-4D97-AF65-F5344CB8AC3E}">
        <p14:creationId xmlns:p14="http://schemas.microsoft.com/office/powerpoint/2010/main" val="1829910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主函数给出</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43</a:t>
            </a:fld>
            <a:endParaRPr lang="zh-CN" altLang="en-US"/>
          </a:p>
        </p:txBody>
      </p:sp>
    </p:spTree>
    <p:extLst>
      <p:ext uri="{BB962C8B-B14F-4D97-AF65-F5344CB8AC3E}">
        <p14:creationId xmlns:p14="http://schemas.microsoft.com/office/powerpoint/2010/main" val="3180259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计算各个特征的信息增益率，给定原始数据集，返回一个字典。</a:t>
            </a:r>
            <a:r>
              <a:rPr lang="en-US" altLang="zh-CN" sz="1200" dirty="0">
                <a:latin typeface="微软雅黑" panose="020B0503020204020204" pitchFamily="34" charset="-122"/>
                <a:ea typeface="微软雅黑" panose="020B0503020204020204" pitchFamily="34" charset="-122"/>
              </a:rPr>
              <a:t>Key</a:t>
            </a:r>
            <a:r>
              <a:rPr lang="zh-CN" altLang="en-US" sz="1200" dirty="0">
                <a:latin typeface="微软雅黑" panose="020B0503020204020204" pitchFamily="34" charset="-122"/>
                <a:ea typeface="微软雅黑" panose="020B0503020204020204" pitchFamily="34" charset="-122"/>
              </a:rPr>
              <a:t>：特征名；</a:t>
            </a:r>
            <a:r>
              <a:rPr lang="en-US" altLang="zh-CN" sz="1200" dirty="0">
                <a:latin typeface="微软雅黑" panose="020B0503020204020204" pitchFamily="34" charset="-122"/>
                <a:ea typeface="微软雅黑" panose="020B0503020204020204" pitchFamily="34" charset="-122"/>
              </a:rPr>
              <a:t>value</a:t>
            </a:r>
            <a:r>
              <a:rPr lang="zh-CN" altLang="en-US" sz="1200" dirty="0">
                <a:latin typeface="微软雅黑" panose="020B0503020204020204" pitchFamily="34" charset="-122"/>
                <a:ea typeface="微软雅黑" panose="020B0503020204020204" pitchFamily="34" charset="-122"/>
              </a:rPr>
              <a:t>：信息增益</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44</a:t>
            </a:fld>
            <a:endParaRPr lang="zh-CN" altLang="en-US"/>
          </a:p>
        </p:txBody>
      </p:sp>
    </p:spTree>
    <p:extLst>
      <p:ext uri="{BB962C8B-B14F-4D97-AF65-F5344CB8AC3E}">
        <p14:creationId xmlns:p14="http://schemas.microsoft.com/office/powerpoint/2010/main" val="1521454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计算特征</a:t>
            </a:r>
            <a:r>
              <a:rPr lang="en-US" altLang="zh-CN" sz="1200" dirty="0">
                <a:latin typeface="微软雅黑" panose="020B0503020204020204" pitchFamily="34" charset="-122"/>
                <a:ea typeface="微软雅黑" panose="020B0503020204020204" pitchFamily="34" charset="-122"/>
              </a:rPr>
              <a:t>name</a:t>
            </a:r>
            <a:r>
              <a:rPr lang="zh-CN" altLang="en-US" sz="1200" dirty="0">
                <a:latin typeface="微软雅黑" panose="020B0503020204020204" pitchFamily="34" charset="-122"/>
                <a:ea typeface="微软雅黑" panose="020B0503020204020204" pitchFamily="34" charset="-122"/>
              </a:rPr>
              <a:t>的</a:t>
            </a:r>
            <a:r>
              <a:rPr lang="en-US" altLang="zh-CN" sz="1200" dirty="0">
                <a:latin typeface="微软雅黑" panose="020B0503020204020204" pitchFamily="34" charset="-122"/>
                <a:ea typeface="微软雅黑" panose="020B0503020204020204" pitchFamily="34" charset="-122"/>
              </a:rPr>
              <a:t>IV</a:t>
            </a:r>
            <a:r>
              <a:rPr lang="zh-CN" altLang="en-US" sz="1200" dirty="0">
                <a:latin typeface="微软雅黑" panose="020B0503020204020204" pitchFamily="34" charset="-122"/>
                <a:ea typeface="微软雅黑" panose="020B0503020204020204" pitchFamily="34" charset="-122"/>
              </a:rPr>
              <a:t>值</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45</a:t>
            </a:fld>
            <a:endParaRPr lang="zh-CN" altLang="en-US"/>
          </a:p>
        </p:txBody>
      </p:sp>
    </p:spTree>
    <p:extLst>
      <p:ext uri="{BB962C8B-B14F-4D97-AF65-F5344CB8AC3E}">
        <p14:creationId xmlns:p14="http://schemas.microsoft.com/office/powerpoint/2010/main" val="4284969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答案</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46</a:t>
            </a:fld>
            <a:endParaRPr lang="zh-CN" altLang="en-US"/>
          </a:p>
        </p:txBody>
      </p:sp>
    </p:spTree>
    <p:extLst>
      <p:ext uri="{BB962C8B-B14F-4D97-AF65-F5344CB8AC3E}">
        <p14:creationId xmlns:p14="http://schemas.microsoft.com/office/powerpoint/2010/main" val="1349414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答案</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47</a:t>
            </a:fld>
            <a:endParaRPr lang="zh-CN" altLang="en-US"/>
          </a:p>
        </p:txBody>
      </p:sp>
    </p:spTree>
    <p:extLst>
      <p:ext uri="{BB962C8B-B14F-4D97-AF65-F5344CB8AC3E}">
        <p14:creationId xmlns:p14="http://schemas.microsoft.com/office/powerpoint/2010/main" val="3505757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下面这个式子就是化简的答案；</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lang="en-US" altLang="zh-CN" sz="120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200" i="1">
                              <a:latin typeface="Cambria Math" panose="02040503050406030204" pitchFamily="18" charset="0"/>
                              <a:ea typeface="宋体" panose="02010600030101010101" pitchFamily="2" charset="-122"/>
                              <a:cs typeface="Times New Roman" panose="02020603050405020304" pitchFamily="18" charset="0"/>
                            </a:rPr>
                            <m:t>𝑘</m:t>
                          </m:r>
                          <m:r>
                            <a:rPr lang="en-US" altLang="zh-CN" sz="12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i="1">
                              <a:latin typeface="Cambria Math" panose="02040503050406030204" pitchFamily="18" charset="0"/>
                              <a:ea typeface="宋体" panose="02010600030101010101" pitchFamily="2" charset="-122"/>
                              <a:cs typeface="Times New Roman" panose="02020603050405020304" pitchFamily="18" charset="0"/>
                            </a:rPr>
                            <m:t>𝐾</m:t>
                          </m:r>
                        </m:sup>
                        <m:e>
                          <m:nary>
                            <m:naryPr>
                              <m:chr m:val="∑"/>
                              <m:supHide m:val="on"/>
                              <m:ctrlPr>
                                <a:rPr lang="en-US" altLang="zh-CN" sz="1200" i="1">
                                  <a:latin typeface="Cambria Math" panose="02040503050406030204" pitchFamily="18" charset="0"/>
                                  <a:ea typeface="宋体" panose="02010600030101010101" pitchFamily="2" charset="-122"/>
                                  <a:cs typeface="Times New Roman" panose="02020603050405020304" pitchFamily="18" charset="0"/>
                                </a:rPr>
                              </m:ctrlPr>
                            </m:naryPr>
                            <m:sub>
                              <m:sSup>
                                <m:sSupPr>
                                  <m:ctrlPr>
                                    <a:rPr lang="en-US" altLang="zh-CN" sz="1200" i="1">
                                      <a:latin typeface="Cambria Math" panose="02040503050406030204" pitchFamily="18" charset="0"/>
                                      <a:ea typeface="宋体" panose="02010600030101010101" pitchFamily="2" charset="-122"/>
                                      <a:cs typeface="Times New Roman" panose="02020603050405020304" pitchFamily="18" charset="0"/>
                                    </a:rPr>
                                  </m:ctrlPr>
                                </m:sSupPr>
                                <m:e>
                                  <m:r>
                                    <m:rPr>
                                      <m:brk m:alnAt="7"/>
                                    </m:rPr>
                                    <a:rPr lang="en-US" altLang="zh-CN" sz="1200" i="1">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12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200" i="1">
                                  <a:latin typeface="Cambria Math" panose="02040503050406030204" pitchFamily="18" charset="0"/>
                                  <a:ea typeface="宋体" panose="02010600030101010101" pitchFamily="2" charset="-122"/>
                                  <a:cs typeface="Times New Roman" panose="02020603050405020304" pitchFamily="18" charset="0"/>
                                </a:rPr>
                                <m:t>≠</m:t>
                              </m:r>
                              <m:r>
                                <a:rPr lang="en-US" altLang="zh-CN" sz="1200" i="1">
                                  <a:latin typeface="Cambria Math" panose="02040503050406030204" pitchFamily="18" charset="0"/>
                                  <a:ea typeface="宋体" panose="02010600030101010101" pitchFamily="2" charset="-122"/>
                                  <a:cs typeface="Times New Roman" panose="02020603050405020304" pitchFamily="18" charset="0"/>
                                </a:rPr>
                                <m:t>𝑘</m:t>
                              </m:r>
                            </m:sub>
                            <m:sup/>
                            <m:e>
                              <m:sSub>
                                <m:sSubPr>
                                  <m:ctrlPr>
                                    <a:rPr lang="en-US" altLang="zh-CN" sz="1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200" i="1">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en-US" altLang="zh-CN" sz="12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𝑝</m:t>
                                  </m:r>
                                </m:e>
                                <m:sub>
                                  <m:sSup>
                                    <m:sSupPr>
                                      <m:ctrlPr>
                                        <a:rPr lang="en-US" altLang="zh-CN" sz="12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1200" i="1">
                                          <a:latin typeface="Cambria Math" panose="02040503050406030204" pitchFamily="18" charset="0"/>
                                          <a:ea typeface="宋体" panose="02010600030101010101" pitchFamily="2" charset="-122"/>
                                          <a:cs typeface="Times New Roman" panose="02020603050405020304" pitchFamily="18" charset="0"/>
                                        </a:rPr>
                                        <m:t>′</m:t>
                                      </m:r>
                                    </m:sup>
                                  </m:sSup>
                                </m:sub>
                              </m:sSub>
                            </m:e>
                          </m:nary>
                          <m:r>
                            <a:rPr lang="en-US" altLang="zh-CN" sz="1200" i="1">
                              <a:latin typeface="Cambria Math" panose="02040503050406030204" pitchFamily="18" charset="0"/>
                              <a:ea typeface="宋体" panose="02010600030101010101" pitchFamily="2" charset="-122"/>
                              <a:cs typeface="Times New Roman" panose="02020603050405020304" pitchFamily="18" charset="0"/>
                            </a:rPr>
                            <m:t>=</m:t>
                          </m:r>
                        </m:e>
                      </m:nary>
                      <m:nary>
                        <m:naryPr>
                          <m:chr m:val="∑"/>
                          <m:ctrlPr>
                            <a:rPr lang="en-US" altLang="zh-CN" sz="120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𝐾</m:t>
                          </m:r>
                        </m:sup>
                        <m:e>
                          <m:sSub>
                            <m:sSubPr>
                              <m:ctrlP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𝑘</m:t>
                              </m:r>
                            </m:sub>
                          </m:sSub>
                          <m:nary>
                            <m:naryPr>
                              <m:chr m:val="∑"/>
                              <m:ctrlP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200"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 </m:t>
                              </m:r>
                            </m:sup>
                            <m:e>
                              <m:sSub>
                                <m:sSubPr>
                                  <m:ctrlPr>
                                    <a:rPr lang="en-US" altLang="zh-CN" sz="12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𝑝</m:t>
                                  </m:r>
                                </m:e>
                                <m:sub>
                                  <m:sSup>
                                    <m:sSupPr>
                                      <m:ctrlPr>
                                        <a:rPr lang="en-US" altLang="zh-CN" sz="12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1200" i="1">
                                          <a:latin typeface="Cambria Math" panose="02040503050406030204" pitchFamily="18" charset="0"/>
                                          <a:ea typeface="宋体" panose="02010600030101010101" pitchFamily="2" charset="-122"/>
                                          <a:cs typeface="Times New Roman" panose="02020603050405020304" pitchFamily="18" charset="0"/>
                                        </a:rPr>
                                        <m:t>′</m:t>
                                      </m:r>
                                    </m:sup>
                                  </m:sSup>
                                </m:sub>
                              </m:sSub>
                            </m:e>
                          </m:nary>
                        </m:e>
                      </m:nary>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120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𝐾</m:t>
                          </m:r>
                        </m:sup>
                        <m:e>
                          <m:sSub>
                            <m:sSubPr>
                              <m:ctrlP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(1−</m:t>
                          </m:r>
                          <m:sSub>
                            <m:sSubPr>
                              <m:ctrlP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𝐾</m:t>
                          </m:r>
                        </m:sup>
                        <m:e>
                          <m:sSub>
                            <m:sSubPr>
                              <m:ctrlP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2</m:t>
                              </m:r>
                            </m:sup>
                          </m:sSubSup>
                        </m:e>
                      </m:nary>
                      <m:r>
                        <a:rPr lang="en-US" altLang="zh-CN" sz="12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200" i="1" smtClean="0">
                          <a:latin typeface="Cambria Math" panose="02040503050406030204" pitchFamily="18" charset="0"/>
                          <a:ea typeface="宋体" panose="02010600030101010101" pitchFamily="2" charset="-122"/>
                          <a:cs typeface="Times New Roman" panose="02020603050405020304" pitchFamily="18" charset="0"/>
                        </a:rPr>
                        <m:t>1−</m:t>
                      </m:r>
                      <m:nary>
                        <m:naryPr>
                          <m:chr m:val="∑"/>
                          <m:ctrlPr>
                            <a:rPr lang="en-US" altLang="zh-CN" sz="1200" i="1">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200" i="1">
                              <a:latin typeface="Cambria Math" panose="02040503050406030204" pitchFamily="18" charset="0"/>
                              <a:ea typeface="宋体" panose="02010600030101010101" pitchFamily="2" charset="-122"/>
                              <a:cs typeface="Times New Roman" panose="02020603050405020304" pitchFamily="18" charset="0"/>
                            </a:rPr>
                            <m:t>𝑘</m:t>
                          </m:r>
                          <m:r>
                            <a:rPr lang="en-US" altLang="zh-CN" sz="12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i="1">
                              <a:latin typeface="Cambria Math" panose="02040503050406030204" pitchFamily="18" charset="0"/>
                              <a:ea typeface="宋体" panose="02010600030101010101" pitchFamily="2" charset="-122"/>
                              <a:cs typeface="Times New Roman" panose="02020603050405020304" pitchFamily="18" charset="0"/>
                            </a:rPr>
                            <m:t>𝐾</m:t>
                          </m:r>
                        </m:sup>
                        <m:e>
                          <m:sSubSup>
                            <m:sSubSupPr>
                              <m:ctrlPr>
                                <a:rPr lang="en-US" altLang="zh-CN" sz="12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200" i="1">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1200" i="1">
                                  <a:latin typeface="Cambria Math" panose="02040503050406030204" pitchFamily="18" charset="0"/>
                                  <a:ea typeface="宋体" panose="02010600030101010101" pitchFamily="2" charset="-122"/>
                                  <a:cs typeface="Times New Roman" panose="02020603050405020304" pitchFamily="18" charset="0"/>
                                </a:rPr>
                                <m:t>2</m:t>
                              </m:r>
                            </m:sup>
                          </m:sSubSup>
                        </m:e>
                      </m:nary>
                    </m:oMath>
                  </m:oMathPara>
                </a14:m>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对于二分类问题，表达式为</a:t>
                </a:r>
                <a:r>
                  <a:rPr lang="en-US" altLang="zh-CN" sz="1200" dirty="0">
                    <a:latin typeface="微软雅黑" panose="020B0503020204020204" pitchFamily="34" charset="-122"/>
                    <a:ea typeface="微软雅黑" panose="020B0503020204020204" pitchFamily="34" charset="-122"/>
                  </a:rPr>
                  <a:t>2p(1-p); </a:t>
                </a:r>
                <a:r>
                  <a:rPr lang="zh-CN" altLang="en-US" sz="1200" dirty="0">
                    <a:latin typeface="微软雅黑" panose="020B0503020204020204" pitchFamily="34" charset="-122"/>
                    <a:ea typeface="微软雅黑" panose="020B0503020204020204" pitchFamily="34" charset="-122"/>
                  </a:rPr>
                  <a:t>基尼值越小，分类效果越好</a:t>
                </a: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下面这个式子就是化简的答案；</a:t>
                </a:r>
                <a:endParaRPr lang="en-US" altLang="zh-CN" sz="1200" dirty="0" smtClean="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0" smtClean="0">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smtClean="0">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latin typeface="Cambria Math" panose="02040503050406030204" pitchFamily="18" charset="0"/>
                    <a:ea typeface="宋体" panose="02010600030101010101" pitchFamily="2" charset="-122"/>
                    <a:cs typeface="Times New Roman" panose="02020603050405020304" pitchFamily="18" charset="0"/>
                  </a:rPr>
                  <a:t>𝑘=1</a:t>
                </a:r>
                <a:r>
                  <a:rPr lang="en-US" altLang="zh-CN" sz="1200" i="0" smtClean="0">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latin typeface="Cambria Math" panose="02040503050406030204" pitchFamily="18" charset="0"/>
                    <a:ea typeface="宋体" panose="02010600030101010101" pitchFamily="2" charset="-122"/>
                    <a:cs typeface="Times New Roman" panose="02020603050405020304" pitchFamily="18" charset="0"/>
                  </a:rPr>
                  <a:t>𝐾▒〖∑_(𝑘^′≠𝑘)▒〖𝑝_𝑘 𝑝_(𝑘^′ ) 〗=〗</a:t>
                </a:r>
                <a:r>
                  <a:rPr lang="en-US" altLang="zh-CN" sz="1200" i="0" smtClean="0">
                    <a:latin typeface="Cambria Math" panose="02040503050406030204" pitchFamily="18" charset="0"/>
                    <a:ea typeface="宋体" panose="02010600030101010101" pitchFamily="2" charset="-122"/>
                    <a:cs typeface="Times New Roman" panose="02020603050405020304" pitchFamily="18" charset="0"/>
                  </a:rPr>
                  <a:t> ∑24_(</a:t>
                </a:r>
                <a:r>
                  <a:rPr lang="en-US" altLang="zh-CN" sz="1200" b="0" i="0" smtClean="0">
                    <a:latin typeface="Cambria Math" panose="02040503050406030204" pitchFamily="18" charset="0"/>
                    <a:ea typeface="宋体" panose="02010600030101010101" pitchFamily="2" charset="-122"/>
                    <a:cs typeface="Times New Roman" panose="02020603050405020304" pitchFamily="18" charset="0"/>
                  </a:rPr>
                  <a:t>𝑘=1)^𝐾▒〖𝑝_𝑘 ∑24_(𝑘′</a:t>
                </a:r>
                <a:r>
                  <a:rPr lang="en-US" altLang="zh-CN" sz="1200" b="0" i="0" smtClean="0">
                    <a:latin typeface="Cambria Math" panose="02040503050406030204" pitchFamily="18" charset="0"/>
                    <a:ea typeface="Cambria Math" panose="02040503050406030204" pitchFamily="18" charset="0"/>
                    <a:cs typeface="Times New Roman" panose="02020603050405020304" pitchFamily="18" charset="0"/>
                  </a:rPr>
                  <a:t>≠𝑘)^</a:t>
                </a:r>
                <a:r>
                  <a:rPr lang="en-US" altLang="zh-CN" sz="1200" b="0" i="0" smtClean="0">
                    <a:latin typeface="Cambria Math" panose="02040503050406030204" pitchFamily="18" charset="0"/>
                    <a:ea typeface="宋体" panose="02010600030101010101" pitchFamily="2" charset="-122"/>
                    <a:cs typeface="Times New Roman" panose="02020603050405020304" pitchFamily="18" charset="0"/>
                  </a:rPr>
                  <a:t> ▒</a:t>
                </a:r>
                <a:r>
                  <a:rPr lang="en-US" altLang="zh-CN" sz="1200" i="0">
                    <a:latin typeface="Cambria Math" panose="02040503050406030204" pitchFamily="18" charset="0"/>
                    <a:ea typeface="宋体" panose="02010600030101010101" pitchFamily="2" charset="-122"/>
                    <a:cs typeface="Times New Roman" panose="02020603050405020304" pitchFamily="18" charset="0"/>
                  </a:rPr>
                  <a:t>𝑝</a:t>
                </a:r>
                <a:r>
                  <a:rPr lang="en-US" altLang="zh-CN" sz="1200" i="0" smtClean="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a:latin typeface="Cambria Math" panose="02040503050406030204" pitchFamily="18" charset="0"/>
                    <a:ea typeface="宋体" panose="02010600030101010101" pitchFamily="2" charset="-122"/>
                    <a:cs typeface="Times New Roman" panose="02020603050405020304" pitchFamily="18" charset="0"/>
                  </a:rPr>
                  <a:t>𝑘^′ </a:t>
                </a:r>
                <a:r>
                  <a:rPr lang="en-US" altLang="zh-CN" sz="1200" i="0" smtClean="0">
                    <a:latin typeface="Cambria Math" panose="02040503050406030204" pitchFamily="18" charset="0"/>
                    <a:ea typeface="宋体" panose="02010600030101010101" pitchFamily="2" charset="-122"/>
                    <a:cs typeface="Times New Roman" panose="02020603050405020304" pitchFamily="18" charset="0"/>
                  </a:rPr>
                  <a:t>)</a:t>
                </a:r>
                <a:r>
                  <a:rPr lang="en-US" altLang="zh-CN" sz="1200" b="0" i="0" smtClean="0">
                    <a:latin typeface="Cambria Math" panose="02040503050406030204" pitchFamily="18" charset="0"/>
                    <a:ea typeface="宋体" panose="02010600030101010101" pitchFamily="2" charset="-122"/>
                    <a:cs typeface="Times New Roman" panose="02020603050405020304" pitchFamily="18" charset="0"/>
                  </a:rPr>
                  <a:t> 〗=</a:t>
                </a:r>
                <a:r>
                  <a:rPr lang="en-US" altLang="zh-CN" sz="1200" i="0" smtClean="0">
                    <a:latin typeface="Cambria Math" panose="02040503050406030204" pitchFamily="18" charset="0"/>
                    <a:ea typeface="宋体" panose="02010600030101010101" pitchFamily="2" charset="-122"/>
                    <a:cs typeface="Times New Roman" panose="02020603050405020304" pitchFamily="18" charset="0"/>
                  </a:rPr>
                  <a:t>∑</a:t>
                </a:r>
                <a:r>
                  <a:rPr lang="en-US" altLang="zh-CN" sz="1200" b="0" i="0" smtClean="0">
                    <a:latin typeface="Cambria Math" panose="02040503050406030204" pitchFamily="18" charset="0"/>
                    <a:ea typeface="宋体" panose="02010600030101010101" pitchFamily="2" charset="-122"/>
                    <a:cs typeface="Times New Roman" panose="02020603050405020304" pitchFamily="18" charset="0"/>
                  </a:rPr>
                  <a:t>_(</a:t>
                </a:r>
                <a:r>
                  <a:rPr lang="en-US" altLang="zh-CN" sz="1200" b="0" i="0" smtClean="0">
                    <a:latin typeface="Cambria Math" panose="02040503050406030204" pitchFamily="18" charset="0"/>
                    <a:ea typeface="宋体" panose="02010600030101010101" pitchFamily="2" charset="-122"/>
                    <a:cs typeface="Times New Roman" panose="02020603050405020304" pitchFamily="18" charset="0"/>
                  </a:rPr>
                  <a:t>𝑘=1</a:t>
                </a:r>
                <a:r>
                  <a:rPr lang="en-US" altLang="zh-CN" sz="1200" b="0" i="0" smtClean="0">
                    <a:latin typeface="Cambria Math" panose="02040503050406030204" pitchFamily="18" charset="0"/>
                    <a:ea typeface="宋体" panose="02010600030101010101" pitchFamily="2" charset="-122"/>
                    <a:cs typeface="Times New Roman" panose="02020603050405020304" pitchFamily="18" charset="0"/>
                  </a:rPr>
                  <a:t>)^</a:t>
                </a:r>
                <a:r>
                  <a:rPr lang="en-US" altLang="zh-CN" sz="1200" b="0" i="0" smtClean="0">
                    <a:latin typeface="Cambria Math" panose="02040503050406030204" pitchFamily="18" charset="0"/>
                    <a:ea typeface="宋体" panose="02010600030101010101" pitchFamily="2" charset="-122"/>
                    <a:cs typeface="Times New Roman" panose="02020603050405020304" pitchFamily="18" charset="0"/>
                  </a:rPr>
                  <a:t>𝐾</a:t>
                </a:r>
                <a:r>
                  <a:rPr lang="en-US" altLang="zh-CN" sz="1200" b="0" i="0">
                    <a:latin typeface="Cambria Math" panose="02040503050406030204" pitchFamily="18" charset="0"/>
                    <a:ea typeface="宋体" panose="02010600030101010101" pitchFamily="2" charset="-122"/>
                    <a:cs typeface="Times New Roman" panose="02020603050405020304" pitchFamily="18" charset="0"/>
                  </a:rPr>
                  <a:t>▒</a:t>
                </a:r>
                <a:r>
                  <a:rPr lang="en-US" altLang="zh-CN" sz="1200" b="0" i="0" smtClean="0">
                    <a:latin typeface="Cambria Math" panose="02040503050406030204" pitchFamily="18" charset="0"/>
                    <a:ea typeface="宋体" panose="02010600030101010101" pitchFamily="2" charset="-122"/>
                    <a:cs typeface="Times New Roman" panose="02020603050405020304" pitchFamily="18" charset="0"/>
                  </a:rPr>
                  <a:t>〖𝑝_𝑘</a:t>
                </a:r>
                <a:r>
                  <a:rPr lang="en-US" altLang="zh-CN" sz="1200" b="0" i="0" smtClean="0">
                    <a:latin typeface="Cambria Math" panose="02040503050406030204" pitchFamily="18" charset="0"/>
                    <a:ea typeface="宋体" panose="02010600030101010101" pitchFamily="2" charset="-122"/>
                    <a:cs typeface="Times New Roman" panose="02020603050405020304" pitchFamily="18" charset="0"/>
                  </a:rPr>
                  <a:t> (1−𝑝_𝑘)〗=∑24_(𝑘=1)^𝐾▒〖𝑝_𝑘−𝑝_𝑘^2 〗=</a:t>
                </a:r>
                <a:r>
                  <a:rPr lang="en-US" altLang="zh-CN" sz="1200" i="0" smtClean="0">
                    <a:latin typeface="Cambria Math" panose="02040503050406030204" pitchFamily="18" charset="0"/>
                    <a:ea typeface="宋体" panose="02010600030101010101" pitchFamily="2" charset="-122"/>
                    <a:cs typeface="Times New Roman" panose="02020603050405020304" pitchFamily="18" charset="0"/>
                  </a:rPr>
                  <a:t>1−</a:t>
                </a:r>
                <a:r>
                  <a:rPr lang="en-US" altLang="zh-CN" sz="1200" i="0">
                    <a:latin typeface="Cambria Math" panose="02040503050406030204" pitchFamily="18" charset="0"/>
                    <a:ea typeface="宋体" panose="02010600030101010101" pitchFamily="2" charset="-122"/>
                    <a:cs typeface="Times New Roman" panose="02020603050405020304" pitchFamily="18" charset="0"/>
                  </a:rPr>
                  <a:t>∑_(𝑘=1)^𝐾▒𝑝_𝑘^2 </a:t>
                </a:r>
                <a:endParaRPr lang="en-US" altLang="zh-CN" sz="1200" dirty="0" smtClean="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对于二分类问题，表达式为</a:t>
                </a:r>
                <a:r>
                  <a:rPr lang="en-US" altLang="zh-CN" sz="1200" dirty="0" smtClean="0">
                    <a:latin typeface="微软雅黑" panose="020B0503020204020204" pitchFamily="34" charset="-122"/>
                    <a:ea typeface="微软雅黑" panose="020B0503020204020204" pitchFamily="34" charset="-122"/>
                  </a:rPr>
                  <a:t>2p(1-p); </a:t>
                </a:r>
                <a:r>
                  <a:rPr lang="zh-CN" altLang="en-US" sz="1200" dirty="0" smtClean="0">
                    <a:latin typeface="微软雅黑" panose="020B0503020204020204" pitchFamily="34" charset="-122"/>
                    <a:ea typeface="微软雅黑" panose="020B0503020204020204" pitchFamily="34" charset="-122"/>
                  </a:rPr>
                  <a:t>基尼值越小，分类效果越好</a:t>
                </a:r>
                <a:endParaRPr lang="en-US" altLang="zh-CN" sz="1200" dirty="0" smtClean="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基尼值的物理意义就是从数据集</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中随机抽取两个样本，他们类别不一样的概率，因此基尼指数越小表明数据集</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的中同一类样本的数量越多， 其纯度越高。</a:t>
                </a:r>
                <a:endParaRPr lang="en-AU" altLang="zh-CN" sz="1200" dirty="0" smtClean="0">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10"/>
          </p:nvPr>
        </p:nvSpPr>
        <p:spPr/>
        <p:txBody>
          <a:bodyPr/>
          <a:lstStyle/>
          <a:p>
            <a:fld id="{D0A12F08-2C51-4761-8379-7BF5B777E402}" type="slidenum">
              <a:rPr lang="zh-CN" altLang="en-US" smtClean="0"/>
              <a:pPr/>
              <a:t>48</a:t>
            </a:fld>
            <a:endParaRPr lang="zh-CN" altLang="en-US"/>
          </a:p>
        </p:txBody>
      </p:sp>
    </p:spTree>
    <p:extLst>
      <p:ext uri="{BB962C8B-B14F-4D97-AF65-F5344CB8AC3E}">
        <p14:creationId xmlns:p14="http://schemas.microsoft.com/office/powerpoint/2010/main" val="32828422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49</a:t>
            </a:fld>
            <a:endParaRPr lang="zh-CN" altLang="en-US"/>
          </a:p>
        </p:txBody>
      </p:sp>
    </p:spTree>
    <p:extLst>
      <p:ext uri="{BB962C8B-B14F-4D97-AF65-F5344CB8AC3E}">
        <p14:creationId xmlns:p14="http://schemas.microsoft.com/office/powerpoint/2010/main" val="2222736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50</a:t>
            </a:fld>
            <a:endParaRPr lang="zh-CN" altLang="en-US"/>
          </a:p>
        </p:txBody>
      </p:sp>
    </p:spTree>
    <p:extLst>
      <p:ext uri="{BB962C8B-B14F-4D97-AF65-F5344CB8AC3E}">
        <p14:creationId xmlns:p14="http://schemas.microsoft.com/office/powerpoint/2010/main" val="6863988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51</a:t>
            </a:fld>
            <a:endParaRPr lang="zh-CN" altLang="en-US"/>
          </a:p>
        </p:txBody>
      </p:sp>
    </p:spTree>
    <p:extLst>
      <p:ext uri="{BB962C8B-B14F-4D97-AF65-F5344CB8AC3E}">
        <p14:creationId xmlns:p14="http://schemas.microsoft.com/office/powerpoint/2010/main" val="36880767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主函数：计算</a:t>
            </a:r>
            <a:r>
              <a:rPr lang="en-US" altLang="zh-CN" sz="1200" dirty="0">
                <a:latin typeface="微软雅黑" panose="020B0503020204020204" pitchFamily="34" charset="-122"/>
                <a:ea typeface="微软雅黑" panose="020B0503020204020204" pitchFamily="34" charset="-122"/>
              </a:rPr>
              <a:t>Gini Index</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52</a:t>
            </a:fld>
            <a:endParaRPr lang="zh-CN" altLang="en-US"/>
          </a:p>
        </p:txBody>
      </p:sp>
    </p:spTree>
    <p:extLst>
      <p:ext uri="{BB962C8B-B14F-4D97-AF65-F5344CB8AC3E}">
        <p14:creationId xmlns:p14="http://schemas.microsoft.com/office/powerpoint/2010/main" val="4252332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最优特征 </a:t>
            </a:r>
            <a:r>
              <a:rPr lang="en-US" altLang="zh-CN" dirty="0"/>
              <a:t>-&gt;</a:t>
            </a:r>
            <a:r>
              <a:rPr lang="en-US" altLang="zh-CN" baseline="0" dirty="0"/>
              <a:t> </a:t>
            </a:r>
            <a:r>
              <a:rPr lang="zh-CN" altLang="en-US" baseline="0" dirty="0"/>
              <a:t>什么叫最优？ 剩余特征中对数据的分类能力最佳 </a:t>
            </a:r>
            <a:r>
              <a:rPr lang="en-US" altLang="zh-CN" baseline="0" dirty="0"/>
              <a:t>-&gt; </a:t>
            </a:r>
            <a:r>
              <a:rPr lang="zh-CN" altLang="en-US" baseline="0" dirty="0"/>
              <a:t>什么叫最佳？</a:t>
            </a:r>
            <a:r>
              <a:rPr lang="zh-CN"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该特征的各个取值所包含的样本尽可能属于同一类</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（可以回溯上一页</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PPT</a:t>
            </a:r>
            <a:r>
              <a:rPr lang="zh-CN" altLang="en-US" sz="1200" dirty="0">
                <a:effectLst/>
                <a:latin typeface="微软雅黑" panose="020B0503020204020204" pitchFamily="34" charset="-122"/>
                <a:ea typeface="微软雅黑" panose="020B0503020204020204" pitchFamily="34" charset="-122"/>
                <a:cs typeface="Times New Roman" panose="02020603050405020304" pitchFamily="18" charset="0"/>
              </a:rPr>
              <a:t>的两棵树，考虑为啥第二棵树分支点更多；从如何选取指标这一问题的思考转入信息熵的介绍）</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8</a:t>
            </a:fld>
            <a:endParaRPr lang="zh-CN" altLang="en-US"/>
          </a:p>
        </p:txBody>
      </p:sp>
    </p:spTree>
    <p:extLst>
      <p:ext uri="{BB962C8B-B14F-4D97-AF65-F5344CB8AC3E}">
        <p14:creationId xmlns:p14="http://schemas.microsoft.com/office/powerpoint/2010/main" val="535229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支持函数，计算某个子集的</a:t>
            </a:r>
            <a:r>
              <a:rPr lang="en-US" altLang="zh-CN" sz="1200" dirty="0">
                <a:latin typeface="微软雅黑" panose="020B0503020204020204" pitchFamily="34" charset="-122"/>
                <a:ea typeface="微软雅黑" panose="020B0503020204020204" pitchFamily="34" charset="-122"/>
              </a:rPr>
              <a:t>Gini</a:t>
            </a:r>
            <a:r>
              <a:rPr lang="zh-CN" altLang="en-US" sz="1200" dirty="0">
                <a:latin typeface="微软雅黑" panose="020B0503020204020204" pitchFamily="34" charset="-122"/>
                <a:ea typeface="微软雅黑" panose="020B0503020204020204" pitchFamily="34" charset="-122"/>
              </a:rPr>
              <a:t>值</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53</a:t>
            </a:fld>
            <a:endParaRPr lang="zh-CN" altLang="en-US"/>
          </a:p>
        </p:txBody>
      </p:sp>
    </p:spTree>
    <p:extLst>
      <p:ext uri="{BB962C8B-B14F-4D97-AF65-F5344CB8AC3E}">
        <p14:creationId xmlns:p14="http://schemas.microsoft.com/office/powerpoint/2010/main" val="9735347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答案</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54</a:t>
            </a:fld>
            <a:endParaRPr lang="zh-CN" altLang="en-US"/>
          </a:p>
        </p:txBody>
      </p:sp>
    </p:spTree>
    <p:extLst>
      <p:ext uri="{BB962C8B-B14F-4D97-AF65-F5344CB8AC3E}">
        <p14:creationId xmlns:p14="http://schemas.microsoft.com/office/powerpoint/2010/main" val="4068298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答案</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55</a:t>
            </a:fld>
            <a:endParaRPr lang="zh-CN" altLang="en-US"/>
          </a:p>
        </p:txBody>
      </p:sp>
    </p:spTree>
    <p:extLst>
      <p:ext uri="{BB962C8B-B14F-4D97-AF65-F5344CB8AC3E}">
        <p14:creationId xmlns:p14="http://schemas.microsoft.com/office/powerpoint/2010/main" val="17547505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58</a:t>
            </a:fld>
            <a:endParaRPr lang="zh-CN" altLang="en-US"/>
          </a:p>
        </p:txBody>
      </p:sp>
    </p:spTree>
    <p:extLst>
      <p:ext uri="{BB962C8B-B14F-4D97-AF65-F5344CB8AC3E}">
        <p14:creationId xmlns:p14="http://schemas.microsoft.com/office/powerpoint/2010/main" val="2802552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59</a:t>
            </a:fld>
            <a:endParaRPr lang="zh-CN" altLang="en-US"/>
          </a:p>
        </p:txBody>
      </p:sp>
    </p:spTree>
    <p:extLst>
      <p:ext uri="{BB962C8B-B14F-4D97-AF65-F5344CB8AC3E}">
        <p14:creationId xmlns:p14="http://schemas.microsoft.com/office/powerpoint/2010/main" val="19722098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60</a:t>
            </a:fld>
            <a:endParaRPr lang="zh-CN" altLang="en-US"/>
          </a:p>
        </p:txBody>
      </p:sp>
    </p:spTree>
    <p:extLst>
      <p:ext uri="{BB962C8B-B14F-4D97-AF65-F5344CB8AC3E}">
        <p14:creationId xmlns:p14="http://schemas.microsoft.com/office/powerpoint/2010/main" val="28393952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61</a:t>
            </a:fld>
            <a:endParaRPr lang="zh-CN" altLang="en-US"/>
          </a:p>
        </p:txBody>
      </p:sp>
    </p:spTree>
    <p:extLst>
      <p:ext uri="{BB962C8B-B14F-4D97-AF65-F5344CB8AC3E}">
        <p14:creationId xmlns:p14="http://schemas.microsoft.com/office/powerpoint/2010/main" val="2974675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chooseBestFeatureToSplit(dataset): </a:t>
            </a:r>
            <a:r>
              <a:rPr lang="zh-CN" altLang="en-US" dirty="0"/>
              <a:t>在</a:t>
            </a:r>
            <a:r>
              <a:rPr lang="en-US" altLang="zh-CN" dirty="0"/>
              <a:t>P31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datasetmajorityCnt</a:t>
            </a:r>
            <a:r>
              <a:rPr lang="en-US" altLang="zh-CN" sz="1200" dirty="0"/>
              <a:t>(</a:t>
            </a:r>
            <a:r>
              <a:rPr lang="en-US" altLang="zh-CN" sz="1200" dirty="0" err="1"/>
              <a:t>classList</a:t>
            </a:r>
            <a:r>
              <a:rPr lang="en-US" altLang="zh-CN" sz="1200" dirty="0"/>
              <a:t>)</a:t>
            </a:r>
            <a:r>
              <a:rPr lang="zh-CN" altLang="en-US" sz="1200" dirty="0"/>
              <a:t>在下一页，直接给出</a:t>
            </a:r>
            <a:endParaRPr lang="en-US" altLang="zh-CN" dirty="0"/>
          </a:p>
          <a:p>
            <a:pPr algn="l"/>
            <a:r>
              <a:rPr lang="en-US" altLang="zh-CN" dirty="0"/>
              <a:t>###</a:t>
            </a:r>
            <a:r>
              <a:rPr lang="zh-CN" altLang="en-US" dirty="0"/>
              <a:t>处</a:t>
            </a:r>
            <a:r>
              <a:rPr lang="en-US" altLang="zh-CN" dirty="0"/>
              <a:t> </a:t>
            </a:r>
            <a:r>
              <a:rPr lang="zh-CN" altLang="en-US" dirty="0"/>
              <a:t>需要学生填充停止条件，以及递归代码</a:t>
            </a: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62</a:t>
            </a:fld>
            <a:endParaRPr lang="zh-CN" altLang="en-US"/>
          </a:p>
        </p:txBody>
      </p:sp>
    </p:spTree>
    <p:extLst>
      <p:ext uri="{BB962C8B-B14F-4D97-AF65-F5344CB8AC3E}">
        <p14:creationId xmlns:p14="http://schemas.microsoft.com/office/powerpoint/2010/main" val="1781937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返回拥有最多样本数量的类</a:t>
            </a: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63</a:t>
            </a:fld>
            <a:endParaRPr lang="zh-CN" altLang="en-US"/>
          </a:p>
        </p:txBody>
      </p:sp>
    </p:spTree>
    <p:extLst>
      <p:ext uri="{BB962C8B-B14F-4D97-AF65-F5344CB8AC3E}">
        <p14:creationId xmlns:p14="http://schemas.microsoft.com/office/powerpoint/2010/main" val="29162984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加粗处即为</a:t>
            </a:r>
            <a:r>
              <a:rPr lang="en-US" altLang="zh-CN" dirty="0"/>
              <a:t>54</a:t>
            </a:r>
            <a:r>
              <a:rPr lang="zh-CN" altLang="en-US" dirty="0"/>
              <a:t>页需要填的内容</a:t>
            </a: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64</a:t>
            </a:fld>
            <a:endParaRPr lang="zh-CN" altLang="en-US"/>
          </a:p>
        </p:txBody>
      </p:sp>
    </p:spTree>
    <p:extLst>
      <p:ext uri="{BB962C8B-B14F-4D97-AF65-F5344CB8AC3E}">
        <p14:creationId xmlns:p14="http://schemas.microsoft.com/office/powerpoint/2010/main" val="3191429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如果有个新样本被分到第一行第三类，那么极有可能是红类；如果被分到第二行第三类，那么很难判断属于哪一类。所以可以认为特征</a:t>
            </a:r>
            <a:r>
              <a:rPr lang="en-US" altLang="zh-CN"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提供的信息量更多</a:t>
            </a:r>
            <a:endParaRPr lang="en-US" altLang="zh-CN" sz="12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9</a:t>
            </a:fld>
            <a:endParaRPr lang="zh-CN" altLang="en-US"/>
          </a:p>
        </p:txBody>
      </p:sp>
    </p:spTree>
    <p:extLst>
      <p:ext uri="{BB962C8B-B14F-4D97-AF65-F5344CB8AC3E}">
        <p14:creationId xmlns:p14="http://schemas.microsoft.com/office/powerpoint/2010/main" val="13629978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65</a:t>
            </a:fld>
            <a:endParaRPr lang="zh-CN" altLang="en-US"/>
          </a:p>
        </p:txBody>
      </p:sp>
    </p:spTree>
    <p:extLst>
      <p:ext uri="{BB962C8B-B14F-4D97-AF65-F5344CB8AC3E}">
        <p14:creationId xmlns:p14="http://schemas.microsoft.com/office/powerpoint/2010/main" val="29823067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“信息增益率”改为“信息增益”</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66</a:t>
            </a:fld>
            <a:endParaRPr lang="zh-CN" altLang="en-US"/>
          </a:p>
        </p:txBody>
      </p:sp>
    </p:spTree>
    <p:extLst>
      <p:ext uri="{BB962C8B-B14F-4D97-AF65-F5344CB8AC3E}">
        <p14:creationId xmlns:p14="http://schemas.microsoft.com/office/powerpoint/2010/main" val="9862986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新数据集</a:t>
            </a:r>
            <a:r>
              <a:rPr lang="en-US" altLang="zh-CN" sz="1200" b="0" kern="1200" dirty="0">
                <a:solidFill>
                  <a:schemeClr val="tx1"/>
                </a:solidFill>
                <a:effectLst/>
                <a:latin typeface="+mn-lt"/>
                <a:ea typeface="+mn-ea"/>
                <a:cs typeface="+mn-cs"/>
              </a:rPr>
              <a:t>example8-2.csv</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此案例即为书中的例</a:t>
            </a:r>
            <a:r>
              <a:rPr lang="en-US" altLang="zh-CN" sz="1200" b="0" kern="1200" dirty="0">
                <a:solidFill>
                  <a:schemeClr val="tx1"/>
                </a:solidFill>
                <a:effectLst/>
                <a:latin typeface="+mn-lt"/>
                <a:ea typeface="+mn-ea"/>
                <a:cs typeface="+mn-cs"/>
              </a:rPr>
              <a:t>8-6</a:t>
            </a:r>
            <a:r>
              <a:rPr lang="zh-CN" altLang="en-US" sz="1200" b="0" kern="1200" dirty="0">
                <a:solidFill>
                  <a:schemeClr val="tx1"/>
                </a:solidFill>
                <a:effectLst/>
                <a:latin typeface="+mn-lt"/>
                <a:ea typeface="+mn-ea"/>
                <a:cs typeface="+mn-cs"/>
              </a:rPr>
              <a:t>，用的</a:t>
            </a:r>
            <a:r>
              <a:rPr lang="en-US" altLang="zh-CN" sz="1200" b="0" kern="1200" dirty="0">
                <a:solidFill>
                  <a:schemeClr val="tx1"/>
                </a:solidFill>
                <a:effectLst/>
                <a:latin typeface="+mn-lt"/>
                <a:ea typeface="+mn-ea"/>
                <a:cs typeface="+mn-cs"/>
              </a:rPr>
              <a:t>8-2</a:t>
            </a:r>
            <a:r>
              <a:rPr lang="zh-CN" altLang="en-US" sz="1200" b="0" kern="1200" dirty="0">
                <a:solidFill>
                  <a:schemeClr val="tx1"/>
                </a:solidFill>
                <a:effectLst/>
                <a:latin typeface="+mn-lt"/>
                <a:ea typeface="+mn-ea"/>
                <a:cs typeface="+mn-cs"/>
              </a:rPr>
              <a:t>数据集</a:t>
            </a:r>
            <a:endParaRPr lang="en-US"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67</a:t>
            </a:fld>
            <a:endParaRPr lang="zh-CN" altLang="en-US"/>
          </a:p>
        </p:txBody>
      </p:sp>
    </p:spTree>
    <p:extLst>
      <p:ext uri="{BB962C8B-B14F-4D97-AF65-F5344CB8AC3E}">
        <p14:creationId xmlns:p14="http://schemas.microsoft.com/office/powerpoint/2010/main" val="6584839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增</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划分计算结果，加在原</a:t>
            </a:r>
            <a:r>
              <a:rPr lang="en-US" altLang="zh-CN" sz="1200" b="0" kern="1200" dirty="0">
                <a:solidFill>
                  <a:schemeClr val="tx1"/>
                </a:solidFill>
                <a:effectLst/>
                <a:latin typeface="+mn-lt"/>
                <a:ea typeface="+mn-ea"/>
                <a:cs typeface="+mn-cs"/>
              </a:rPr>
              <a:t>66</a:t>
            </a:r>
            <a:r>
              <a:rPr lang="zh-CN" altLang="en-US" sz="1200" b="0" kern="1200" dirty="0">
                <a:solidFill>
                  <a:schemeClr val="tx1"/>
                </a:solidFill>
                <a:effectLst/>
                <a:latin typeface="+mn-lt"/>
                <a:ea typeface="+mn-ea"/>
                <a:cs typeface="+mn-cs"/>
              </a:rPr>
              <a:t>页之后</a:t>
            </a:r>
            <a:endParaRPr lang="en-US"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68</a:t>
            </a:fld>
            <a:endParaRPr lang="zh-CN" altLang="en-US"/>
          </a:p>
        </p:txBody>
      </p:sp>
    </p:spTree>
    <p:extLst>
      <p:ext uri="{BB962C8B-B14F-4D97-AF65-F5344CB8AC3E}">
        <p14:creationId xmlns:p14="http://schemas.microsoft.com/office/powerpoint/2010/main" val="503777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增</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划分计算结果，加在原</a:t>
            </a:r>
            <a:r>
              <a:rPr lang="en-US" altLang="zh-CN" sz="1200" b="0" kern="1200" dirty="0">
                <a:solidFill>
                  <a:schemeClr val="tx1"/>
                </a:solidFill>
                <a:effectLst/>
                <a:latin typeface="+mn-lt"/>
                <a:ea typeface="+mn-ea"/>
                <a:cs typeface="+mn-cs"/>
              </a:rPr>
              <a:t>66</a:t>
            </a:r>
            <a:r>
              <a:rPr lang="zh-CN" altLang="en-US" sz="1200" b="0" kern="1200" dirty="0">
                <a:solidFill>
                  <a:schemeClr val="tx1"/>
                </a:solidFill>
                <a:effectLst/>
                <a:latin typeface="+mn-lt"/>
                <a:ea typeface="+mn-ea"/>
                <a:cs typeface="+mn-cs"/>
              </a:rPr>
              <a:t>页之后</a:t>
            </a:r>
            <a:endParaRPr lang="en-US"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69</a:t>
            </a:fld>
            <a:endParaRPr lang="zh-CN" altLang="en-US"/>
          </a:p>
        </p:txBody>
      </p:sp>
    </p:spTree>
    <p:extLst>
      <p:ext uri="{BB962C8B-B14F-4D97-AF65-F5344CB8AC3E}">
        <p14:creationId xmlns:p14="http://schemas.microsoft.com/office/powerpoint/2010/main" val="7747047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原</a:t>
            </a:r>
            <a:r>
              <a:rPr lang="en-US" altLang="zh-CN" sz="1200" dirty="0">
                <a:latin typeface="微软雅黑" panose="020B0503020204020204" pitchFamily="34" charset="-122"/>
                <a:ea typeface="微软雅黑" panose="020B0503020204020204" pitchFamily="34" charset="-122"/>
              </a:rPr>
              <a:t>69</a:t>
            </a:r>
            <a:r>
              <a:rPr lang="zh-CN" altLang="en-US" sz="1200" dirty="0">
                <a:latin typeface="微软雅黑" panose="020B0503020204020204" pitchFamily="34" charset="-122"/>
                <a:ea typeface="微软雅黑" panose="020B0503020204020204" pitchFamily="34" charset="-122"/>
              </a:rPr>
              <a:t>页</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70</a:t>
            </a:fld>
            <a:endParaRPr lang="zh-CN" altLang="en-US"/>
          </a:p>
        </p:txBody>
      </p:sp>
    </p:spTree>
    <p:extLst>
      <p:ext uri="{BB962C8B-B14F-4D97-AF65-F5344CB8AC3E}">
        <p14:creationId xmlns:p14="http://schemas.microsoft.com/office/powerpoint/2010/main" val="26816444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原</a:t>
            </a:r>
            <a:r>
              <a:rPr lang="en-US" altLang="zh-CN" sz="1200" dirty="0">
                <a:latin typeface="微软雅黑" panose="020B0503020204020204" pitchFamily="34" charset="-122"/>
                <a:ea typeface="微软雅黑" panose="020B0503020204020204" pitchFamily="34" charset="-122"/>
              </a:rPr>
              <a:t>70</a:t>
            </a:r>
            <a:r>
              <a:rPr lang="zh-CN" altLang="en-US" sz="1200" dirty="0">
                <a:latin typeface="微软雅黑" panose="020B0503020204020204" pitchFamily="34" charset="-122"/>
                <a:ea typeface="微软雅黑" panose="020B0503020204020204" pitchFamily="34" charset="-122"/>
              </a:rPr>
              <a:t>页</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71</a:t>
            </a:fld>
            <a:endParaRPr lang="zh-CN" altLang="en-US"/>
          </a:p>
        </p:txBody>
      </p:sp>
    </p:spTree>
    <p:extLst>
      <p:ext uri="{BB962C8B-B14F-4D97-AF65-F5344CB8AC3E}">
        <p14:creationId xmlns:p14="http://schemas.microsoft.com/office/powerpoint/2010/main" val="20875193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原</a:t>
            </a:r>
            <a:r>
              <a:rPr lang="en-US" altLang="zh-CN" sz="1200" dirty="0">
                <a:latin typeface="微软雅黑" panose="020B0503020204020204" pitchFamily="34" charset="-122"/>
                <a:ea typeface="微软雅黑" panose="020B0503020204020204" pitchFamily="34" charset="-122"/>
              </a:rPr>
              <a:t>72</a:t>
            </a:r>
            <a:r>
              <a:rPr lang="zh-CN" altLang="en-US" sz="1200" dirty="0">
                <a:latin typeface="微软雅黑" panose="020B0503020204020204" pitchFamily="34" charset="-122"/>
                <a:ea typeface="微软雅黑" panose="020B0503020204020204" pitchFamily="34" charset="-122"/>
              </a:rPr>
              <a:t>页</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72</a:t>
            </a:fld>
            <a:endParaRPr lang="zh-CN" altLang="en-US"/>
          </a:p>
        </p:txBody>
      </p:sp>
    </p:spTree>
    <p:extLst>
      <p:ext uri="{BB962C8B-B14F-4D97-AF65-F5344CB8AC3E}">
        <p14:creationId xmlns:p14="http://schemas.microsoft.com/office/powerpoint/2010/main" val="12741130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73</a:t>
            </a:fld>
            <a:endParaRPr lang="zh-CN" altLang="en-US"/>
          </a:p>
        </p:txBody>
      </p:sp>
    </p:spTree>
    <p:extLst>
      <p:ext uri="{BB962C8B-B14F-4D97-AF65-F5344CB8AC3E}">
        <p14:creationId xmlns:p14="http://schemas.microsoft.com/office/powerpoint/2010/main" val="6593747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增</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原</a:t>
            </a:r>
            <a:r>
              <a:rPr lang="en-US" altLang="zh-CN" sz="1200" dirty="0">
                <a:latin typeface="微软雅黑" panose="020B0503020204020204" pitchFamily="34" charset="-122"/>
                <a:ea typeface="微软雅黑" panose="020B0503020204020204" pitchFamily="34" charset="-122"/>
              </a:rPr>
              <a:t>71</a:t>
            </a:r>
            <a:r>
              <a:rPr lang="zh-CN" altLang="en-US" sz="1200" dirty="0">
                <a:latin typeface="微软雅黑" panose="020B0503020204020204" pitchFamily="34" charset="-122"/>
                <a:ea typeface="微软雅黑" panose="020B0503020204020204" pitchFamily="34" charset="-122"/>
              </a:rPr>
              <a:t>页后增一页</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74</a:t>
            </a:fld>
            <a:endParaRPr lang="zh-CN" altLang="en-US"/>
          </a:p>
        </p:txBody>
      </p:sp>
    </p:spTree>
    <p:extLst>
      <p:ext uri="{BB962C8B-B14F-4D97-AF65-F5344CB8AC3E}">
        <p14:creationId xmlns:p14="http://schemas.microsoft.com/office/powerpoint/2010/main" val="1949129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简要介绍基本概念</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10</a:t>
            </a:fld>
            <a:endParaRPr lang="zh-CN" altLang="en-US"/>
          </a:p>
        </p:txBody>
      </p:sp>
    </p:spTree>
    <p:extLst>
      <p:ext uri="{BB962C8B-B14F-4D97-AF65-F5344CB8AC3E}">
        <p14:creationId xmlns:p14="http://schemas.microsoft.com/office/powerpoint/2010/main" val="25964620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75</a:t>
            </a:fld>
            <a:endParaRPr lang="zh-CN" altLang="en-US"/>
          </a:p>
        </p:txBody>
      </p:sp>
    </p:spTree>
    <p:extLst>
      <p:ext uri="{BB962C8B-B14F-4D97-AF65-F5344CB8AC3E}">
        <p14:creationId xmlns:p14="http://schemas.microsoft.com/office/powerpoint/2010/main" val="1577478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数据集</a:t>
            </a:r>
            <a:r>
              <a:rPr lang="en-US" altLang="zh-CN" sz="1200" b="0" kern="1200" dirty="0">
                <a:solidFill>
                  <a:schemeClr val="tx1"/>
                </a:solidFill>
                <a:effectLst/>
                <a:latin typeface="+mn-lt"/>
                <a:ea typeface="+mn-ea"/>
                <a:cs typeface="+mn-cs"/>
              </a:rPr>
              <a:t>example8-2.csv</a:t>
            </a:r>
          </a:p>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76</a:t>
            </a:fld>
            <a:endParaRPr lang="zh-CN" altLang="en-US"/>
          </a:p>
        </p:txBody>
      </p:sp>
    </p:spTree>
    <p:extLst>
      <p:ext uri="{BB962C8B-B14F-4D97-AF65-F5344CB8AC3E}">
        <p14:creationId xmlns:p14="http://schemas.microsoft.com/office/powerpoint/2010/main" val="7371833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77</a:t>
            </a:fld>
            <a:endParaRPr lang="zh-CN" altLang="en-US"/>
          </a:p>
        </p:txBody>
      </p:sp>
    </p:spTree>
    <p:extLst>
      <p:ext uri="{BB962C8B-B14F-4D97-AF65-F5344CB8AC3E}">
        <p14:creationId xmlns:p14="http://schemas.microsoft.com/office/powerpoint/2010/main" val="17221706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78</a:t>
            </a:fld>
            <a:endParaRPr lang="zh-CN" altLang="en-US"/>
          </a:p>
        </p:txBody>
      </p:sp>
    </p:spTree>
    <p:extLst>
      <p:ext uri="{BB962C8B-B14F-4D97-AF65-F5344CB8AC3E}">
        <p14:creationId xmlns:p14="http://schemas.microsoft.com/office/powerpoint/2010/main" val="27800525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79</a:t>
            </a:fld>
            <a:endParaRPr lang="zh-CN" altLang="en-US"/>
          </a:p>
        </p:txBody>
      </p:sp>
    </p:spTree>
    <p:extLst>
      <p:ext uri="{BB962C8B-B14F-4D97-AF65-F5344CB8AC3E}">
        <p14:creationId xmlns:p14="http://schemas.microsoft.com/office/powerpoint/2010/main" val="5848790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80</a:t>
            </a:fld>
            <a:endParaRPr lang="zh-CN" altLang="en-US"/>
          </a:p>
        </p:txBody>
      </p:sp>
    </p:spTree>
    <p:extLst>
      <p:ext uri="{BB962C8B-B14F-4D97-AF65-F5344CB8AC3E}">
        <p14:creationId xmlns:p14="http://schemas.microsoft.com/office/powerpoint/2010/main" val="4569404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原</a:t>
            </a:r>
            <a:r>
              <a:rPr lang="en-US" altLang="zh-CN" sz="1200" dirty="0">
                <a:latin typeface="微软雅黑" panose="020B0503020204020204" pitchFamily="34" charset="-122"/>
                <a:ea typeface="微软雅黑" panose="020B0503020204020204" pitchFamily="34" charset="-122"/>
              </a:rPr>
              <a:t>P80</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81</a:t>
            </a:fld>
            <a:endParaRPr lang="zh-CN" altLang="en-US"/>
          </a:p>
        </p:txBody>
      </p:sp>
    </p:spTree>
    <p:extLst>
      <p:ext uri="{BB962C8B-B14F-4D97-AF65-F5344CB8AC3E}">
        <p14:creationId xmlns:p14="http://schemas.microsoft.com/office/powerpoint/2010/main" val="24179030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原</a:t>
            </a:r>
            <a:r>
              <a:rPr lang="en-US" altLang="zh-CN" sz="1200" dirty="0">
                <a:latin typeface="微软雅黑" panose="020B0503020204020204" pitchFamily="34" charset="-122"/>
                <a:ea typeface="微软雅黑" panose="020B0503020204020204" pitchFamily="34" charset="-122"/>
              </a:rPr>
              <a:t>P81</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82</a:t>
            </a:fld>
            <a:endParaRPr lang="zh-CN" altLang="en-US"/>
          </a:p>
        </p:txBody>
      </p:sp>
    </p:spTree>
    <p:extLst>
      <p:ext uri="{BB962C8B-B14F-4D97-AF65-F5344CB8AC3E}">
        <p14:creationId xmlns:p14="http://schemas.microsoft.com/office/powerpoint/2010/main" val="28248178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增 在原</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P81</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之后</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该回归树有三个叶结点，输入空间被划分为</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X1 (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道路等级≤ </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X2 (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道路等级</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&gt; 2</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，高峰</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X3 (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道路等级</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&gt; 2</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，非高峰</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，对应的预测值</a:t>
            </a:r>
            <a:r>
              <a:rPr lang="en-US" altLang="zh-CN" sz="1200" dirty="0" err="1">
                <a:latin typeface="微软雅黑" panose="020B0503020204020204" pitchFamily="34" charset="-122"/>
                <a:ea typeface="微软雅黑" panose="020B0503020204020204" pitchFamily="34" charset="-122"/>
                <a:cs typeface="Times New Roman" panose="02020603050405020304" pitchFamily="18" charset="0"/>
              </a:rPr>
              <a:t>cn</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为各子集中样本交通量的均值，例如</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c1 =( 371 + 209 + 576 + 464 + 329 )/5 = 389.8</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辆</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83</a:t>
            </a:fld>
            <a:endParaRPr lang="zh-CN" altLang="en-US"/>
          </a:p>
        </p:txBody>
      </p:sp>
    </p:spTree>
    <p:extLst>
      <p:ext uri="{BB962C8B-B14F-4D97-AF65-F5344CB8AC3E}">
        <p14:creationId xmlns:p14="http://schemas.microsoft.com/office/powerpoint/2010/main" val="33313144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增，在原</a:t>
            </a:r>
            <a:r>
              <a:rPr lang="en-US" altLang="zh-CN" sz="1200" dirty="0">
                <a:latin typeface="微软雅黑" panose="020B0503020204020204" pitchFamily="34" charset="-122"/>
                <a:ea typeface="微软雅黑" panose="020B0503020204020204" pitchFamily="34" charset="-122"/>
              </a:rPr>
              <a:t>P81</a:t>
            </a:r>
            <a:r>
              <a:rPr lang="zh-CN" altLang="en-US" sz="1200" dirty="0">
                <a:latin typeface="微软雅黑" panose="020B0503020204020204" pitchFamily="34" charset="-122"/>
                <a:ea typeface="微软雅黑" panose="020B0503020204020204" pitchFamily="34" charset="-122"/>
              </a:rPr>
              <a:t>之后</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输入空间的描述不能用大于小于号（离散特征），其意义可参考前面讲</a:t>
            </a:r>
            <a:r>
              <a:rPr lang="en-US" altLang="zh-CN" sz="1200" dirty="0">
                <a:latin typeface="微软雅黑" panose="020B0503020204020204" pitchFamily="34" charset="-122"/>
                <a:ea typeface="微软雅黑" panose="020B0503020204020204" pitchFamily="34" charset="-122"/>
              </a:rPr>
              <a:t>CART</a:t>
            </a:r>
            <a:r>
              <a:rPr lang="zh-CN" altLang="en-US" sz="1200" dirty="0">
                <a:latin typeface="微软雅黑" panose="020B0503020204020204" pitchFamily="34" charset="-122"/>
                <a:ea typeface="微软雅黑" panose="020B0503020204020204" pitchFamily="34" charset="-122"/>
              </a:rPr>
              <a:t>树二分的部分。</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84</a:t>
            </a:fld>
            <a:endParaRPr lang="zh-CN" altLang="en-US"/>
          </a:p>
        </p:txBody>
      </p:sp>
    </p:spTree>
    <p:extLst>
      <p:ext uri="{BB962C8B-B14F-4D97-AF65-F5344CB8AC3E}">
        <p14:creationId xmlns:p14="http://schemas.microsoft.com/office/powerpoint/2010/main" val="961056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以选择题为例，进一步强化同学对于基本概念及其相互关系的理解。</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信息最少的情况下，熵最大（每个选项的可能性相等） </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获取信息</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消除熵，选出了</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选项</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11</a:t>
            </a:fld>
            <a:endParaRPr lang="zh-CN" altLang="en-US"/>
          </a:p>
        </p:txBody>
      </p:sp>
    </p:spTree>
    <p:extLst>
      <p:ext uri="{BB962C8B-B14F-4D97-AF65-F5344CB8AC3E}">
        <p14:creationId xmlns:p14="http://schemas.microsoft.com/office/powerpoint/2010/main" val="791084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增，在原</a:t>
            </a:r>
            <a:r>
              <a:rPr lang="en-US" altLang="zh-CN" sz="1200" dirty="0">
                <a:latin typeface="微软雅黑" panose="020B0503020204020204" pitchFamily="34" charset="-122"/>
                <a:ea typeface="微软雅黑" panose="020B0503020204020204" pitchFamily="34" charset="-122"/>
              </a:rPr>
              <a:t>P81</a:t>
            </a:r>
            <a:r>
              <a:rPr lang="zh-CN" altLang="en-US" sz="1200" dirty="0">
                <a:latin typeface="微软雅黑" panose="020B0503020204020204" pitchFamily="34" charset="-122"/>
                <a:ea typeface="微软雅黑" panose="020B0503020204020204" pitchFamily="34" charset="-122"/>
              </a:rPr>
              <a:t>之后</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输入空间的描述不能用大于小于号（离散特征），其意义可参考前面讲</a:t>
            </a:r>
            <a:r>
              <a:rPr lang="en-US" altLang="zh-CN" sz="1200" dirty="0">
                <a:latin typeface="微软雅黑" panose="020B0503020204020204" pitchFamily="34" charset="-122"/>
                <a:ea typeface="微软雅黑" panose="020B0503020204020204" pitchFamily="34" charset="-122"/>
              </a:rPr>
              <a:t>CART</a:t>
            </a:r>
            <a:r>
              <a:rPr lang="zh-CN" altLang="en-US" sz="1200" dirty="0">
                <a:latin typeface="微软雅黑" panose="020B0503020204020204" pitchFamily="34" charset="-122"/>
                <a:ea typeface="微软雅黑" panose="020B0503020204020204" pitchFamily="34" charset="-122"/>
              </a:rPr>
              <a:t>树二分的部分。</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85</a:t>
            </a:fld>
            <a:endParaRPr lang="zh-CN" altLang="en-US"/>
          </a:p>
        </p:txBody>
      </p:sp>
    </p:spTree>
    <p:extLst>
      <p:ext uri="{BB962C8B-B14F-4D97-AF65-F5344CB8AC3E}">
        <p14:creationId xmlns:p14="http://schemas.microsoft.com/office/powerpoint/2010/main" val="7668707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数据集</a:t>
            </a:r>
            <a:r>
              <a:rPr lang="en-US" altLang="zh-CN" sz="1200" b="0" kern="1200" dirty="0">
                <a:solidFill>
                  <a:schemeClr val="tx1"/>
                </a:solidFill>
                <a:effectLst/>
                <a:latin typeface="+mn-lt"/>
                <a:ea typeface="+mn-ea"/>
                <a:cs typeface="+mn-cs"/>
              </a:rPr>
              <a:t>example8-3.csv</a:t>
            </a:r>
          </a:p>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86</a:t>
            </a:fld>
            <a:endParaRPr lang="zh-CN" altLang="en-US"/>
          </a:p>
        </p:txBody>
      </p:sp>
    </p:spTree>
    <p:extLst>
      <p:ext uri="{BB962C8B-B14F-4D97-AF65-F5344CB8AC3E}">
        <p14:creationId xmlns:p14="http://schemas.microsoft.com/office/powerpoint/2010/main" val="6199882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87</a:t>
            </a:fld>
            <a:endParaRPr lang="zh-CN" altLang="en-US"/>
          </a:p>
        </p:txBody>
      </p:sp>
    </p:spTree>
    <p:extLst>
      <p:ext uri="{BB962C8B-B14F-4D97-AF65-F5344CB8AC3E}">
        <p14:creationId xmlns:p14="http://schemas.microsoft.com/office/powerpoint/2010/main" val="32595917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89</a:t>
            </a:fld>
            <a:endParaRPr lang="zh-CN" altLang="en-US"/>
          </a:p>
        </p:txBody>
      </p:sp>
    </p:spTree>
    <p:extLst>
      <p:ext uri="{BB962C8B-B14F-4D97-AF65-F5344CB8AC3E}">
        <p14:creationId xmlns:p14="http://schemas.microsoft.com/office/powerpoint/2010/main" val="8450685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90</a:t>
            </a:fld>
            <a:endParaRPr lang="zh-CN" altLang="en-US"/>
          </a:p>
        </p:txBody>
      </p:sp>
    </p:spTree>
    <p:extLst>
      <p:ext uri="{BB962C8B-B14F-4D97-AF65-F5344CB8AC3E}">
        <p14:creationId xmlns:p14="http://schemas.microsoft.com/office/powerpoint/2010/main" val="18795437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91</a:t>
            </a:fld>
            <a:endParaRPr lang="zh-CN" altLang="en-US"/>
          </a:p>
        </p:txBody>
      </p:sp>
    </p:spTree>
    <p:extLst>
      <p:ext uri="{BB962C8B-B14F-4D97-AF65-F5344CB8AC3E}">
        <p14:creationId xmlns:p14="http://schemas.microsoft.com/office/powerpoint/2010/main" val="11940508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引导同学养成查阅官方文档的好习惯，授人以渔</a:t>
            </a:r>
            <a:endParaRPr lang="en-US" altLang="zh-CN" sz="1200" dirty="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altLang="zh-CN" sz="1200" dirty="0">
                <a:latin typeface="微软雅黑" panose="020B0503020204020204" pitchFamily="34" charset="-122"/>
                <a:ea typeface="微软雅黑" panose="020B0503020204020204" pitchFamily="34" charset="-122"/>
              </a:rPr>
              <a:t>https://scikit-learn.org/stable/modules/generated/sklearn.tree.DecisionTreeClassifier.html</a:t>
            </a: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92</a:t>
            </a:fld>
            <a:endParaRPr lang="zh-CN" altLang="en-US"/>
          </a:p>
        </p:txBody>
      </p:sp>
    </p:spTree>
    <p:extLst>
      <p:ext uri="{BB962C8B-B14F-4D97-AF65-F5344CB8AC3E}">
        <p14:creationId xmlns:p14="http://schemas.microsoft.com/office/powerpoint/2010/main" val="6761816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93</a:t>
            </a:fld>
            <a:endParaRPr lang="zh-CN" altLang="en-US"/>
          </a:p>
        </p:txBody>
      </p:sp>
    </p:spTree>
    <p:extLst>
      <p:ext uri="{BB962C8B-B14F-4D97-AF65-F5344CB8AC3E}">
        <p14:creationId xmlns:p14="http://schemas.microsoft.com/office/powerpoint/2010/main" val="3362418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altLang="zh-CN" sz="1200" dirty="0">
                <a:latin typeface="微软雅黑" panose="020B0503020204020204" pitchFamily="34" charset="-122"/>
                <a:ea typeface="微软雅黑" panose="020B0503020204020204" pitchFamily="34" charset="-122"/>
              </a:rPr>
              <a:t>C</a:t>
            </a:r>
            <a:r>
              <a:rPr lang="en-US" altLang="zh-CN" sz="1200" dirty="0">
                <a:latin typeface="微软雅黑" panose="020B0503020204020204" pitchFamily="34" charset="-122"/>
                <a:ea typeface="微软雅黑" panose="020B0503020204020204" pitchFamily="34" charset="-122"/>
              </a:rPr>
              <a:t>4.5</a:t>
            </a:r>
            <a:r>
              <a:rPr lang="zh-CN" altLang="en-US" sz="1200" dirty="0">
                <a:latin typeface="微软雅黑" panose="020B0503020204020204" pitchFamily="34" charset="-122"/>
                <a:ea typeface="微软雅黑" panose="020B0503020204020204" pitchFamily="34" charset="-122"/>
              </a:rPr>
              <a:t>算法还用到了</a:t>
            </a:r>
            <a:r>
              <a:rPr lang="en-US" altLang="zh-CN" sz="1200" dirty="0">
                <a:latin typeface="微软雅黑" panose="020B0503020204020204" pitchFamily="34" charset="-122"/>
                <a:ea typeface="微软雅黑" panose="020B0503020204020204" pitchFamily="34" charset="-122"/>
              </a:rPr>
              <a:t>error-based pruning (EBP)</a:t>
            </a:r>
            <a:r>
              <a:rPr lang="zh-CN" altLang="en-US" sz="1200" dirty="0">
                <a:latin typeface="微软雅黑" panose="020B0503020204020204" pitchFamily="34" charset="-122"/>
                <a:ea typeface="微软雅黑" panose="020B0503020204020204" pitchFamily="34" charset="-122"/>
              </a:rPr>
              <a:t>，可以让同学了解一下</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94</a:t>
            </a:fld>
            <a:endParaRPr lang="zh-CN" altLang="en-US"/>
          </a:p>
        </p:txBody>
      </p:sp>
    </p:spTree>
    <p:extLst>
      <p:ext uri="{BB962C8B-B14F-4D97-AF65-F5344CB8AC3E}">
        <p14:creationId xmlns:p14="http://schemas.microsoft.com/office/powerpoint/2010/main" val="823634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95</a:t>
            </a:fld>
            <a:endParaRPr lang="zh-CN" altLang="en-US"/>
          </a:p>
        </p:txBody>
      </p:sp>
    </p:spTree>
    <p:extLst>
      <p:ext uri="{BB962C8B-B14F-4D97-AF65-F5344CB8AC3E}">
        <p14:creationId xmlns:p14="http://schemas.microsoft.com/office/powerpoint/2010/main" val="1404118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信息的性质</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12</a:t>
            </a:fld>
            <a:endParaRPr lang="zh-CN" altLang="en-US"/>
          </a:p>
        </p:txBody>
      </p:sp>
    </p:spTree>
    <p:extLst>
      <p:ext uri="{BB962C8B-B14F-4D97-AF65-F5344CB8AC3E}">
        <p14:creationId xmlns:p14="http://schemas.microsoft.com/office/powerpoint/2010/main" val="40712718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这部分书里写得不准确，网上参考资料也不充足</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96</a:t>
            </a:fld>
            <a:endParaRPr lang="zh-CN" altLang="en-US"/>
          </a:p>
        </p:txBody>
      </p:sp>
    </p:spTree>
    <p:extLst>
      <p:ext uri="{BB962C8B-B14F-4D97-AF65-F5344CB8AC3E}">
        <p14:creationId xmlns:p14="http://schemas.microsoft.com/office/powerpoint/2010/main" val="17017460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这部分书里写得不准确，网上参考资料也不充足</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97</a:t>
            </a:fld>
            <a:endParaRPr lang="zh-CN" altLang="en-US"/>
          </a:p>
        </p:txBody>
      </p:sp>
    </p:spTree>
    <p:extLst>
      <p:ext uri="{BB962C8B-B14F-4D97-AF65-F5344CB8AC3E}">
        <p14:creationId xmlns:p14="http://schemas.microsoft.com/office/powerpoint/2010/main" val="18459389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98</a:t>
            </a:fld>
            <a:endParaRPr lang="zh-CN" altLang="en-US"/>
          </a:p>
        </p:txBody>
      </p:sp>
    </p:spTree>
    <p:extLst>
      <p:ext uri="{BB962C8B-B14F-4D97-AF65-F5344CB8AC3E}">
        <p14:creationId xmlns:p14="http://schemas.microsoft.com/office/powerpoint/2010/main" val="20296629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拓展阅读展示了为什么选择这个式子。（其实就是很工程的思想，没有高深的推导）</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99</a:t>
            </a:fld>
            <a:endParaRPr lang="zh-CN" altLang="en-US"/>
          </a:p>
        </p:txBody>
      </p:sp>
    </p:spTree>
    <p:extLst>
      <p:ext uri="{BB962C8B-B14F-4D97-AF65-F5344CB8AC3E}">
        <p14:creationId xmlns:p14="http://schemas.microsoft.com/office/powerpoint/2010/main" val="24123314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100</a:t>
            </a:fld>
            <a:endParaRPr lang="zh-CN" altLang="en-US"/>
          </a:p>
        </p:txBody>
      </p:sp>
    </p:spTree>
    <p:extLst>
      <p:ext uri="{BB962C8B-B14F-4D97-AF65-F5344CB8AC3E}">
        <p14:creationId xmlns:p14="http://schemas.microsoft.com/office/powerpoint/2010/main" val="7116139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其实</a:t>
            </a:r>
            <a:r>
              <a:rPr lang="en-US" altLang="zh-CN" sz="1200" dirty="0">
                <a:latin typeface="微软雅黑" panose="020B0503020204020204" pitchFamily="34" charset="-122"/>
                <a:ea typeface="微软雅黑" panose="020B0503020204020204" pitchFamily="34" charset="-122"/>
              </a:rPr>
              <a:t>PEP</a:t>
            </a:r>
            <a:r>
              <a:rPr lang="zh-CN" altLang="en-US" sz="1200" dirty="0">
                <a:latin typeface="微软雅黑" panose="020B0503020204020204" pitchFamily="34" charset="-122"/>
                <a:ea typeface="微软雅黑" panose="020B0503020204020204" pitchFamily="34" charset="-122"/>
              </a:rPr>
              <a:t>中的连续性修正项为啥取</a:t>
            </a:r>
            <a:r>
              <a:rPr lang="en-US" altLang="zh-CN" sz="1200" dirty="0">
                <a:latin typeface="微软雅黑" panose="020B0503020204020204" pitchFamily="34" charset="-122"/>
                <a:ea typeface="微软雅黑" panose="020B0503020204020204" pitchFamily="34" charset="-122"/>
              </a:rPr>
              <a:t>0.5</a:t>
            </a:r>
            <a:r>
              <a:rPr lang="zh-CN" altLang="en-US" sz="1200" dirty="0">
                <a:latin typeface="微软雅黑" panose="020B0503020204020204" pitchFamily="34" charset="-122"/>
                <a:ea typeface="微软雅黑" panose="020B0503020204020204" pitchFamily="34" charset="-122"/>
              </a:rPr>
              <a:t>没有给出理论推导</a:t>
            </a: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101</a:t>
            </a:fld>
            <a:endParaRPr lang="zh-CN" altLang="en-US"/>
          </a:p>
        </p:txBody>
      </p:sp>
    </p:spTree>
    <p:extLst>
      <p:ext uri="{BB962C8B-B14F-4D97-AF65-F5344CB8AC3E}">
        <p14:creationId xmlns:p14="http://schemas.microsoft.com/office/powerpoint/2010/main" val="13032681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102</a:t>
            </a:fld>
            <a:endParaRPr lang="zh-CN" altLang="en-US"/>
          </a:p>
        </p:txBody>
      </p:sp>
    </p:spTree>
    <p:extLst>
      <p:ext uri="{BB962C8B-B14F-4D97-AF65-F5344CB8AC3E}">
        <p14:creationId xmlns:p14="http://schemas.microsoft.com/office/powerpoint/2010/main" val="1816935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103</a:t>
            </a:fld>
            <a:endParaRPr lang="zh-CN" altLang="en-US"/>
          </a:p>
        </p:txBody>
      </p:sp>
    </p:spTree>
    <p:extLst>
      <p:ext uri="{BB962C8B-B14F-4D97-AF65-F5344CB8AC3E}">
        <p14:creationId xmlns:p14="http://schemas.microsoft.com/office/powerpoint/2010/main" val="41321105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104</a:t>
            </a:fld>
            <a:endParaRPr lang="zh-CN" altLang="en-US"/>
          </a:p>
        </p:txBody>
      </p:sp>
    </p:spTree>
    <p:extLst>
      <p:ext uri="{BB962C8B-B14F-4D97-AF65-F5344CB8AC3E}">
        <p14:creationId xmlns:p14="http://schemas.microsoft.com/office/powerpoint/2010/main" val="32634985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D0A12F08-2C51-4761-8379-7BF5B777E402}" type="slidenum">
              <a:rPr lang="zh-CN" altLang="en-US" smtClean="0"/>
              <a:pPr/>
              <a:t>106</a:t>
            </a:fld>
            <a:endParaRPr lang="zh-CN" altLang="en-US"/>
          </a:p>
        </p:txBody>
      </p:sp>
    </p:spTree>
    <p:extLst>
      <p:ext uri="{BB962C8B-B14F-4D97-AF65-F5344CB8AC3E}">
        <p14:creationId xmlns:p14="http://schemas.microsoft.com/office/powerpoint/2010/main" val="4240793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Date Placeholder 3">
            <a:extLst>
              <a:ext uri="{FF2B5EF4-FFF2-40B4-BE49-F238E27FC236}">
                <a16:creationId xmlns:a16="http://schemas.microsoft.com/office/drawing/2014/main" id="{25D6D641-91D2-4812-8C0F-927D5CADD3D3}"/>
              </a:ext>
            </a:extLst>
          </p:cNvPr>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5/20/21</a:t>
            </a:fld>
            <a:endParaRPr lang="en-US" altLang="zh-CN" dirty="0"/>
          </a:p>
        </p:txBody>
      </p:sp>
      <p:sp>
        <p:nvSpPr>
          <p:cNvPr id="10" name="Footer Placeholder 4">
            <a:extLst>
              <a:ext uri="{FF2B5EF4-FFF2-40B4-BE49-F238E27FC236}">
                <a16:creationId xmlns:a16="http://schemas.microsoft.com/office/drawing/2014/main" id="{3F93C1C7-6316-47B2-BDE0-7ED4EC05753D}"/>
              </a:ext>
            </a:extLst>
          </p:cNvPr>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11" name="Slide Number Placeholder 5">
            <a:extLst>
              <a:ext uri="{FF2B5EF4-FFF2-40B4-BE49-F238E27FC236}">
                <a16:creationId xmlns:a16="http://schemas.microsoft.com/office/drawing/2014/main" id="{FF15C0EA-2A71-4D49-978B-60AA0C1D21BC}"/>
              </a:ext>
            </a:extLst>
          </p:cNvPr>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pic>
        <p:nvPicPr>
          <p:cNvPr id="16" name="图片 15">
            <a:extLst>
              <a:ext uri="{FF2B5EF4-FFF2-40B4-BE49-F238E27FC236}">
                <a16:creationId xmlns:a16="http://schemas.microsoft.com/office/drawing/2014/main" id="{0F8962F3-5C89-4ACE-9D39-2CB78D97514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305339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a:defRPr/>
            </a:pPr>
            <a:fld id="{7CF3C754-25BE-4F5C-AB68-D771A03BCC90}" type="datetime1">
              <a:rPr lang="en-US" altLang="zh-CN" smtClean="0"/>
              <a:t>5/20/21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D815748A-C05D-4102-BCCF-66D346F70087}" type="slidenum">
              <a:rPr lang="zh-CN" altLang="en-US"/>
              <a:pPr>
                <a:defRPr/>
              </a:pPr>
              <a:t>‹#›</a:t>
            </a:fld>
            <a:endParaRPr lang="en-US" altLang="zh-CN"/>
          </a:p>
        </p:txBody>
      </p:sp>
    </p:spTree>
    <p:extLst>
      <p:ext uri="{BB962C8B-B14F-4D97-AF65-F5344CB8AC3E}">
        <p14:creationId xmlns:p14="http://schemas.microsoft.com/office/powerpoint/2010/main" val="68595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a:defRPr/>
            </a:pPr>
            <a:fld id="{2343D20E-ACC7-4DDD-AC28-33869E6ABE9A}" type="datetime1">
              <a:rPr lang="en-US" altLang="zh-CN" smtClean="0"/>
              <a:t>5/20/21</a:t>
            </a:fld>
            <a:endParaRPr lang="en-US" altLang="zh-CN" dirty="0"/>
          </a:p>
        </p:txBody>
      </p:sp>
      <p:sp>
        <p:nvSpPr>
          <p:cNvPr id="5" name="Footer Placeholder 4"/>
          <p:cNvSpPr>
            <a:spLocks noGrp="1"/>
          </p:cNvSpPr>
          <p:nvPr>
            <p:ph type="ftr" sz="quarter" idx="11"/>
          </p:nvPr>
        </p:nvSpPr>
        <p:spPr>
          <a:ln/>
        </p:spPr>
        <p:txBody>
          <a:bodyPr/>
          <a:lstStyle>
            <a:lvl1pPr>
              <a:defRPr/>
            </a:lvl1pPr>
          </a:lstStyle>
          <a:p>
            <a:pPr algn="r">
              <a:defRPr/>
            </a:pPr>
            <a:r>
              <a:rPr lang="en-US" altLang="zh-CN" dirty="0"/>
              <a:t>Modelling Transportation Systems · Southeast University · </a:t>
            </a:r>
            <a:r>
              <a:rPr lang="en-US" altLang="zh-CN" dirty="0" err="1"/>
              <a:t>Zhiyuan</a:t>
            </a:r>
            <a:r>
              <a:rPr lang="en-US" altLang="zh-CN" dirty="0"/>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a:defRPr/>
            </a:pPr>
            <a:fld id="{93D8EEBC-8FFF-48D5-BA20-8C9570EB2408}" type="slidenum">
              <a:rPr lang="zh-CN" altLang="en-US"/>
              <a:pPr>
                <a:defRPr/>
              </a:pPr>
              <a:t>‹#›</a:t>
            </a:fld>
            <a:endParaRPr lang="en-US" altLang="zh-CN" dirty="0"/>
          </a:p>
        </p:txBody>
      </p:sp>
    </p:spTree>
    <p:extLst>
      <p:ext uri="{BB962C8B-B14F-4D97-AF65-F5344CB8AC3E}">
        <p14:creationId xmlns:p14="http://schemas.microsoft.com/office/powerpoint/2010/main" val="132102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pic>
        <p:nvPicPr>
          <p:cNvPr id="5" name="图片 4">
            <a:extLst>
              <a:ext uri="{FF2B5EF4-FFF2-40B4-BE49-F238E27FC236}">
                <a16:creationId xmlns:a16="http://schemas.microsoft.com/office/drawing/2014/main" id="{9A225ECE-2AD3-40C3-8EA9-72D1C5F82C6E}"/>
              </a:ext>
            </a:extLst>
          </p:cNvPr>
          <p:cNvPicPr>
            <a:picLocks noChangeAspect="1"/>
          </p:cNvPicPr>
          <p:nvPr userDrawn="1"/>
        </p:nvPicPr>
        <p:blipFill>
          <a:blip r:embed="rId2"/>
          <a:stretch>
            <a:fillRect/>
          </a:stretch>
        </p:blipFill>
        <p:spPr>
          <a:xfrm>
            <a:off x="8268327" y="6021054"/>
            <a:ext cx="836946" cy="836946"/>
          </a:xfrm>
          <a:prstGeom prst="rect">
            <a:avLst/>
          </a:prstGeom>
        </p:spPr>
      </p:pic>
      <p:sp>
        <p:nvSpPr>
          <p:cNvPr id="9" name="Date Placeholder 3">
            <a:extLst>
              <a:ext uri="{FF2B5EF4-FFF2-40B4-BE49-F238E27FC236}">
                <a16:creationId xmlns:a16="http://schemas.microsoft.com/office/drawing/2014/main" id="{25D6D641-91D2-4812-8C0F-927D5CADD3D3}"/>
              </a:ext>
            </a:extLst>
          </p:cNvPr>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5/20/21</a:t>
            </a:fld>
            <a:endParaRPr lang="en-US" altLang="zh-CN" dirty="0"/>
          </a:p>
        </p:txBody>
      </p:sp>
      <p:sp>
        <p:nvSpPr>
          <p:cNvPr id="10" name="Footer Placeholder 4">
            <a:extLst>
              <a:ext uri="{FF2B5EF4-FFF2-40B4-BE49-F238E27FC236}">
                <a16:creationId xmlns:a16="http://schemas.microsoft.com/office/drawing/2014/main" id="{3F93C1C7-6316-47B2-BDE0-7ED4EC05753D}"/>
              </a:ext>
            </a:extLst>
          </p:cNvPr>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11" name="Slide Number Placeholder 5">
            <a:extLst>
              <a:ext uri="{FF2B5EF4-FFF2-40B4-BE49-F238E27FC236}">
                <a16:creationId xmlns:a16="http://schemas.microsoft.com/office/drawing/2014/main" id="{FF15C0EA-2A71-4D49-978B-60AA0C1D21BC}"/>
              </a:ext>
            </a:extLst>
          </p:cNvPr>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spTree>
    <p:extLst>
      <p:ext uri="{BB962C8B-B14F-4D97-AF65-F5344CB8AC3E}">
        <p14:creationId xmlns:p14="http://schemas.microsoft.com/office/powerpoint/2010/main" val="3984052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a:defRPr/>
            </a:pPr>
            <a:fld id="{A10E55C9-70B6-49A9-B285-7B6B9329A27F}" type="datetime1">
              <a:rPr lang="en-US" altLang="zh-CN" smtClean="0"/>
              <a:t>5/20/21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5BF5E73D-1069-4824-94AF-7FF34A7BE33D}" type="slidenum">
              <a:rPr lang="zh-CN" altLang="en-US"/>
              <a:pPr>
                <a:defRPr/>
              </a:pPr>
              <a:t>‹#›</a:t>
            </a:fld>
            <a:endParaRPr lang="en-US" altLang="zh-CN"/>
          </a:p>
        </p:txBody>
      </p:sp>
    </p:spTree>
    <p:extLst>
      <p:ext uri="{BB962C8B-B14F-4D97-AF65-F5344CB8AC3E}">
        <p14:creationId xmlns:p14="http://schemas.microsoft.com/office/powerpoint/2010/main" val="54087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a:defRPr/>
            </a:pPr>
            <a:fld id="{0D7C70DC-E5E3-476E-B719-7C406A24E276}" type="datetime1">
              <a:rPr lang="en-US" altLang="zh-CN" smtClean="0"/>
              <a:t>5/20/21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11810F76-1A24-4AF4-8A91-362659113F1F}" type="slidenum">
              <a:rPr lang="zh-CN" altLang="en-US"/>
              <a:pPr>
                <a:defRPr/>
              </a:pPr>
              <a:t>‹#›</a:t>
            </a:fld>
            <a:endParaRPr lang="en-US" altLang="zh-CN"/>
          </a:p>
        </p:txBody>
      </p:sp>
    </p:spTree>
    <p:extLst>
      <p:ext uri="{BB962C8B-B14F-4D97-AF65-F5344CB8AC3E}">
        <p14:creationId xmlns:p14="http://schemas.microsoft.com/office/powerpoint/2010/main" val="1680367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a:defRPr/>
            </a:pPr>
            <a:fld id="{EAE8E72B-6C0E-4F25-B3EF-88ADA2D92673}" type="datetime1">
              <a:rPr lang="en-US" altLang="zh-CN" smtClean="0"/>
              <a:t>5/20/21</a:t>
            </a:fld>
            <a:endParaRPr lang="en-US" altLang="zh-CN"/>
          </a:p>
        </p:txBody>
      </p:sp>
      <p:sp>
        <p:nvSpPr>
          <p:cNvPr id="8"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a:defRPr/>
            </a:pPr>
            <a:fld id="{3B8051D9-6CDB-4A19-9498-B1F31800CB75}" type="slidenum">
              <a:rPr lang="zh-CN" altLang="en-US"/>
              <a:pPr>
                <a:defRPr/>
              </a:pPr>
              <a:t>‹#›</a:t>
            </a:fld>
            <a:endParaRPr lang="en-US" altLang="zh-CN"/>
          </a:p>
        </p:txBody>
      </p:sp>
    </p:spTree>
    <p:extLst>
      <p:ext uri="{BB962C8B-B14F-4D97-AF65-F5344CB8AC3E}">
        <p14:creationId xmlns:p14="http://schemas.microsoft.com/office/powerpoint/2010/main" val="1528281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a:defRPr/>
            </a:pPr>
            <a:fld id="{4B0FD39B-8021-4531-8CE2-8D21302A74ED}" type="datetime1">
              <a:rPr lang="en-US" altLang="zh-CN" smtClean="0"/>
              <a:t>5/20/21</a:t>
            </a:fld>
            <a:endParaRPr lang="en-US" altLang="zh-CN"/>
          </a:p>
        </p:txBody>
      </p:sp>
      <p:sp>
        <p:nvSpPr>
          <p:cNvPr id="4"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a:defRPr/>
            </a:pPr>
            <a:fld id="{65F2B37D-33B6-4C69-9BD0-32187E706945}" type="slidenum">
              <a:rPr lang="zh-CN" altLang="en-US"/>
              <a:pPr>
                <a:defRPr/>
              </a:pPr>
              <a:t>‹#›</a:t>
            </a:fld>
            <a:endParaRPr lang="en-US" altLang="zh-CN"/>
          </a:p>
        </p:txBody>
      </p:sp>
    </p:spTree>
    <p:extLst>
      <p:ext uri="{BB962C8B-B14F-4D97-AF65-F5344CB8AC3E}">
        <p14:creationId xmlns:p14="http://schemas.microsoft.com/office/powerpoint/2010/main" val="149919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fld id="{ACF5701F-746E-469B-BDDA-F93B22D4DB72}" type="datetime1">
              <a:rPr lang="en-US" altLang="zh-CN" smtClean="0"/>
              <a:t>5/20/21</a:t>
            </a:fld>
            <a:endParaRPr lang="en-US" altLang="zh-CN"/>
          </a:p>
        </p:txBody>
      </p:sp>
      <p:sp>
        <p:nvSpPr>
          <p:cNvPr id="3"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a:defRPr/>
            </a:pPr>
            <a:fld id="{D1009943-BA82-4F6A-BD7C-764069224CD2}" type="slidenum">
              <a:rPr lang="zh-CN" altLang="en-US"/>
              <a:pPr>
                <a:defRPr/>
              </a:pPr>
              <a:t>‹#›</a:t>
            </a:fld>
            <a:endParaRPr lang="en-US" altLang="zh-CN"/>
          </a:p>
        </p:txBody>
      </p:sp>
    </p:spTree>
    <p:extLst>
      <p:ext uri="{BB962C8B-B14F-4D97-AF65-F5344CB8AC3E}">
        <p14:creationId xmlns:p14="http://schemas.microsoft.com/office/powerpoint/2010/main" val="32906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07B1553-8BA7-4889-BEC6-891C13E10B98}" type="datetime1">
              <a:rPr lang="en-US" altLang="zh-CN" smtClean="0"/>
              <a:t>5/20/21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E8CF26E5-2ED2-4F85-94A6-41EA43600B3E}" type="slidenum">
              <a:rPr lang="zh-CN" altLang="en-US"/>
              <a:pPr>
                <a:defRPr/>
              </a:pPr>
              <a:t>‹#›</a:t>
            </a:fld>
            <a:endParaRPr lang="en-US" altLang="zh-CN"/>
          </a:p>
        </p:txBody>
      </p:sp>
    </p:spTree>
    <p:extLst>
      <p:ext uri="{BB962C8B-B14F-4D97-AF65-F5344CB8AC3E}">
        <p14:creationId xmlns:p14="http://schemas.microsoft.com/office/powerpoint/2010/main" val="4918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A62BEB2-F18B-4C21-9638-A76426A31BD0}" type="datetime1">
              <a:rPr lang="en-US" altLang="zh-CN" smtClean="0"/>
              <a:t>5/20/21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9F8C9128-8DD9-4172-A865-72B9B18E9A1F}" type="slidenum">
              <a:rPr lang="zh-CN" altLang="en-US"/>
              <a:pPr>
                <a:defRPr/>
              </a:pPr>
              <a:t>‹#›</a:t>
            </a:fld>
            <a:endParaRPr lang="en-US" altLang="zh-CN"/>
          </a:p>
        </p:txBody>
      </p:sp>
    </p:spTree>
    <p:extLst>
      <p:ext uri="{BB962C8B-B14F-4D97-AF65-F5344CB8AC3E}">
        <p14:creationId xmlns:p14="http://schemas.microsoft.com/office/powerpoint/2010/main" val="1973188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5/20/21</a:t>
            </a:fld>
            <a:endParaRPr lang="en-US" altLang="zh-CN" dirty="0"/>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spTree>
    <p:extLst>
      <p:ext uri="{BB962C8B-B14F-4D97-AF65-F5344CB8AC3E}">
        <p14:creationId xmlns:p14="http://schemas.microsoft.com/office/powerpoint/2010/main" val="4047073764"/>
      </p:ext>
    </p:extLst>
  </p:cSld>
  <p:clrMap bg1="lt1" tx1="dk1" bg2="lt2" tx2="dk2" accent1="accent1" accent2="accent2" accent3="accent3" accent4="accent4" accent5="accent5" accent6="accent6" hlink="hlink" folHlink="folHlink"/>
  <p:sldLayoutIdLst>
    <p:sldLayoutId id="2147483674" r:id="rId1"/>
    <p:sldLayoutId id="214748368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520.png"/></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10.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40.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4.emf"/><Relationship Id="rId4" Type="http://schemas.openxmlformats.org/officeDocument/2006/relationships/oleObject" Target="../embeddings/oleObject1.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a:t>
            </a:fld>
            <a:endParaRPr lang="en-US" altLang="zh-CN" dirty="0"/>
          </a:p>
        </p:txBody>
      </p:sp>
      <p:sp>
        <p:nvSpPr>
          <p:cNvPr id="18" name="Straight Connector 7">
            <a:extLst>
              <a:ext uri="{FF2B5EF4-FFF2-40B4-BE49-F238E27FC236}">
                <a16:creationId xmlns:a16="http://schemas.microsoft.com/office/drawing/2014/main" id="{2A233031-8D03-4901-8383-A2AA18EAE906}"/>
              </a:ext>
            </a:extLst>
          </p:cNvPr>
          <p:cNvSpPr>
            <a:spLocks noChangeShapeType="1"/>
          </p:cNvSpPr>
          <p:nvPr/>
        </p:nvSpPr>
        <p:spPr bwMode="auto">
          <a:xfrm>
            <a:off x="685800" y="1827213"/>
            <a:ext cx="7848600" cy="158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TextBox 8">
            <a:extLst>
              <a:ext uri="{FF2B5EF4-FFF2-40B4-BE49-F238E27FC236}">
                <a16:creationId xmlns:a16="http://schemas.microsoft.com/office/drawing/2014/main" id="{EA2EE785-CA96-4F3C-84BF-759A95B426E2}"/>
              </a:ext>
            </a:extLst>
          </p:cNvPr>
          <p:cNvSpPr>
            <a:spLocks noChangeArrowheads="1"/>
          </p:cNvSpPr>
          <p:nvPr/>
        </p:nvSpPr>
        <p:spPr bwMode="auto">
          <a:xfrm>
            <a:off x="838200" y="990600"/>
            <a:ext cx="754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4000" b="1" i="0" u="none" strike="noStrike" kern="0" cap="none" spc="0" normalizeH="0" baseline="0" noProof="0">
                <a:ln>
                  <a:noFill/>
                </a:ln>
                <a:solidFill>
                  <a:schemeClr val="tx2"/>
                </a:solidFill>
                <a:effectLst/>
                <a:uLnTx/>
                <a:uFillTx/>
                <a:latin typeface="Arial (Headings)" charset="0"/>
                <a:ea typeface="宋体" panose="02010600030101010101" pitchFamily="2" charset="-122"/>
                <a:sym typeface="Arial (Headings)" charset="0"/>
              </a:rPr>
              <a:t> </a:t>
            </a:r>
          </a:p>
        </p:txBody>
      </p:sp>
      <p:sp>
        <p:nvSpPr>
          <p:cNvPr id="20" name="Subtitle 2">
            <a:extLst>
              <a:ext uri="{FF2B5EF4-FFF2-40B4-BE49-F238E27FC236}">
                <a16:creationId xmlns:a16="http://schemas.microsoft.com/office/drawing/2014/main" id="{C1F202A5-68FC-4A92-9009-10ADFADBF7AE}"/>
              </a:ext>
            </a:extLst>
          </p:cNvPr>
          <p:cNvSpPr txBox="1">
            <a:spLocks noChangeArrowheads="1"/>
          </p:cNvSpPr>
          <p:nvPr/>
        </p:nvSpPr>
        <p:spPr bwMode="auto">
          <a:xfrm>
            <a:off x="2606040" y="4521199"/>
            <a:ext cx="4251960" cy="101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eaLnBrk="1" hangingPunct="1"/>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 刘志远教授</a:t>
            </a:r>
            <a:endParaRPr lang="en-US" altLang="zh-CN" dirty="0">
              <a:latin typeface="微软雅黑" panose="020B0503020204020204" pitchFamily="34" charset="-122"/>
              <a:ea typeface="微软雅黑" panose="020B0503020204020204" pitchFamily="34" charset="-122"/>
              <a:sym typeface="Times New Roman" panose="02020603050405020304" pitchFamily="18" charset="0"/>
            </a:endParaRPr>
          </a:p>
          <a:p>
            <a:pPr defTabSz="914400" eaLnBrk="1" hangingPunct="1"/>
            <a:r>
              <a:rPr lang="en-US" altLang="zh-CN" dirty="0">
                <a:latin typeface="微软雅黑" panose="020B0503020204020204" pitchFamily="34" charset="-122"/>
                <a:ea typeface="微软雅黑" panose="020B0503020204020204" pitchFamily="34" charset="-122"/>
                <a:sym typeface="Times New Roman" panose="02020603050405020304" pitchFamily="18" charset="0"/>
              </a:rPr>
              <a:t> zhiyuanl@seu.edu.cn</a:t>
            </a:r>
            <a:endParaRPr lang="zh-CN" altLang="en-US" dirty="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1" name="TextBox 3">
            <a:extLst>
              <a:ext uri="{FF2B5EF4-FFF2-40B4-BE49-F238E27FC236}">
                <a16:creationId xmlns:a16="http://schemas.microsoft.com/office/drawing/2014/main" id="{CEDA5244-A09E-44E8-A507-0DA628E357D4}"/>
              </a:ext>
            </a:extLst>
          </p:cNvPr>
          <p:cNvSpPr>
            <a:spLocks noChangeArrowheads="1"/>
          </p:cNvSpPr>
          <p:nvPr/>
        </p:nvSpPr>
        <p:spPr bwMode="auto">
          <a:xfrm>
            <a:off x="279400" y="990600"/>
            <a:ext cx="86309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4000" b="1" dirty="0">
                <a:solidFill>
                  <a:schemeClr val="tx2"/>
                </a:solidFill>
                <a:latin typeface="微软雅黑" panose="020B0503020204020204" pitchFamily="34" charset="-122"/>
                <a:ea typeface="微软雅黑" panose="020B0503020204020204" pitchFamily="34" charset="-122"/>
                <a:sym typeface="Arial (Headings)" charset="0"/>
              </a:rPr>
              <a:t>交通大数据</a:t>
            </a:r>
          </a:p>
        </p:txBody>
      </p:sp>
      <p:sp>
        <p:nvSpPr>
          <p:cNvPr id="22" name="文本框 1">
            <a:extLst>
              <a:ext uri="{FF2B5EF4-FFF2-40B4-BE49-F238E27FC236}">
                <a16:creationId xmlns:a16="http://schemas.microsoft.com/office/drawing/2014/main" id="{35E0AA4D-0668-44C2-BF4E-282BE87605D5}"/>
              </a:ext>
            </a:extLst>
          </p:cNvPr>
          <p:cNvSpPr txBox="1">
            <a:spLocks noChangeArrowheads="1"/>
          </p:cNvSpPr>
          <p:nvPr/>
        </p:nvSpPr>
        <p:spPr bwMode="auto">
          <a:xfrm>
            <a:off x="1905000" y="2877344"/>
            <a:ext cx="533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a:defRPr/>
            </a:pPr>
            <a:r>
              <a:rPr lang="zh-CN" altLang="en-US" sz="3600" b="1" kern="0" noProof="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决策树</a:t>
            </a:r>
            <a:endParaRPr kumimoji="0" lang="zh-CN" altLang="en-US" sz="36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1466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a:t>
            </a:fld>
            <a:endParaRPr lang="en-US" altLang="zh-CN" dirty="0"/>
          </a:p>
        </p:txBody>
      </p:sp>
      <p:sp>
        <p:nvSpPr>
          <p:cNvPr id="19" name="Content Placeholder 2"/>
          <p:cNvSpPr>
            <a:spLocks noGrp="1"/>
          </p:cNvSpPr>
          <p:nvPr>
            <p:ph idx="1"/>
          </p:nvPr>
        </p:nvSpPr>
        <p:spPr>
          <a:xfrm>
            <a:off x="219917" y="1917288"/>
            <a:ext cx="8229599" cy="4940711"/>
          </a:xfrm>
        </p:spPr>
        <p:txBody>
          <a:bodyPr/>
          <a:lstStyle/>
          <a:p>
            <a:pPr marL="457200" indent="-342900">
              <a:lnSpc>
                <a:spcPct val="150000"/>
              </a:lnSpc>
              <a:buFont typeface="Arial" panose="020B0604020202020204" pitchFamily="34" charset="0"/>
              <a:buChar char="•"/>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信息熵（</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information entropy</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a:t>
            </a:r>
          </a:p>
          <a:p>
            <a:pPr marL="731837"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不确定性的度量</a:t>
            </a:r>
            <a:endParaRPr lang="en-US" altLang="zh-CN" dirty="0">
              <a:latin typeface="微软雅黑" panose="020B0503020204020204" pitchFamily="34" charset="-122"/>
              <a:ea typeface="微软雅黑" panose="020B0503020204020204" pitchFamily="34" charset="-122"/>
            </a:endParaRPr>
          </a:p>
          <a:p>
            <a:pPr marL="457200" indent="-342900">
              <a:lnSpc>
                <a:spcPct val="150000"/>
              </a:lnSpc>
              <a:buFont typeface="Arial" panose="020B0604020202020204" pitchFamily="34" charset="0"/>
              <a:buChar char="•"/>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信息（</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information</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a:t>
            </a:r>
          </a:p>
          <a:p>
            <a:pPr marL="731837"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能够消除不确定性的事物叫做信息</a:t>
            </a:r>
          </a:p>
          <a:p>
            <a:pPr marL="457200" indent="-342900">
              <a:lnSpc>
                <a:spcPct val="150000"/>
              </a:lnSpc>
              <a:buFont typeface="Arial" panose="020B0604020202020204" pitchFamily="34" charset="0"/>
              <a:buChar char="•"/>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噪音（</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noise</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a:t>
            </a:r>
          </a:p>
          <a:p>
            <a:pPr marL="731837"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不能帮助消除不确定性，是信息获取的干扰。</a:t>
            </a:r>
            <a:endParaRPr lang="en-US" altLang="zh-CN" dirty="0">
              <a:latin typeface="微软雅黑" panose="020B0503020204020204" pitchFamily="34" charset="-122"/>
              <a:ea typeface="微软雅黑" panose="020B0503020204020204" pitchFamily="34" charset="-122"/>
            </a:endParaRPr>
          </a:p>
          <a:p>
            <a:pPr marL="457200" indent="-342900">
              <a:lnSpc>
                <a:spcPct val="150000"/>
              </a:lnSpc>
              <a:buFont typeface="Arial" panose="020B0604020202020204" pitchFamily="34" charset="0"/>
              <a:buChar char="•"/>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数据（</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data</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a:t>
            </a:r>
          </a:p>
          <a:p>
            <a:pPr marL="731837"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噪音</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信息。需要用知识将其分离。</a:t>
            </a:r>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219917" y="1384043"/>
            <a:ext cx="4343400"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基本概念（信息论）</a:t>
            </a:r>
            <a:endParaRPr lang="en-US" altLang="zh-CN" dirty="0">
              <a:solidFill>
                <a:srgbClr val="4F81BD"/>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034A118-55F0-4587-A5AA-E71CF898D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903" y="1481560"/>
            <a:ext cx="3802801" cy="2108762"/>
          </a:xfrm>
          <a:prstGeom prst="rect">
            <a:avLst/>
          </a:prstGeom>
        </p:spPr>
      </p:pic>
    </p:spTree>
    <p:extLst>
      <p:ext uri="{BB962C8B-B14F-4D97-AF65-F5344CB8AC3E}">
        <p14:creationId xmlns:p14="http://schemas.microsoft.com/office/powerpoint/2010/main" val="8545054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859227" y="3485016"/>
            <a:ext cx="2422685" cy="3155774"/>
          </a:xfrm>
          <a:prstGeom prst="rect">
            <a:avLst/>
          </a:prstGeom>
        </p:spPr>
      </p:pic>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100</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292608" y="1875907"/>
                <a:ext cx="8571992" cy="1609109"/>
              </a:xfrm>
            </p:spPr>
            <p:txBody>
              <a:bodyPr/>
              <a:lstStyle/>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拓展阅读：连续性修正项</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（概率论中）当</a:t>
                </a:r>
                <a14:m>
                  <m:oMath xmlns:m="http://schemas.openxmlformats.org/officeDocument/2006/math">
                    <m:r>
                      <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𝑛𝑝</m:t>
                    </m:r>
                    <m:r>
                      <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𝑝</m:t>
                    </m:r>
                    <m:r>
                      <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)≥10</m:t>
                    </m:r>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时，二项分布近似于均值为</a:t>
                </a:r>
                <a14:m>
                  <m:oMath xmlns:m="http://schemas.openxmlformats.org/officeDocument/2006/math">
                    <m:r>
                      <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𝑛𝑝</m:t>
                    </m:r>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、方差为</a:t>
                </a:r>
                <a14:m>
                  <m:oMath xmlns:m="http://schemas.openxmlformats.org/officeDocument/2006/math">
                    <m:r>
                      <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𝑛𝑝</m:t>
                    </m:r>
                    <m:r>
                      <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𝑝</m:t>
                    </m:r>
                    <m:r>
                      <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的正态分布。这里特别强调了“近似于”，是因为二项分布的随机变量是离散型的，</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它的分布函数是阶梯状的，而正态分布的曲线穿过了每个阶梯的中心点。因此引入连续性修正项</a:t>
                </a:r>
                <a14:m>
                  <m:oMath xmlns:m="http://schemas.openxmlformats.org/officeDocument/2006/math">
                    <m: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t>=0.5</m:t>
                    </m:r>
                  </m:oMath>
                </a14:m>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292608" y="1875907"/>
                <a:ext cx="8571992" cy="1609109"/>
              </a:xfrm>
              <a:blipFill>
                <a:blip r:embed="rId4"/>
                <a:stretch>
                  <a:fillRect l="-356" r="-356" b="-7576"/>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悲观错误剪枝法（</a:t>
            </a:r>
            <a:r>
              <a:rPr lang="en-US" altLang="zh-CN" dirty="0">
                <a:solidFill>
                  <a:srgbClr val="4F81BD"/>
                </a:solidFill>
                <a:latin typeface="微软雅黑" panose="020B0503020204020204" pitchFamily="34" charset="-122"/>
                <a:ea typeface="微软雅黑" panose="020B0503020204020204" pitchFamily="34" charset="-122"/>
              </a:rPr>
              <a:t>PEP</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stretch>
            <a:fillRect/>
          </a:stretch>
        </p:blipFill>
        <p:spPr>
          <a:xfrm>
            <a:off x="685710" y="3756045"/>
            <a:ext cx="4744899" cy="2613716"/>
          </a:xfrm>
          <a:prstGeom prst="rect">
            <a:avLst/>
          </a:prstGeom>
        </p:spPr>
      </p:pic>
    </p:spTree>
    <p:extLst>
      <p:ext uri="{BB962C8B-B14F-4D97-AF65-F5344CB8AC3E}">
        <p14:creationId xmlns:p14="http://schemas.microsoft.com/office/powerpoint/2010/main" val="21014955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101</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p:sp>
        <p:nvSpPr>
          <p:cNvPr id="8" name="Content Placeholder 2"/>
          <p:cNvSpPr>
            <a:spLocks noGrp="1"/>
          </p:cNvSpPr>
          <p:nvPr>
            <p:ph idx="1"/>
          </p:nvPr>
        </p:nvSpPr>
        <p:spPr>
          <a:xfrm>
            <a:off x="292608" y="1875907"/>
            <a:ext cx="8571992" cy="1609109"/>
          </a:xfrm>
        </p:spPr>
        <p:txBody>
          <a:bodyPr/>
          <a:lstStyle/>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拓展阅读：连续性修正项</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PEP</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中）用于引入树的复杂度测度，参考文献：</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Esposito F ,  D  </a:t>
            </a:r>
            <a:r>
              <a:rPr lang="en-US" altLang="zh-CN" sz="16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Malerba</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Semeraro G . </a:t>
            </a:r>
            <a:r>
              <a:rPr lang="en-US" altLang="zh-CN" sz="16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 Comparative Analysis of Methods for Pruning Decision Trees</a:t>
            </a:r>
            <a:r>
              <a:rPr lang="zh-CN" altLang="en-US" sz="16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[J]. IEEE Transactions on Pattern Analysis &amp; Machine Intelligence, 1997, 19(5):476-491.</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悲观错误剪枝法（</a:t>
            </a:r>
            <a:r>
              <a:rPr lang="en-US" altLang="zh-CN" dirty="0">
                <a:solidFill>
                  <a:srgbClr val="4F81BD"/>
                </a:solidFill>
                <a:latin typeface="微软雅黑" panose="020B0503020204020204" pitchFamily="34" charset="-122"/>
                <a:ea typeface="微软雅黑" panose="020B0503020204020204" pitchFamily="34" charset="-122"/>
              </a:rPr>
              <a:t>PEP</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3D699953-66C7-B942-93AE-8F88A4A4BF54}"/>
              </a:ext>
            </a:extLst>
          </p:cNvPr>
          <p:cNvGrpSpPr/>
          <p:nvPr/>
        </p:nvGrpSpPr>
        <p:grpSpPr>
          <a:xfrm>
            <a:off x="1740153" y="3836923"/>
            <a:ext cx="5676901" cy="2543175"/>
            <a:chOff x="1740153" y="3374078"/>
            <a:chExt cx="5676901" cy="2543175"/>
          </a:xfrm>
        </p:grpSpPr>
        <p:pic>
          <p:nvPicPr>
            <p:cNvPr id="7" name="图片 6"/>
            <p:cNvPicPr>
              <a:picLocks noChangeAspect="1"/>
            </p:cNvPicPr>
            <p:nvPr/>
          </p:nvPicPr>
          <p:blipFill>
            <a:blip r:embed="rId3"/>
            <a:stretch>
              <a:fillRect/>
            </a:stretch>
          </p:blipFill>
          <p:spPr>
            <a:xfrm>
              <a:off x="1740154" y="3374078"/>
              <a:ext cx="5676900" cy="2543175"/>
            </a:xfrm>
            <a:prstGeom prst="rect">
              <a:avLst/>
            </a:prstGeom>
          </p:spPr>
        </p:pic>
        <p:cxnSp>
          <p:nvCxnSpPr>
            <p:cNvPr id="3" name="直接连接符 2"/>
            <p:cNvCxnSpPr/>
            <p:nvPr/>
          </p:nvCxnSpPr>
          <p:spPr>
            <a:xfrm>
              <a:off x="1740154" y="3605645"/>
              <a:ext cx="5543873" cy="311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740154" y="3857705"/>
              <a:ext cx="4866386" cy="593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740153" y="4878821"/>
              <a:ext cx="5543873" cy="311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82540" y="4645665"/>
              <a:ext cx="2201485" cy="155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744922" y="5159097"/>
              <a:ext cx="4420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56852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102</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Content Placeholder 2"/>
              <p:cNvSpPr>
                <a:spLocks noGrp="1"/>
              </p:cNvSpPr>
              <p:nvPr>
                <p:ph idx="1"/>
              </p:nvPr>
            </p:nvSpPr>
            <p:spPr>
              <a:xfrm>
                <a:off x="792480" y="1851523"/>
                <a:ext cx="7559040" cy="4448693"/>
              </a:xfrm>
            </p:spPr>
            <p:txBody>
              <a:bodyPr/>
              <a:lstStyle/>
              <a:p>
                <a:pPr algn="just">
                  <a:lnSpc>
                    <a:spcPct val="150000"/>
                  </a:lnSpc>
                  <a:spcAft>
                    <a:spcPts val="0"/>
                  </a:spcAft>
                  <a:buFont typeface="Arial" panose="020B0604020202020204" pitchFamily="34" charset="0"/>
                  <a:buChar char="•"/>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CCP</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综合考虑了预测误差与复杂度，可同时降低偏差和方差</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代价复杂度：</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Aft>
                    <a:spcPts val="0"/>
                  </a:spcAft>
                  <a:buNone/>
                </a:pPr>
                <a14:m>
                  <m:oMathPara xmlns:m="http://schemas.openxmlformats.org/officeDocument/2006/math">
                    <m:oMathParaPr>
                      <m:jc m:val="centerGroup"/>
                    </m:oMathParaPr>
                    <m:oMath xmlns:m="http://schemas.openxmlformats.org/officeDocument/2006/math">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sub>
                      </m:sSub>
                      <m:d>
                        <m:d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d>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𝑅</m:t>
                      </m:r>
                      <m:d>
                        <m:d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d>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sub>
                      </m:sSub>
                    </m:oMath>
                  </m:oMathPara>
                </a14:m>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式中， </a:t>
                </a:r>
                <a14:m>
                  <m:oMath xmlns:m="http://schemas.openxmlformats.org/officeDocument/2006/math">
                    <m: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是预测误差（子树</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T</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在验证集上的错误率或均方误差）； </a:t>
                </a:r>
                <a14:m>
                  <m:oMath xmlns:m="http://schemas.openxmlformats.org/officeDocument/2006/math">
                    <m:sSub>
                      <m:sSubPr>
                        <m:ctrlP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t>𝑇</m:t>
                        </m:r>
                      </m:sub>
                    </m:sSub>
                  </m:oMath>
                </a14:m>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表示叶结点的个数，可用来衡量树的复杂度；</a:t>
                </a:r>
                <a14:m>
                  <m:oMath xmlns:m="http://schemas.openxmlformats.org/officeDocument/2006/math">
                    <m: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t>≥0</m:t>
                    </m:r>
                  </m:oMath>
                </a14:m>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为复杂度参数，衡量了每多一个叶结点带来的过拟合风险，进而追求在偏差和方差之间的平衡。 </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用</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表示一棵充分生长的决策树，对于给定的</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我们都可以找到使得</a:t>
                </a:r>
                <a14:m>
                  <m:oMath xmlns:m="http://schemas.openxmlformats.org/officeDocument/2006/math">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sub>
                    </m:s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最小的最优子树</a:t>
                </a:r>
                <a14:m>
                  <m:oMath xmlns:m="http://schemas.openxmlformats.org/officeDocument/2006/math">
                    <m:sSup>
                      <m:sSup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p>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sup>
                    </m:sSup>
                    <m:r>
                      <a:rPr lang="zh-CN" altLang="en-US" sz="2000" i="1" kern="10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且</a:t>
                </a:r>
                <a14:m>
                  <m:oMath xmlns:m="http://schemas.openxmlformats.org/officeDocument/2006/math">
                    <m:r>
                      <a:rPr lang="en-US" altLang="zh-CN" sz="2000" b="0" i="1" kern="100" dirty="0" smtClean="0">
                        <a:latin typeface="Cambria Math" panose="02040503050406030204" pitchFamily="18" charset="0"/>
                        <a:ea typeface="微软雅黑" panose="020B0503020204020204" pitchFamily="34" charset="-122"/>
                        <a:cs typeface="Times New Roman" panose="02020603050405020304" pitchFamily="18" charset="0"/>
                      </a:rPr>
                      <m:t>𝛼</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值越大，得到的子树的复杂度越小</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p>
            </p:txBody>
          </p:sp>
        </mc:Choice>
        <mc:Fallback xmlns="">
          <p:sp>
            <p:nvSpPr>
              <p:cNvPr id="10" name="Content Placeholder 2"/>
              <p:cNvSpPr>
                <a:spLocks noGrp="1" noRot="1" noChangeAspect="1" noMove="1" noResize="1" noEditPoints="1" noAdjustHandles="1" noChangeArrowheads="1" noChangeShapeType="1" noTextEdit="1"/>
              </p:cNvSpPr>
              <p:nvPr>
                <p:ph idx="1"/>
              </p:nvPr>
            </p:nvSpPr>
            <p:spPr>
              <a:xfrm>
                <a:off x="792480" y="1851523"/>
                <a:ext cx="7559040" cy="4448693"/>
              </a:xfrm>
              <a:blipFill>
                <a:blip r:embed="rId3"/>
                <a:stretch>
                  <a:fillRect l="-403" r="-806"/>
                </a:stretch>
              </a:blipFill>
            </p:spPr>
            <p:txBody>
              <a:bodyPr/>
              <a:lstStyle/>
              <a:p>
                <a:r>
                  <a:rPr lang="zh-CN" altLang="en-US">
                    <a:noFill/>
                  </a:rPr>
                  <a:t> </a:t>
                </a:r>
              </a:p>
            </p:txBody>
          </p:sp>
        </mc:Fallback>
      </mc:AlternateContent>
      <p:sp>
        <p:nvSpPr>
          <p:cNvPr id="12"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代价复杂度剪枝法（</a:t>
            </a:r>
            <a:r>
              <a:rPr lang="en-US" altLang="zh-CN" dirty="0">
                <a:solidFill>
                  <a:srgbClr val="4F81BD"/>
                </a:solidFill>
                <a:latin typeface="微软雅黑" panose="020B0503020204020204" pitchFamily="34" charset="-122"/>
                <a:ea typeface="微软雅黑" panose="020B0503020204020204" pitchFamily="34" charset="-122"/>
              </a:rPr>
              <a:t>CCP</a:t>
            </a:r>
            <a:r>
              <a:rPr lang="zh-CN" altLang="en-US" dirty="0">
                <a:solidFill>
                  <a:srgbClr val="4F81BD"/>
                </a:solidFill>
                <a:latin typeface="微软雅黑" panose="020B0503020204020204" pitchFamily="34" charset="-122"/>
                <a:ea typeface="微软雅黑" panose="020B0503020204020204" pitchFamily="34" charset="-122"/>
              </a:rPr>
              <a:t>）（补充阅读）</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92401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103</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664464" y="1956772"/>
                <a:ext cx="7815072" cy="4448693"/>
              </a:xfrm>
            </p:spPr>
            <p:txBody>
              <a:bodyPr/>
              <a:lstStyle/>
              <a:p>
                <a:pPr algn="just">
                  <a:lnSpc>
                    <a:spcPct val="150000"/>
                  </a:lnSpc>
                  <a:spcAft>
                    <a:spcPts val="0"/>
                  </a:spcAft>
                  <a:buFont typeface="Arial" panose="020B0604020202020204" pitchFamily="34" charset="0"/>
                  <a:buChar char="•"/>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CCP</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算法的关键是获取上述的最优子树序列。即找到一个从小到大排列的</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值序列</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𝑛</m:t>
                        </m:r>
                      </m:sub>
                    </m:s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使得其对应的最优子树序列</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p>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1</m:t>
                            </m:r>
                          </m:sub>
                        </m:sSub>
                      </m:sup>
                    </m:sSup>
                    <m:r>
                      <a:rPr lang="en-US" altLang="zh-CN" sz="2000" i="1" kern="10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p>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2</m:t>
                            </m:r>
                          </m:sub>
                        </m:sSub>
                      </m:sup>
                    </m:sSup>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p>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𝑛</m:t>
                            </m:r>
                          </m:sub>
                        </m:sSub>
                      </m:sup>
                    </m:sSup>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具有以下两个特征： </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617537" lvl="1" indent="-342900" algn="just">
                  <a:lnSpc>
                    <a:spcPct val="150000"/>
                  </a:lnSpc>
                  <a:spcAft>
                    <a:spcPts val="0"/>
                  </a:spcAft>
                  <a:buFont typeface="+mj-lt"/>
                  <a:buAutoNum type="arabicPeriod"/>
                </a:pPr>
                <a14:m>
                  <m:oMath xmlns:m="http://schemas.openxmlformats.org/officeDocument/2006/math">
                    <m:sSup>
                      <m:sSup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p>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+1</m:t>
                            </m:r>
                          </m:sub>
                        </m:sSub>
                      </m:sup>
                    </m:sSup>
                    <m:r>
                      <a:rPr lang="zh-CN" altLang="en-US" i="1" kern="100">
                        <a:latin typeface="Cambria Math" panose="02040503050406030204" pitchFamily="18" charset="0"/>
                        <a:ea typeface="微软雅黑" panose="020B0503020204020204" pitchFamily="34" charset="-122"/>
                        <a:cs typeface="Times New Roman" panose="02020603050405020304" pitchFamily="18" charset="0"/>
                      </a:rPr>
                      <m:t>是由</m:t>
                    </m:r>
                    <m:sSup>
                      <m:sSup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p>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𝑖</m:t>
                            </m:r>
                          </m:sub>
                        </m:sSub>
                      </m:sup>
                    </m:sSup>
                  </m:oMath>
                </a14:m>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剪枝而得；</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617537" lvl="1" indent="-342900" algn="just">
                  <a:lnSpc>
                    <a:spcPct val="150000"/>
                  </a:lnSpc>
                  <a:spcAft>
                    <a:spcPts val="0"/>
                  </a:spcAft>
                  <a:buFont typeface="+mj-lt"/>
                  <a:buAutoNum type="arabicPeriod"/>
                </a:pPr>
                <a14:m>
                  <m:oMath xmlns:m="http://schemas.openxmlformats.org/officeDocument/2006/math">
                    <m:sSup>
                      <m:sSup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p>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𝑖</m:t>
                            </m:r>
                          </m:sub>
                        </m:sSub>
                      </m:sup>
                    </m:sSup>
                    <m:r>
                      <a:rPr lang="zh-CN" altLang="en-US" i="1" kern="100">
                        <a:latin typeface="Cambria Math" panose="02040503050406030204" pitchFamily="18" charset="0"/>
                        <a:ea typeface="微软雅黑" panose="020B0503020204020204" pitchFamily="34" charset="-122"/>
                        <a:cs typeface="Times New Roman" panose="02020603050405020304" pitchFamily="18" charset="0"/>
                      </a:rPr>
                      <m:t>在</m:t>
                    </m:r>
                  </m:oMath>
                </a14:m>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这</a:t>
                </a:r>
                <a14:m>
                  <m:oMath xmlns:m="http://schemas.openxmlformats.org/officeDocument/2006/math">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zh-CN" altLang="en-US" i="1" kern="100" dirty="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区间中始终为最优子树</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664464" y="1956772"/>
                <a:ext cx="7815072" cy="4448693"/>
              </a:xfrm>
              <a:blipFill>
                <a:blip r:embed="rId3"/>
                <a:stretch>
                  <a:fillRect l="-390" r="-780"/>
                </a:stretch>
              </a:blipFill>
            </p:spPr>
            <p:txBody>
              <a:bodyPr/>
              <a:lstStyle/>
              <a:p>
                <a:r>
                  <a:rPr lang="zh-CN" altLang="en-US">
                    <a:noFill/>
                  </a:rPr>
                  <a:t> </a:t>
                </a:r>
              </a:p>
            </p:txBody>
          </p:sp>
        </mc:Fallback>
      </mc:AlternateContent>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代价复杂度剪枝法（</a:t>
            </a:r>
            <a:r>
              <a:rPr lang="en-US" altLang="zh-CN" dirty="0">
                <a:solidFill>
                  <a:srgbClr val="4F81BD"/>
                </a:solidFill>
                <a:latin typeface="微软雅黑" panose="020B0503020204020204" pitchFamily="34" charset="-122"/>
                <a:ea typeface="微软雅黑" panose="020B0503020204020204" pitchFamily="34" charset="-122"/>
              </a:rPr>
              <a:t>CCP</a:t>
            </a:r>
            <a:r>
              <a:rPr lang="zh-CN" altLang="en-US" dirty="0">
                <a:solidFill>
                  <a:srgbClr val="4F81BD"/>
                </a:solidFill>
                <a:latin typeface="微软雅黑" panose="020B0503020204020204" pitchFamily="34" charset="-122"/>
                <a:ea typeface="微软雅黑" panose="020B0503020204020204" pitchFamily="34" charset="-122"/>
              </a:rPr>
              <a:t>）（补充阅读）</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1938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104</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292608" y="1875907"/>
                <a:ext cx="8571992" cy="4448693"/>
              </a:xfrm>
            </p:spPr>
            <p:txBody>
              <a:bodyPr/>
              <a:lstStyle/>
              <a:p>
                <a:pPr algn="just">
                  <a:lnSpc>
                    <a:spcPct val="150000"/>
                  </a:lnSpc>
                  <a:spcAft>
                    <a:spcPts val="0"/>
                  </a:spcAft>
                  <a:buFont typeface="Arial" panose="020B0604020202020204" pitchFamily="34" charset="0"/>
                  <a:buChar char="•"/>
                </a:pP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临界值的确定</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617537" lvl="1" indent="-342900" algn="just">
                  <a:lnSpc>
                    <a:spcPct val="150000"/>
                  </a:lnSpc>
                  <a:spcAft>
                    <a:spcPts val="0"/>
                  </a:spcAft>
                  <a:buFont typeface="+mj-lt"/>
                  <a:buAutoNum type="arabicPeriod"/>
                </a:pP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内部结点</a:t>
                </a:r>
                <a14:m>
                  <m:oMath xmlns:m="http://schemas.openxmlformats.org/officeDocument/2006/math">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𝑡</m:t>
                    </m:r>
                    <m:r>
                      <a:rPr lang="zh-CN" altLang="en-US" sz="1800" i="1" kern="100">
                        <a:latin typeface="Cambria Math" panose="02040503050406030204" pitchFamily="18" charset="0"/>
                        <a:ea typeface="微软雅黑" panose="020B0503020204020204" pitchFamily="34" charset="-122"/>
                        <a:cs typeface="Times New Roman" panose="02020603050405020304" pitchFamily="18" charset="0"/>
                      </a:rPr>
                      <m:t>的</m:t>
                    </m:r>
                  </m:oMath>
                </a14:m>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代价复杂度为：</a:t>
                </a:r>
                <a14:m>
                  <m:oMath xmlns:m="http://schemas.openxmlformats.org/officeDocument/2006/math">
                    <m:sSub>
                      <m:sSub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R</m:t>
                        </m:r>
                      </m:e>
                      <m:sub>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𝛼</m:t>
                        </m:r>
                      </m:sub>
                    </m:sSub>
                    <m:d>
                      <m:d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𝑡</m:t>
                        </m:r>
                      </m:e>
                    </m:d>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𝑅</m:t>
                    </m:r>
                    <m:d>
                      <m:d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𝑡</m:t>
                        </m:r>
                      </m:e>
                    </m:d>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𝛼</m:t>
                    </m:r>
                  </m:oMath>
                </a14:m>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617537" lvl="1" indent="-342900" algn="just">
                  <a:lnSpc>
                    <a:spcPct val="150000"/>
                  </a:lnSpc>
                  <a:spcAft>
                    <a:spcPts val="0"/>
                  </a:spcAft>
                  <a:buFont typeface="+mj-lt"/>
                  <a:buAutoNum type="arabicPeriod"/>
                </a:pP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以</a:t>
                </a:r>
                <a14:m>
                  <m:oMath xmlns:m="http://schemas.openxmlformats.org/officeDocument/2006/math">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𝑡</m:t>
                    </m:r>
                    <m:r>
                      <a:rPr lang="zh-CN" altLang="en-US" sz="1800" i="1" kern="100">
                        <a:latin typeface="Cambria Math" panose="02040503050406030204" pitchFamily="18" charset="0"/>
                        <a:ea typeface="微软雅黑" panose="020B0503020204020204" pitchFamily="34" charset="-122"/>
                        <a:cs typeface="Times New Roman" panose="02020603050405020304" pitchFamily="18" charset="0"/>
                      </a:rPr>
                      <m:t>为</m:t>
                    </m:r>
                  </m:oMath>
                </a14:m>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根结点的子树</a:t>
                </a:r>
                <a14:m>
                  <m:oMath xmlns:m="http://schemas.openxmlformats.org/officeDocument/2006/math">
                    <m:sSub>
                      <m:sSub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𝑡</m:t>
                        </m:r>
                      </m:sub>
                    </m:sSub>
                    <m:r>
                      <a:rPr lang="zh-CN" altLang="en-US" sz="1800" i="1" kern="100">
                        <a:latin typeface="Cambria Math" panose="02040503050406030204" pitchFamily="18" charset="0"/>
                        <a:ea typeface="微软雅黑" panose="020B0503020204020204" pitchFamily="34" charset="-122"/>
                        <a:cs typeface="Times New Roman" panose="02020603050405020304" pitchFamily="18" charset="0"/>
                      </a:rPr>
                      <m:t>的</m:t>
                    </m:r>
                  </m:oMath>
                </a14:m>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代价复杂度为：</a:t>
                </a:r>
                <a14:m>
                  <m:oMath xmlns:m="http://schemas.openxmlformats.org/officeDocument/2006/math">
                    <m:sSub>
                      <m:sSub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𝛼</m:t>
                        </m:r>
                      </m:sub>
                    </m:sSub>
                    <m:d>
                      <m:d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𝑡</m:t>
                            </m:r>
                          </m:sub>
                        </m:sSub>
                      </m:e>
                    </m:d>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𝑅</m:t>
                    </m:r>
                    <m:d>
                      <m:d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𝑡</m:t>
                            </m:r>
                          </m:sub>
                        </m:sSub>
                      </m:e>
                    </m:d>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𝛼</m:t>
                    </m:r>
                    <m:sSub>
                      <m:sSub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𝐿</m:t>
                        </m:r>
                      </m:e>
                      <m:sub>
                        <m:sSub>
                          <m:sSub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𝑡</m:t>
                            </m:r>
                          </m:sub>
                        </m:sSub>
                      </m:sub>
                    </m:sSub>
                  </m:oMath>
                </a14:m>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617537" lvl="1" indent="-342900" algn="just">
                  <a:lnSpc>
                    <a:spcPct val="150000"/>
                  </a:lnSpc>
                  <a:spcAft>
                    <a:spcPts val="0"/>
                  </a:spcAft>
                  <a:buFont typeface="+mj-lt"/>
                  <a:buAutoNum type="arabicPeriod"/>
                </a:pP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令两式相等，临界值：</a:t>
                </a:r>
                <a14:m>
                  <m:oMath xmlns:m="http://schemas.openxmlformats.org/officeDocument/2006/math">
                    <m:acc>
                      <m:accPr>
                        <m:chr m:val="̅"/>
                        <m:ctrlPr>
                          <a:rPr lang="zh-CN" altLang="en-US" sz="1800" i="1" kern="100" smtClean="0">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𝛼</m:t>
                        </m:r>
                      </m:e>
                    </m:acc>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𝑅</m:t>
                        </m:r>
                        <m:d>
                          <m:d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𝑡</m:t>
                            </m:r>
                          </m:e>
                        </m:d>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i="1" kern="100">
                            <a:latin typeface="Cambria Math" panose="02040503050406030204" pitchFamily="18" charset="0"/>
                            <a:ea typeface="微软雅黑" panose="020B0503020204020204" pitchFamily="34" charset="-122"/>
                            <a:cs typeface="Times New Roman" panose="02020603050405020304" pitchFamily="18" charset="0"/>
                          </a:rPr>
                          <m:t>𝑅</m:t>
                        </m:r>
                        <m:d>
                          <m:dPr>
                            <m:ctrlPr>
                              <a:rPr lang="en-US" altLang="zh-CN" sz="1800" i="1" kern="10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800"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i="1" kern="100">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800" i="1" kern="100">
                                    <a:latin typeface="Cambria Math" panose="02040503050406030204" pitchFamily="18" charset="0"/>
                                    <a:ea typeface="微软雅黑" panose="020B0503020204020204" pitchFamily="34" charset="-122"/>
                                    <a:cs typeface="Times New Roman" panose="02020603050405020304" pitchFamily="18" charset="0"/>
                                  </a:rPr>
                                  <m:t>𝑡</m:t>
                                </m:r>
                              </m:sub>
                            </m:sSub>
                          </m:e>
                        </m:d>
                      </m:num>
                      <m:den>
                        <m:sSub>
                          <m:sSub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𝐿</m:t>
                            </m:r>
                          </m:e>
                          <m:sub>
                            <m:sSub>
                              <m:sSubPr>
                                <m:ctrlP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𝑡</m:t>
                                </m:r>
                              </m:sub>
                            </m:sSub>
                          </m:sub>
                        </m:sSub>
                        <m:r>
                          <a:rPr lang="en-US" altLang="zh-CN" sz="1800" b="0" i="1" kern="100" smtClean="0">
                            <a:latin typeface="Cambria Math" panose="02040503050406030204" pitchFamily="18" charset="0"/>
                            <a:ea typeface="微软雅黑" panose="020B0503020204020204" pitchFamily="34" charset="-122"/>
                            <a:cs typeface="Times New Roman" panose="02020603050405020304" pitchFamily="18" charset="0"/>
                          </a:rPr>
                          <m:t>−1</m:t>
                        </m:r>
                      </m:den>
                    </m:f>
                  </m:oMath>
                </a14:m>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此时，</a:t>
                </a:r>
                <a14:m>
                  <m:oMath xmlns:m="http://schemas.openxmlformats.org/officeDocument/2006/math">
                    <m:r>
                      <m:rPr>
                        <m:sty m:val="p"/>
                      </m:rPr>
                      <a:rPr lang="en-US" altLang="zh-CN" sz="2000" i="1" kern="100" dirty="0">
                        <a:latin typeface="Cambria Math" panose="02040503050406030204" pitchFamily="18" charset="0"/>
                        <a:ea typeface="微软雅黑" panose="020B0503020204020204" pitchFamily="34" charset="-122"/>
                        <a:cs typeface="Times New Roman" panose="02020603050405020304" pitchFamily="18" charset="0"/>
                      </a:rPr>
                      <m:t>t</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与</a:t>
                </a:r>
                <a14:m>
                  <m:oMath xmlns:m="http://schemas.openxmlformats.org/officeDocument/2006/math">
                    <m:sSub>
                      <m:sSubPr>
                        <m:ctrlPr>
                          <a:rPr lang="en-US" altLang="zh-CN" sz="2000" b="0" i="1" kern="100"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dirty="0" smtClean="0">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b="0" i="1" kern="100" dirty="0" smtClean="0">
                            <a:latin typeface="Cambria Math" panose="02040503050406030204" pitchFamily="18" charset="0"/>
                            <a:ea typeface="微软雅黑" panose="020B0503020204020204" pitchFamily="34" charset="-122"/>
                            <a:cs typeface="Times New Roman" panose="02020603050405020304" pitchFamily="18" charset="0"/>
                          </a:rPr>
                          <m:t>𝑡</m:t>
                        </m:r>
                      </m:sub>
                    </m:sSub>
                    <m:r>
                      <a:rPr lang="zh-CN" altLang="en-US" sz="2000" i="1" kern="100" dirty="0">
                        <a:latin typeface="Cambria Math" panose="02040503050406030204" pitchFamily="18" charset="0"/>
                        <a:ea typeface="微软雅黑" panose="020B0503020204020204" pitchFamily="34" charset="-122"/>
                        <a:cs typeface="Times New Roman" panose="02020603050405020304" pitchFamily="18" charset="0"/>
                      </a:rPr>
                      <m:t>具有</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相同的代价复杂度，但</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𝑡</m:t>
                    </m:r>
                    <m:r>
                      <a:rPr lang="zh-CN" altLang="en-US" sz="2000" i="1" kern="100">
                        <a:latin typeface="Cambria Math" panose="02040503050406030204" pitchFamily="18" charset="0"/>
                        <a:ea typeface="微软雅黑" panose="020B0503020204020204" pitchFamily="34" charset="-122"/>
                        <a:cs typeface="Times New Roman" panose="02020603050405020304" pitchFamily="18" charset="0"/>
                      </a:rPr>
                      <m:t>的</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结点更少，因此在</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处执行剪枝</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其它每一个内部结点都可以算出这样的临界值，我们选临界值最小的一个内部结点进行修剪，便可以获得对应的最优子树。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采用交叉验证法在</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p>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0</m:t>
                            </m:r>
                          </m:sub>
                        </m:sSub>
                      </m:sup>
                    </m:sSup>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p>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1</m:t>
                            </m:r>
                          </m:sub>
                        </m:sSub>
                      </m:sup>
                    </m:sSup>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p>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2</m:t>
                            </m:r>
                          </m:sub>
                        </m:sSub>
                      </m:sup>
                    </m:sSup>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p>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𝑛</m:t>
                            </m:r>
                          </m:sub>
                        </m:sSub>
                      </m:sup>
                    </m:sSup>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中选择唯一最优子树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292608" y="1875907"/>
                <a:ext cx="8571992" cy="4448693"/>
              </a:xfrm>
              <a:blipFill>
                <a:blip r:embed="rId3"/>
                <a:stretch>
                  <a:fillRect l="-356" r="-711"/>
                </a:stretch>
              </a:blipFill>
            </p:spPr>
            <p:txBody>
              <a:bodyPr/>
              <a:lstStyle/>
              <a:p>
                <a:r>
                  <a:rPr lang="zh-CN" altLang="en-US">
                    <a:noFill/>
                  </a:rPr>
                  <a:t> </a:t>
                </a:r>
              </a:p>
            </p:txBody>
          </p:sp>
        </mc:Fallback>
      </mc:AlternateContent>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代价复杂度剪枝法（</a:t>
            </a:r>
            <a:r>
              <a:rPr lang="en-US" altLang="zh-CN" dirty="0">
                <a:solidFill>
                  <a:srgbClr val="4F81BD"/>
                </a:solidFill>
                <a:latin typeface="微软雅黑" panose="020B0503020204020204" pitchFamily="34" charset="-122"/>
                <a:ea typeface="微软雅黑" panose="020B0503020204020204" pitchFamily="34" charset="-122"/>
              </a:rPr>
              <a:t>CCP</a:t>
            </a:r>
            <a:r>
              <a:rPr lang="zh-CN" altLang="en-US" dirty="0">
                <a:solidFill>
                  <a:srgbClr val="4F81BD"/>
                </a:solidFill>
                <a:latin typeface="微软雅黑" panose="020B0503020204020204" pitchFamily="34" charset="-122"/>
                <a:ea typeface="微软雅黑" panose="020B0503020204020204" pitchFamily="34" charset="-122"/>
              </a:rPr>
              <a:t>）（补充阅读）</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57402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 学习决策树特征选择的指标</a:t>
            </a:r>
            <a:endParaRPr lang="en-US" altLang="zh-CN" sz="2000" dirty="0">
              <a:solidFill>
                <a:schemeClr val="bg1">
                  <a:lumMod val="65000"/>
                </a:schemeClr>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了解信息熵的由来和意义</a:t>
            </a:r>
            <a:endParaRPr lang="en-US" altLang="zh-CN"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知道信息的测量方法</a:t>
            </a:r>
            <a:endParaRPr lang="en-US" altLang="zh-CN"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掌握熵的表达式及其证明</a:t>
            </a:r>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 知道经典的决策树算法</a:t>
            </a:r>
            <a:endParaRPr lang="en-US" altLang="zh-CN" sz="2000"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 了解决策树剪枝的原因、策略及其异同点</a:t>
            </a:r>
            <a:endParaRPr lang="en-US" altLang="zh-CN" sz="2000"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掌握应用决策树算法解决实际问题的方法</a:t>
            </a:r>
            <a:endParaRPr lang="en-US" altLang="zh-CN" sz="2000" b="1" dirty="0">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105</a:t>
            </a:fld>
            <a:endParaRPr lang="en-US" altLang="zh-CN" dirty="0"/>
          </a:p>
        </p:txBody>
      </p:sp>
    </p:spTree>
    <p:extLst>
      <p:ext uri="{BB962C8B-B14F-4D97-AF65-F5344CB8AC3E}">
        <p14:creationId xmlns:p14="http://schemas.microsoft.com/office/powerpoint/2010/main" val="28698593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106</a:t>
            </a:fld>
            <a:endParaRPr lang="en-US" altLang="zh-CN" dirty="0"/>
          </a:p>
        </p:txBody>
      </p:sp>
      <p:sp>
        <p:nvSpPr>
          <p:cNvPr id="8" name="Title 1"/>
          <p:cNvSpPr txBox="1">
            <a:spLocks/>
          </p:cNvSpPr>
          <p:nvPr/>
        </p:nvSpPr>
        <p:spPr bwMode="auto">
          <a:xfrm>
            <a:off x="463804" y="465038"/>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应用实例</a:t>
            </a:r>
            <a:endParaRPr lang="en-AU" dirty="0">
              <a:latin typeface="微软雅黑" panose="020B0503020204020204" pitchFamily="34" charset="-122"/>
              <a:ea typeface="微软雅黑" panose="020B0503020204020204" pitchFamily="34" charset="-122"/>
            </a:endParaRPr>
          </a:p>
        </p:txBody>
      </p:sp>
      <p:sp>
        <p:nvSpPr>
          <p:cNvPr id="9" name="Content Placeholder 2"/>
          <p:cNvSpPr>
            <a:spLocks noGrp="1"/>
          </p:cNvSpPr>
          <p:nvPr>
            <p:ph idx="1"/>
          </p:nvPr>
        </p:nvSpPr>
        <p:spPr>
          <a:xfrm>
            <a:off x="292608" y="1875907"/>
            <a:ext cx="8571992" cy="4448693"/>
          </a:xfrm>
        </p:spPr>
        <p:txBody>
          <a:bodyPr/>
          <a:lstStyle/>
          <a:p>
            <a:pPr algn="just">
              <a:lnSpc>
                <a:spcPct val="150000"/>
              </a:lnSpc>
              <a:spcAft>
                <a:spcPts val="0"/>
              </a:spcAft>
              <a:buFont typeface="Arial" panose="020B0604020202020204" pitchFamily="34" charset="0"/>
              <a:buChar char="•"/>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本例将采用</a:t>
            </a:r>
            <a:r>
              <a:rPr lang="en-US" altLang="zh-CN" sz="2000" dirty="0">
                <a:effectLst/>
                <a:latin typeface="微软雅黑" panose="020B0503020204020204" pitchFamily="34" charset="-122"/>
                <a:ea typeface="微软雅黑" panose="020B0503020204020204" pitchFamily="34" charset="-122"/>
              </a:rPr>
              <a:t>2016.11.01</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的网格交通流数据，同时选取</a:t>
            </a:r>
            <a:r>
              <a:rPr lang="en-US" altLang="zh-CN" sz="2000" dirty="0">
                <a:effectLst/>
                <a:latin typeface="微软雅黑" panose="020B0503020204020204" pitchFamily="34" charset="-122"/>
                <a:ea typeface="微软雅黑" panose="020B0503020204020204" pitchFamily="34" charset="-122"/>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平均速度</a:t>
            </a:r>
            <a:r>
              <a:rPr lang="en-US" altLang="zh-CN" sz="2000" dirty="0">
                <a:effectLst/>
                <a:latin typeface="微软雅黑" panose="020B0503020204020204" pitchFamily="34" charset="-122"/>
                <a:ea typeface="微软雅黑" panose="020B0503020204020204" pitchFamily="34" charset="-122"/>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流量</a:t>
            </a:r>
            <a:r>
              <a:rPr lang="en-US" altLang="zh-CN" sz="2000" dirty="0">
                <a:effectLst/>
                <a:latin typeface="微软雅黑" panose="020B0503020204020204" pitchFamily="34" charset="-122"/>
                <a:ea typeface="微软雅黑" panose="020B0503020204020204" pitchFamily="34" charset="-122"/>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速度标准差</a:t>
            </a:r>
            <a:r>
              <a:rPr lang="en-US" altLang="zh-CN" sz="2000" dirty="0">
                <a:effectLst/>
                <a:latin typeface="微软雅黑" panose="020B0503020204020204" pitchFamily="34" charset="-122"/>
                <a:ea typeface="微软雅黑" panose="020B0503020204020204" pitchFamily="34" charset="-122"/>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平均停车次数</a:t>
            </a:r>
            <a:r>
              <a:rPr lang="en-US" altLang="zh-CN" sz="2000" dirty="0">
                <a:effectLst/>
                <a:latin typeface="微软雅黑" panose="020B0503020204020204" pitchFamily="34" charset="-122"/>
                <a:ea typeface="微软雅黑" panose="020B0503020204020204" pitchFamily="34" charset="-122"/>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这</a:t>
            </a:r>
            <a:r>
              <a:rPr lang="en-US" altLang="zh-CN" sz="2000" dirty="0">
                <a:effectLst/>
                <a:latin typeface="微软雅黑" panose="020B0503020204020204" pitchFamily="34" charset="-122"/>
                <a:ea typeface="微软雅黑" panose="020B0503020204020204" pitchFamily="34" charset="-122"/>
              </a:rPr>
              <a:t>4</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个特征作为模型输入，进行分类研究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63804" y="1340079"/>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数据集介绍</a:t>
            </a:r>
            <a:endParaRPr lang="en-US" altLang="zh-CN" dirty="0">
              <a:solidFill>
                <a:srgbClr val="4F81BD"/>
              </a:solidFill>
              <a:latin typeface="微软雅黑" panose="020B0503020204020204" pitchFamily="34" charset="-122"/>
              <a:ea typeface="微软雅黑" panose="020B0503020204020204" pitchFamily="34" charset="-122"/>
            </a:endParaRPr>
          </a:p>
        </p:txBody>
      </p:sp>
      <p:graphicFrame>
        <p:nvGraphicFramePr>
          <p:cNvPr id="11" name="表格 10">
            <a:extLst>
              <a:ext uri="{FF2B5EF4-FFF2-40B4-BE49-F238E27FC236}">
                <a16:creationId xmlns:a16="http://schemas.microsoft.com/office/drawing/2014/main" id="{37D1661B-EC28-436A-BF09-90635EF7CCA8}"/>
              </a:ext>
            </a:extLst>
          </p:cNvPr>
          <p:cNvGraphicFramePr>
            <a:graphicFrameLocks noGrp="1"/>
          </p:cNvGraphicFramePr>
          <p:nvPr>
            <p:extLst>
              <p:ext uri="{D42A27DB-BD31-4B8C-83A1-F6EECF244321}">
                <p14:modId xmlns:p14="http://schemas.microsoft.com/office/powerpoint/2010/main" val="2920647859"/>
              </p:ext>
            </p:extLst>
          </p:nvPr>
        </p:nvGraphicFramePr>
        <p:xfrm>
          <a:off x="956763" y="3519710"/>
          <a:ext cx="7253787" cy="2302694"/>
        </p:xfrm>
        <a:graphic>
          <a:graphicData uri="http://schemas.openxmlformats.org/drawingml/2006/table">
            <a:tbl>
              <a:tblPr firstRow="1" firstCol="1" bandRow="1">
                <a:tableStyleId>{3B4B98B0-60AC-42C2-AFA5-B58CD77FA1E5}</a:tableStyleId>
              </a:tblPr>
              <a:tblGrid>
                <a:gridCol w="1450209">
                  <a:extLst>
                    <a:ext uri="{9D8B030D-6E8A-4147-A177-3AD203B41FA5}">
                      <a16:colId xmlns:a16="http://schemas.microsoft.com/office/drawing/2014/main" val="2908315723"/>
                    </a:ext>
                  </a:extLst>
                </a:gridCol>
                <a:gridCol w="1451123">
                  <a:extLst>
                    <a:ext uri="{9D8B030D-6E8A-4147-A177-3AD203B41FA5}">
                      <a16:colId xmlns:a16="http://schemas.microsoft.com/office/drawing/2014/main" val="2839969339"/>
                    </a:ext>
                  </a:extLst>
                </a:gridCol>
                <a:gridCol w="1450209">
                  <a:extLst>
                    <a:ext uri="{9D8B030D-6E8A-4147-A177-3AD203B41FA5}">
                      <a16:colId xmlns:a16="http://schemas.microsoft.com/office/drawing/2014/main" val="3699797645"/>
                    </a:ext>
                  </a:extLst>
                </a:gridCol>
                <a:gridCol w="1451123">
                  <a:extLst>
                    <a:ext uri="{9D8B030D-6E8A-4147-A177-3AD203B41FA5}">
                      <a16:colId xmlns:a16="http://schemas.microsoft.com/office/drawing/2014/main" val="816082078"/>
                    </a:ext>
                  </a:extLst>
                </a:gridCol>
                <a:gridCol w="1451123">
                  <a:extLst>
                    <a:ext uri="{9D8B030D-6E8A-4147-A177-3AD203B41FA5}">
                      <a16:colId xmlns:a16="http://schemas.microsoft.com/office/drawing/2014/main" val="440168803"/>
                    </a:ext>
                  </a:extLst>
                </a:gridCol>
              </a:tblGrid>
              <a:tr h="518574">
                <a:tc>
                  <a:txBody>
                    <a:bodyPr/>
                    <a:lstStyle/>
                    <a:p>
                      <a:pPr algn="ctr">
                        <a:spcAft>
                          <a:spcPts val="0"/>
                        </a:spcAft>
                      </a:pPr>
                      <a:r>
                        <a:rPr lang="zh-CN" sz="1600" b="1" kern="0" dirty="0">
                          <a:effectLst/>
                        </a:rPr>
                        <a:t>平均速度</a:t>
                      </a:r>
                      <a:endParaRPr 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流量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速度标准差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平均停车次数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交通状态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32957631"/>
                  </a:ext>
                </a:extLst>
              </a:tr>
              <a:tr h="356824">
                <a:tc>
                  <a:txBody>
                    <a:bodyPr/>
                    <a:lstStyle/>
                    <a:p>
                      <a:pPr algn="ctr">
                        <a:spcAft>
                          <a:spcPts val="0"/>
                        </a:spcAft>
                      </a:pPr>
                      <a:r>
                        <a:rPr lang="en-US" sz="1600" b="0" kern="0" dirty="0">
                          <a:effectLst/>
                        </a:rPr>
                        <a:t>6.61</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3.412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0.00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缓行</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3273639"/>
                  </a:ext>
                </a:extLst>
              </a:tr>
              <a:tr h="356824">
                <a:tc>
                  <a:txBody>
                    <a:bodyPr/>
                    <a:lstStyle/>
                    <a:p>
                      <a:pPr algn="ctr">
                        <a:spcAft>
                          <a:spcPts val="0"/>
                        </a:spcAft>
                      </a:pPr>
                      <a:r>
                        <a:rPr lang="en-US" sz="1600" b="0" kern="0" dirty="0">
                          <a:effectLst/>
                        </a:rPr>
                        <a:t>9.47</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2.614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0.00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缓行</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97356662"/>
                  </a:ext>
                </a:extLst>
              </a:tr>
              <a:tr h="356824">
                <a:tc>
                  <a:txBody>
                    <a:bodyPr/>
                    <a:lstStyle/>
                    <a:p>
                      <a:pPr algn="ctr">
                        <a:spcAft>
                          <a:spcPts val="0"/>
                        </a:spcAft>
                      </a:pPr>
                      <a:r>
                        <a:rPr lang="en-US" sz="1600" b="0" kern="0" dirty="0">
                          <a:effectLst/>
                        </a:rPr>
                        <a:t>8.12</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4.485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0.60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缓行</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05493622"/>
                  </a:ext>
                </a:extLst>
              </a:tr>
              <a:tr h="356824">
                <a:tc>
                  <a:txBody>
                    <a:bodyPr/>
                    <a:lstStyle/>
                    <a:p>
                      <a:pPr algn="ctr">
                        <a:spcAft>
                          <a:spcPts val="0"/>
                        </a:spcAft>
                      </a:pPr>
                      <a:r>
                        <a:rPr lang="en-US" sz="1600" b="0" kern="0" dirty="0">
                          <a:effectLst/>
                        </a:rPr>
                        <a:t>11.92</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15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6.444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0.40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畅通</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7905617"/>
                  </a:ext>
                </a:extLst>
              </a:tr>
              <a:tr h="356824">
                <a:tc>
                  <a:txBody>
                    <a:bodyPr/>
                    <a:lstStyle/>
                    <a:p>
                      <a:pPr algn="ctr">
                        <a:spcAft>
                          <a:spcPts val="0"/>
                        </a:spcAft>
                      </a:pPr>
                      <a:r>
                        <a:rPr lang="en-US" sz="1600" b="0" kern="0" dirty="0">
                          <a:effectLst/>
                        </a:rPr>
                        <a:t>12.04</a:t>
                      </a:r>
                      <a:endParaRPr lang="zh-CN"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6.204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2.70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拥堵</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6640187"/>
                  </a:ext>
                </a:extLst>
              </a:tr>
            </a:tbl>
          </a:graphicData>
        </a:graphic>
      </p:graphicFrame>
    </p:spTree>
    <p:extLst>
      <p:ext uri="{BB962C8B-B14F-4D97-AF65-F5344CB8AC3E}">
        <p14:creationId xmlns:p14="http://schemas.microsoft.com/office/powerpoint/2010/main" val="10111250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16E4580-735C-4B6A-852B-740A601726CD}"/>
              </a:ext>
            </a:extLst>
          </p:cNvPr>
          <p:cNvPicPr>
            <a:picLocks noChangeAspect="1"/>
          </p:cNvPicPr>
          <p:nvPr/>
        </p:nvPicPr>
        <p:blipFill>
          <a:blip r:embed="rId3"/>
          <a:stretch>
            <a:fillRect/>
          </a:stretch>
        </p:blipFill>
        <p:spPr>
          <a:xfrm>
            <a:off x="204965" y="3262451"/>
            <a:ext cx="8939035" cy="3414056"/>
          </a:xfrm>
          <a:prstGeom prst="rect">
            <a:avLst/>
          </a:prstGeom>
        </p:spPr>
      </p:pic>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107</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应用实例</a:t>
            </a:r>
            <a:endParaRPr lang="en-AU" dirty="0">
              <a:latin typeface="微软雅黑" panose="020B0503020204020204" pitchFamily="34" charset="-122"/>
              <a:ea typeface="微软雅黑" panose="020B0503020204020204" pitchFamily="34" charset="-122"/>
            </a:endParaRPr>
          </a:p>
        </p:txBody>
      </p:sp>
      <p:sp>
        <p:nvSpPr>
          <p:cNvPr id="7" name="Content Placeholder 2"/>
          <p:cNvSpPr>
            <a:spLocks noGrp="1"/>
          </p:cNvSpPr>
          <p:nvPr>
            <p:ph idx="1"/>
          </p:nvPr>
        </p:nvSpPr>
        <p:spPr>
          <a:xfrm>
            <a:off x="292608" y="1875907"/>
            <a:ext cx="8571992" cy="4448693"/>
          </a:xfrm>
        </p:spPr>
        <p:txBody>
          <a:bodyPr/>
          <a:lstStyle/>
          <a:p>
            <a:pPr algn="just">
              <a:lnSpc>
                <a:spcPct val="150000"/>
              </a:lnSpc>
              <a:spcAft>
                <a:spcPts val="0"/>
              </a:spcAft>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首先对研究范围内的数据进行载入并进行训练集与测试集的划分。由于决策树算法完全不受数据缩放的影响，每个特征被单独处理，而且数据的划分也不依赖于缩放，因此这里不需要对不同交通流参数做标准化处理。</a:t>
            </a:r>
            <a:endParaRPr lang="en-US" altLang="zh-CN" sz="2000" dirty="0">
              <a:latin typeface="微软雅黑" panose="020B0503020204020204" pitchFamily="34" charset="-122"/>
              <a:ea typeface="微软雅黑" panose="020B0503020204020204" pitchFamily="34" charset="-122"/>
            </a:endParaRP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建模预处理</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75835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108</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应用实例</a:t>
            </a:r>
            <a:endParaRPr lang="en-AU" dirty="0">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模型训练</a:t>
            </a:r>
            <a:endParaRPr lang="en-US" altLang="zh-CN" dirty="0">
              <a:solidFill>
                <a:srgbClr val="4F81BD"/>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EF49E229-175C-497E-8B57-3A34FB0DAE05}"/>
              </a:ext>
            </a:extLst>
          </p:cNvPr>
          <p:cNvPicPr>
            <a:picLocks noChangeAspect="1"/>
          </p:cNvPicPr>
          <p:nvPr/>
        </p:nvPicPr>
        <p:blipFill rotWithShape="1">
          <a:blip r:embed="rId3"/>
          <a:srcRect r="25248"/>
          <a:stretch/>
        </p:blipFill>
        <p:spPr>
          <a:xfrm>
            <a:off x="693102" y="3308552"/>
            <a:ext cx="6818812" cy="1745131"/>
          </a:xfrm>
          <a:prstGeom prst="rect">
            <a:avLst/>
          </a:prstGeom>
        </p:spPr>
      </p:pic>
      <p:sp>
        <p:nvSpPr>
          <p:cNvPr id="12" name="Content Placeholder 2"/>
          <p:cNvSpPr>
            <a:spLocks noGrp="1"/>
          </p:cNvSpPr>
          <p:nvPr>
            <p:ph idx="1"/>
          </p:nvPr>
        </p:nvSpPr>
        <p:spPr>
          <a:xfrm>
            <a:off x="457199" y="1956772"/>
            <a:ext cx="8159061" cy="4448693"/>
          </a:xfrm>
        </p:spPr>
        <p:txBody>
          <a:bodyPr/>
          <a:lstStyle/>
          <a:p>
            <a:pPr algn="just">
              <a:lnSpc>
                <a:spcPct val="150000"/>
              </a:lnSpc>
              <a:spcAft>
                <a:spcPts val="0"/>
              </a:spcAft>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我们用</a:t>
            </a:r>
            <a:r>
              <a:rPr lang="en-US" altLang="zh-CN" sz="2000" dirty="0" err="1">
                <a:latin typeface="微软雅黑" panose="020B0503020204020204" pitchFamily="34" charset="-122"/>
                <a:ea typeface="微软雅黑" panose="020B0503020204020204" pitchFamily="34" charset="-122"/>
              </a:rPr>
              <a:t>DecisionTreeClassifier</a:t>
            </a:r>
            <a:r>
              <a:rPr lang="zh-CN" altLang="zh-CN" sz="2000" dirty="0">
                <a:latin typeface="微软雅黑" panose="020B0503020204020204" pitchFamily="34" charset="-122"/>
                <a:ea typeface="微软雅黑" panose="020B0503020204020204" pitchFamily="34" charset="-122"/>
              </a:rPr>
              <a:t>类中的</a:t>
            </a:r>
            <a:r>
              <a:rPr lang="en-US" altLang="zh-CN" sz="2000" dirty="0">
                <a:latin typeface="微软雅黑" panose="020B0503020204020204" pitchFamily="34" charset="-122"/>
                <a:ea typeface="微软雅黑" panose="020B0503020204020204" pitchFamily="34" charset="-122"/>
              </a:rPr>
              <a:t>fit()</a:t>
            </a:r>
            <a:r>
              <a:rPr lang="zh-CN" altLang="zh-CN" sz="2000" dirty="0">
                <a:latin typeface="微软雅黑" panose="020B0503020204020204" pitchFamily="34" charset="-122"/>
                <a:ea typeface="微软雅黑" panose="020B0503020204020204" pitchFamily="34" charset="-122"/>
              </a:rPr>
              <a:t>函数对训练集进行建模，构建决策树模型</a:t>
            </a:r>
            <a:endParaRPr lang="en-US" altLang="zh-CN" sz="2000" dirty="0">
              <a:latin typeface="微软雅黑" panose="020B0503020204020204" pitchFamily="34" charset="-122"/>
              <a:ea typeface="微软雅黑" panose="020B0503020204020204" pitchFamily="34" charset="-122"/>
            </a:endParaRP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300340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109</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应用实例</a:t>
            </a:r>
            <a:endParaRPr lang="en-AU" dirty="0">
              <a:latin typeface="微软雅黑" panose="020B0503020204020204" pitchFamily="34" charset="-122"/>
              <a:ea typeface="微软雅黑" panose="020B0503020204020204" pitchFamily="34" charset="-122"/>
            </a:endParaRPr>
          </a:p>
        </p:txBody>
      </p:sp>
      <p:sp>
        <p:nvSpPr>
          <p:cNvPr id="7" name="Content Placeholder 2"/>
          <p:cNvSpPr>
            <a:spLocks noGrp="1"/>
          </p:cNvSpPr>
          <p:nvPr>
            <p:ph idx="1"/>
          </p:nvPr>
        </p:nvSpPr>
        <p:spPr>
          <a:xfrm>
            <a:off x="292608" y="1875907"/>
            <a:ext cx="8571992" cy="651387"/>
          </a:xfrm>
        </p:spPr>
        <p:txBody>
          <a:bodyPr/>
          <a:lstStyle/>
          <a:p>
            <a:pPr algn="just">
              <a:lnSpc>
                <a:spcPct val="150000"/>
              </a:lnSpc>
              <a:spcAft>
                <a:spcPts val="0"/>
              </a:spcAft>
              <a:buFont typeface="Arial" panose="020B0604020202020204" pitchFamily="34" charset="0"/>
              <a:buChar char="•"/>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训练完毕的决策树模型在测试集上的分类正确率为</a:t>
            </a:r>
            <a:r>
              <a:rPr lang="en-US" altLang="zh-CN" sz="1800" dirty="0">
                <a:effectLst/>
                <a:latin typeface="微软雅黑" panose="020B0503020204020204" pitchFamily="34" charset="-122"/>
                <a:ea typeface="微软雅黑" panose="020B0503020204020204" pitchFamily="34" charset="-122"/>
              </a:rPr>
              <a:t>99.69%</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分类准确性及可视化</a:t>
            </a:r>
            <a:endParaRPr lang="en-US" altLang="zh-CN" dirty="0">
              <a:solidFill>
                <a:srgbClr val="4F81BD"/>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8216F1C8-39CF-47AD-84C6-47C80C22FCFC}"/>
              </a:ext>
            </a:extLst>
          </p:cNvPr>
          <p:cNvPicPr>
            <a:picLocks noChangeAspect="1"/>
          </p:cNvPicPr>
          <p:nvPr/>
        </p:nvPicPr>
        <p:blipFill>
          <a:blip r:embed="rId3"/>
          <a:stretch>
            <a:fillRect/>
          </a:stretch>
        </p:blipFill>
        <p:spPr>
          <a:xfrm>
            <a:off x="22466" y="2675314"/>
            <a:ext cx="9099068" cy="2065199"/>
          </a:xfrm>
          <a:prstGeom prst="rect">
            <a:avLst/>
          </a:prstGeom>
        </p:spPr>
      </p:pic>
      <p:sp>
        <p:nvSpPr>
          <p:cNvPr id="10" name="Content Placeholder 2">
            <a:extLst>
              <a:ext uri="{FF2B5EF4-FFF2-40B4-BE49-F238E27FC236}">
                <a16:creationId xmlns:a16="http://schemas.microsoft.com/office/drawing/2014/main" id="{21F64A91-3914-4E79-9F2E-6B8D5CA27B16}"/>
              </a:ext>
            </a:extLst>
          </p:cNvPr>
          <p:cNvSpPr txBox="1">
            <a:spLocks/>
          </p:cNvSpPr>
          <p:nvPr/>
        </p:nvSpPr>
        <p:spPr bwMode="auto">
          <a:xfrm>
            <a:off x="292608" y="4856809"/>
            <a:ext cx="8571992"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algn="just" defTabSz="914400">
              <a:lnSpc>
                <a:spcPct val="150000"/>
              </a:lnSpc>
              <a:spcAft>
                <a:spcPts val="0"/>
              </a:spcAf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1800" dirty="0" err="1">
                <a:latin typeface="微软雅黑" panose="020B0503020204020204" pitchFamily="34" charset="-122"/>
                <a:ea typeface="微软雅黑" panose="020B0503020204020204" pitchFamily="34" charset="-122"/>
                <a:cs typeface="Times New Roman" panose="02020603050405020304" pitchFamily="18" charset="0"/>
              </a:rPr>
              <a:t>model.feature_importances</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_</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计算各个特征的贡献度。</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选取贡献度较大的平均速度和平均停车次数重新建模，通过</a:t>
            </a:r>
            <a:r>
              <a:rPr lang="en-US" altLang="zh-CN" sz="1800" dirty="0" err="1">
                <a:latin typeface="微软雅黑" panose="020B0503020204020204" pitchFamily="34" charset="-122"/>
                <a:ea typeface="微软雅黑" panose="020B0503020204020204" pitchFamily="34" charset="-122"/>
                <a:cs typeface="Times New Roman" panose="02020603050405020304" pitchFamily="18" charset="0"/>
              </a:rPr>
              <a:t>meshgrid</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可视化的形式对特征空间划分和样本分类效果进行直观展示。</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9338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11</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4343400"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基本概念：以选择题为例</a:t>
            </a:r>
            <a:endParaRPr lang="en-US" altLang="zh-CN" dirty="0">
              <a:solidFill>
                <a:srgbClr val="4F81BD"/>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7FC1323A-8AE6-4DC7-9694-2060D2C71873}"/>
              </a:ext>
            </a:extLst>
          </p:cNvPr>
          <p:cNvGrpSpPr/>
          <p:nvPr/>
        </p:nvGrpSpPr>
        <p:grpSpPr>
          <a:xfrm>
            <a:off x="1572768" y="2582070"/>
            <a:ext cx="6586490" cy="2700867"/>
            <a:chOff x="6119191" y="2965882"/>
            <a:chExt cx="5970686" cy="2700867"/>
          </a:xfrm>
        </p:grpSpPr>
        <p:sp>
          <p:nvSpPr>
            <p:cNvPr id="10" name="矩形 9">
              <a:extLst>
                <a:ext uri="{FF2B5EF4-FFF2-40B4-BE49-F238E27FC236}">
                  <a16:creationId xmlns:a16="http://schemas.microsoft.com/office/drawing/2014/main" id="{B4EC8A4E-56DE-448F-BFDA-F93C1B355723}"/>
                </a:ext>
              </a:extLst>
            </p:cNvPr>
            <p:cNvSpPr/>
            <p:nvPr/>
          </p:nvSpPr>
          <p:spPr>
            <a:xfrm>
              <a:off x="7699514" y="4012958"/>
              <a:ext cx="1245704" cy="600239"/>
            </a:xfrm>
            <a:prstGeom prst="rect">
              <a:avLst/>
            </a:prstGeom>
            <a:solidFill>
              <a:srgbClr val="D7D7C3">
                <a:alpha val="75000"/>
              </a:srgbClr>
            </a:solidFill>
            <a:ln w="28575">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熵最大</a:t>
              </a:r>
            </a:p>
          </p:txBody>
        </p:sp>
        <p:sp>
          <p:nvSpPr>
            <p:cNvPr id="11" name="矩形 10">
              <a:extLst>
                <a:ext uri="{FF2B5EF4-FFF2-40B4-BE49-F238E27FC236}">
                  <a16:creationId xmlns:a16="http://schemas.microsoft.com/office/drawing/2014/main" id="{9E14F42C-FE41-47BA-9F2F-5E18966D7A77}"/>
                </a:ext>
              </a:extLst>
            </p:cNvPr>
            <p:cNvSpPr/>
            <p:nvPr/>
          </p:nvSpPr>
          <p:spPr>
            <a:xfrm>
              <a:off x="9771820" y="4012958"/>
              <a:ext cx="1219153" cy="600239"/>
            </a:xfrm>
            <a:prstGeom prst="rect">
              <a:avLst/>
            </a:prstGeom>
            <a:solidFill>
              <a:srgbClr val="D7D7C3">
                <a:alpha val="75000"/>
              </a:srgbClr>
            </a:solidFill>
            <a:ln w="28575">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熵最小</a:t>
              </a:r>
            </a:p>
          </p:txBody>
        </p:sp>
        <p:cxnSp>
          <p:nvCxnSpPr>
            <p:cNvPr id="12" name="直接连接符 11">
              <a:extLst>
                <a:ext uri="{FF2B5EF4-FFF2-40B4-BE49-F238E27FC236}">
                  <a16:creationId xmlns:a16="http://schemas.microsoft.com/office/drawing/2014/main" id="{F47356D8-BAC2-4BDA-BCF3-C5CCF6057B9A}"/>
                </a:ext>
              </a:extLst>
            </p:cNvPr>
            <p:cNvCxnSpPr>
              <a:cxnSpLocks/>
              <a:stCxn id="10" idx="3"/>
              <a:endCxn id="11" idx="1"/>
            </p:cNvCxnSpPr>
            <p:nvPr/>
          </p:nvCxnSpPr>
          <p:spPr>
            <a:xfrm>
              <a:off x="8945218" y="4313078"/>
              <a:ext cx="826602" cy="0"/>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04A43086-E16A-46EB-98CA-343779F56FB5}"/>
                </a:ext>
              </a:extLst>
            </p:cNvPr>
            <p:cNvSpPr/>
            <p:nvPr/>
          </p:nvSpPr>
          <p:spPr>
            <a:xfrm>
              <a:off x="6119191" y="2965882"/>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A</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3C1ADC3-7464-41A2-9D53-6BAAA158EC65}"/>
                </a:ext>
              </a:extLst>
            </p:cNvPr>
            <p:cNvSpPr/>
            <p:nvPr/>
          </p:nvSpPr>
          <p:spPr>
            <a:xfrm>
              <a:off x="6119191" y="3682924"/>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B</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8DAE69C-8CA1-457E-9126-128CAE15F3D9}"/>
                </a:ext>
              </a:extLst>
            </p:cNvPr>
            <p:cNvSpPr/>
            <p:nvPr/>
          </p:nvSpPr>
          <p:spPr>
            <a:xfrm>
              <a:off x="6119191" y="4454173"/>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C</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03E428F3-9A0D-4826-B400-055E1D121BDD}"/>
                </a:ext>
              </a:extLst>
            </p:cNvPr>
            <p:cNvSpPr/>
            <p:nvPr/>
          </p:nvSpPr>
          <p:spPr>
            <a:xfrm>
              <a:off x="6119191" y="5207841"/>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D</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F10DF6F7-BD3B-46C1-ABCB-AFEB0BBD141F}"/>
                </a:ext>
              </a:extLst>
            </p:cNvPr>
            <p:cNvSpPr txBox="1"/>
            <p:nvPr/>
          </p:nvSpPr>
          <p:spPr>
            <a:xfrm>
              <a:off x="6864626" y="3003883"/>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25%</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AF38F2BE-F70D-4FAC-A0D7-27F15AC8F08E}"/>
                </a:ext>
              </a:extLst>
            </p:cNvPr>
            <p:cNvSpPr txBox="1"/>
            <p:nvPr/>
          </p:nvSpPr>
          <p:spPr>
            <a:xfrm>
              <a:off x="6891131" y="3732961"/>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25%</a:t>
              </a:r>
              <a:endParaRPr lang="zh-CN" altLang="en-US"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1920BA89-E467-4551-9C65-FC42C50E3BCE}"/>
                </a:ext>
              </a:extLst>
            </p:cNvPr>
            <p:cNvSpPr txBox="1"/>
            <p:nvPr/>
          </p:nvSpPr>
          <p:spPr>
            <a:xfrm>
              <a:off x="6927573" y="4466433"/>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25%</a:t>
              </a:r>
              <a:endParaRPr lang="zh-CN" altLang="en-US"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9EE8E7FB-7248-4244-959A-0C90A51CD46E}"/>
                </a:ext>
              </a:extLst>
            </p:cNvPr>
            <p:cNvSpPr txBox="1"/>
            <p:nvPr/>
          </p:nvSpPr>
          <p:spPr>
            <a:xfrm>
              <a:off x="6927574" y="5211659"/>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25%</a:t>
              </a:r>
              <a:endParaRPr lang="zh-CN" altLang="en-US"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7513F0DD-5D8E-4735-9922-053C1976A509}"/>
                </a:ext>
              </a:extLst>
            </p:cNvPr>
            <p:cNvSpPr txBox="1"/>
            <p:nvPr/>
          </p:nvSpPr>
          <p:spPr>
            <a:xfrm>
              <a:off x="11176504" y="2984684"/>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4139A8C7-3EE6-457C-99CC-D63D4FAB0BA4}"/>
                </a:ext>
              </a:extLst>
            </p:cNvPr>
            <p:cNvSpPr txBox="1"/>
            <p:nvPr/>
          </p:nvSpPr>
          <p:spPr>
            <a:xfrm>
              <a:off x="11176504" y="3732961"/>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692D34B9-9A38-4921-AD89-92AC1FDC4F60}"/>
                </a:ext>
              </a:extLst>
            </p:cNvPr>
            <p:cNvSpPr txBox="1"/>
            <p:nvPr/>
          </p:nvSpPr>
          <p:spPr>
            <a:xfrm>
              <a:off x="11176504" y="4493353"/>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100%</a:t>
              </a:r>
              <a:endParaRPr lang="zh-CN" altLang="en-US"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56FE9A9E-2961-4AFE-BAB6-C98B6B31F726}"/>
                </a:ext>
              </a:extLst>
            </p:cNvPr>
            <p:cNvSpPr txBox="1"/>
            <p:nvPr/>
          </p:nvSpPr>
          <p:spPr>
            <a:xfrm>
              <a:off x="11254989" y="5211659"/>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BD03E4F8-5E32-41A7-BF97-85AB09838080}"/>
                </a:ext>
              </a:extLst>
            </p:cNvPr>
            <p:cNvSpPr txBox="1"/>
            <p:nvPr/>
          </p:nvSpPr>
          <p:spPr>
            <a:xfrm>
              <a:off x="9041197" y="4760165"/>
              <a:ext cx="124570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信息</a:t>
              </a:r>
            </a:p>
          </p:txBody>
        </p:sp>
      </p:grpSp>
      <p:sp>
        <p:nvSpPr>
          <p:cNvPr id="28" name="矩形 27">
            <a:extLst>
              <a:ext uri="{FF2B5EF4-FFF2-40B4-BE49-F238E27FC236}">
                <a16:creationId xmlns:a16="http://schemas.microsoft.com/office/drawing/2014/main" id="{2BE86223-3611-42B6-8455-5385D75878E1}"/>
              </a:ext>
            </a:extLst>
          </p:cNvPr>
          <p:cNvSpPr/>
          <p:nvPr/>
        </p:nvSpPr>
        <p:spPr>
          <a:xfrm>
            <a:off x="4978339" y="5770158"/>
            <a:ext cx="2755884" cy="461665"/>
          </a:xfrm>
          <a:prstGeom prst="rect">
            <a:avLst/>
          </a:prstGeom>
        </p:spPr>
        <p:txBody>
          <a:bodyPr wrap="none">
            <a:spAutoFit/>
          </a:bodyPr>
          <a:lstStyle/>
          <a:p>
            <a:pPr algn="ctr"/>
            <a:r>
              <a:rPr lang="zh-CN" altLang="en-US" sz="2400" b="1" dirty="0">
                <a:solidFill>
                  <a:srgbClr val="4A4927"/>
                </a:solidFill>
                <a:latin typeface="微软雅黑" panose="020B0503020204020204" pitchFamily="34" charset="-122"/>
                <a:ea typeface="微软雅黑" panose="020B0503020204020204" pitchFamily="34" charset="-122"/>
              </a:rPr>
              <a:t>获取信息 </a:t>
            </a:r>
            <a:r>
              <a:rPr lang="en-US" altLang="zh-CN" sz="2400" b="1" dirty="0">
                <a:solidFill>
                  <a:srgbClr val="4A4927"/>
                </a:solidFill>
                <a:latin typeface="微软雅黑" panose="020B0503020204020204" pitchFamily="34" charset="-122"/>
                <a:ea typeface="微软雅黑" panose="020B0503020204020204" pitchFamily="34" charset="-122"/>
              </a:rPr>
              <a:t>= </a:t>
            </a:r>
            <a:r>
              <a:rPr lang="zh-CN" altLang="en-US" sz="2400" b="1" dirty="0">
                <a:solidFill>
                  <a:srgbClr val="4A4927"/>
                </a:solidFill>
                <a:latin typeface="微软雅黑" panose="020B0503020204020204" pitchFamily="34" charset="-122"/>
                <a:ea typeface="微软雅黑" panose="020B0503020204020204" pitchFamily="34" charset="-122"/>
              </a:rPr>
              <a:t>消除熵</a:t>
            </a:r>
            <a:endParaRPr lang="en-US" altLang="zh-CN" sz="2400" b="1" dirty="0">
              <a:solidFill>
                <a:srgbClr val="4A4927"/>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16E2EB8B-5D7B-41CE-8F0F-AF15609BC7F2}"/>
              </a:ext>
            </a:extLst>
          </p:cNvPr>
          <p:cNvSpPr/>
          <p:nvPr/>
        </p:nvSpPr>
        <p:spPr>
          <a:xfrm>
            <a:off x="1149935" y="2394113"/>
            <a:ext cx="2216684" cy="859037"/>
          </a:xfrm>
          <a:prstGeom prst="rect">
            <a:avLst/>
          </a:prstGeom>
          <a:noFill/>
          <a:ln w="19050">
            <a:solidFill>
              <a:srgbClr val="4A49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7DC3999-506D-473F-961A-A53AADE39204}"/>
              </a:ext>
            </a:extLst>
          </p:cNvPr>
          <p:cNvSpPr txBox="1"/>
          <p:nvPr/>
        </p:nvSpPr>
        <p:spPr>
          <a:xfrm>
            <a:off x="4151732" y="2462372"/>
            <a:ext cx="2784665" cy="646331"/>
          </a:xfrm>
          <a:prstGeom prst="rect">
            <a:avLst/>
          </a:prstGeom>
          <a:noFill/>
          <a:ln>
            <a:solidFill>
              <a:schemeClr val="tx1"/>
            </a:solidFill>
          </a:ln>
        </p:spPr>
        <p:txBody>
          <a:bodyPr wrap="square" rtlCol="0">
            <a:spAutoFit/>
          </a:bodyPr>
          <a:lstStyle/>
          <a:p>
            <a:r>
              <a:rPr lang="zh-CN" altLang="en-US" b="1" dirty="0">
                <a:latin typeface="微软雅黑" panose="020B0503020204020204" pitchFamily="34" charset="-122"/>
                <a:ea typeface="微软雅黑" panose="020B0503020204020204" pitchFamily="34" charset="-122"/>
              </a:rPr>
              <a:t>概率：</a:t>
            </a:r>
            <a:r>
              <a:rPr lang="zh-CN" altLang="en-US" dirty="0">
                <a:latin typeface="微软雅黑" panose="020B0503020204020204" pitchFamily="34" charset="-122"/>
                <a:ea typeface="微软雅黑" panose="020B0503020204020204" pitchFamily="34" charset="-122"/>
              </a:rPr>
              <a:t>某件事情某个可能情况的确定性</a:t>
            </a:r>
          </a:p>
        </p:txBody>
      </p:sp>
      <p:sp>
        <p:nvSpPr>
          <p:cNvPr id="31" name="矩形 30">
            <a:extLst>
              <a:ext uri="{FF2B5EF4-FFF2-40B4-BE49-F238E27FC236}">
                <a16:creationId xmlns:a16="http://schemas.microsoft.com/office/drawing/2014/main" id="{E1C04084-BAE6-4AAE-B15B-84C0B4C99BDF}"/>
              </a:ext>
            </a:extLst>
          </p:cNvPr>
          <p:cNvSpPr/>
          <p:nvPr/>
        </p:nvSpPr>
        <p:spPr>
          <a:xfrm>
            <a:off x="1400082" y="2045406"/>
            <a:ext cx="1744568" cy="3607358"/>
          </a:xfrm>
          <a:prstGeom prst="rect">
            <a:avLst/>
          </a:prstGeom>
          <a:noFill/>
          <a:ln w="19050">
            <a:solidFill>
              <a:srgbClr val="4A49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3B3F1E4-35F4-4371-8A1F-070AD45D3253}"/>
              </a:ext>
            </a:extLst>
          </p:cNvPr>
          <p:cNvSpPr txBox="1"/>
          <p:nvPr/>
        </p:nvSpPr>
        <p:spPr>
          <a:xfrm>
            <a:off x="394465" y="5733965"/>
            <a:ext cx="4059717" cy="923330"/>
          </a:xfrm>
          <a:prstGeom prst="rect">
            <a:avLst/>
          </a:prstGeom>
          <a:noFill/>
          <a:ln>
            <a:solidFill>
              <a:schemeClr val="tx1"/>
            </a:solidFill>
          </a:ln>
        </p:spPr>
        <p:txBody>
          <a:bodyPr wrap="square" rtlCol="0">
            <a:spAutoFit/>
          </a:bodyPr>
          <a:lstStyle/>
          <a:p>
            <a:r>
              <a:rPr lang="zh-CN" altLang="en-US" b="1" dirty="0">
                <a:latin typeface="微软雅黑" panose="020B0503020204020204" pitchFamily="34" charset="-122"/>
                <a:ea typeface="微软雅黑" panose="020B0503020204020204" pitchFamily="34" charset="-122"/>
              </a:rPr>
              <a:t>熵：</a:t>
            </a:r>
            <a:r>
              <a:rPr lang="zh-CN" altLang="en-US" dirty="0">
                <a:latin typeface="微软雅黑" panose="020B0503020204020204" pitchFamily="34" charset="-122"/>
                <a:ea typeface="微软雅黑" panose="020B0503020204020204" pitchFamily="34" charset="-122"/>
              </a:rPr>
              <a:t>当一件事情有多种可能情况时，这件事情对某人而言究竟是那种情况发生的不确定性叫做熵。</a:t>
            </a:r>
          </a:p>
        </p:txBody>
      </p:sp>
    </p:spTree>
    <p:extLst>
      <p:ext uri="{BB962C8B-B14F-4D97-AF65-F5344CB8AC3E}">
        <p14:creationId xmlns:p14="http://schemas.microsoft.com/office/powerpoint/2010/main" val="266850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110</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应用实例</a:t>
            </a:r>
            <a:endParaRPr lang="en-AU" dirty="0">
              <a:latin typeface="微软雅黑" panose="020B0503020204020204" pitchFamily="34" charset="-122"/>
              <a:ea typeface="微软雅黑" panose="020B0503020204020204" pitchFamily="34" charset="-122"/>
            </a:endParaRPr>
          </a:p>
        </p:txBody>
      </p:sp>
      <p:sp>
        <p:nvSpPr>
          <p:cNvPr id="13"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分类准确性及可视化</a:t>
            </a:r>
            <a:endParaRPr lang="en-US" altLang="zh-CN" dirty="0">
              <a:solidFill>
                <a:srgbClr val="4F81BD"/>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F9245234-073A-4C13-8DD7-0A23E56A7B18}"/>
              </a:ext>
            </a:extLst>
          </p:cNvPr>
          <p:cNvPicPr/>
          <p:nvPr/>
        </p:nvPicPr>
        <p:blipFill rotWithShape="1">
          <a:blip r:embed="rId3" cstate="print">
            <a:extLst>
              <a:ext uri="{28A0092B-C50C-407E-A947-70E740481C1C}">
                <a14:useLocalDpi xmlns:a14="http://schemas.microsoft.com/office/drawing/2010/main" val="0"/>
              </a:ext>
            </a:extLst>
          </a:blip>
          <a:srcRect l="2221" t="10905" r="7377"/>
          <a:stretch/>
        </p:blipFill>
        <p:spPr bwMode="auto">
          <a:xfrm>
            <a:off x="933450" y="1997237"/>
            <a:ext cx="7277100" cy="47805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112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12</a:t>
            </a:fld>
            <a:endParaRPr lang="en-US" altLang="zh-CN" dirty="0"/>
          </a:p>
        </p:txBody>
      </p:sp>
      <p:sp>
        <p:nvSpPr>
          <p:cNvPr id="19" name="Content Placeholder 2"/>
          <p:cNvSpPr>
            <a:spLocks noGrp="1"/>
          </p:cNvSpPr>
          <p:nvPr>
            <p:ph idx="1"/>
          </p:nvPr>
        </p:nvSpPr>
        <p:spPr>
          <a:xfrm>
            <a:off x="457200" y="1917288"/>
            <a:ext cx="8478456" cy="4940711"/>
          </a:xfrm>
        </p:spPr>
        <p:txBody>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信息与</a:t>
            </a:r>
            <a:r>
              <a:rPr lang="zh-CN" altLang="en-US" sz="2000" b="1" dirty="0">
                <a:latin typeface="微软雅黑" panose="020B0503020204020204" pitchFamily="34" charset="-122"/>
                <a:ea typeface="微软雅黑" panose="020B0503020204020204" pitchFamily="34" charset="-122"/>
              </a:rPr>
              <a:t>媒介无关</a:t>
            </a:r>
            <a:r>
              <a:rPr lang="zh-CN" altLang="en-US" sz="2000" dirty="0">
                <a:latin typeface="微软雅黑" panose="020B0503020204020204" pitchFamily="34" charset="-122"/>
                <a:ea typeface="微软雅黑" panose="020B0503020204020204" pitchFamily="34" charset="-122"/>
              </a:rPr>
              <a:t>。例如：“</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为正确答案”的信息，通过视觉或者听觉传播，是一样的。</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信息是</a:t>
            </a:r>
            <a:r>
              <a:rPr lang="zh-CN" altLang="en-US" sz="2000" b="1" dirty="0">
                <a:latin typeface="微软雅黑" panose="020B0503020204020204" pitchFamily="34" charset="-122"/>
                <a:ea typeface="微软雅黑" panose="020B0503020204020204" pitchFamily="34" charset="-122"/>
              </a:rPr>
              <a:t>相对于个体的</a:t>
            </a:r>
            <a:r>
              <a:rPr lang="zh-CN" altLang="en-US" sz="2000" dirty="0">
                <a:latin typeface="微软雅黑" panose="020B0503020204020204" pitchFamily="34" charset="-122"/>
                <a:ea typeface="微软雅黑" panose="020B0503020204020204" pitchFamily="34" charset="-122"/>
              </a:rPr>
              <a:t>，接收到的信息是相对于观察者已经对于该事件的实际了解程度而言的。例如：小红已知</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时正确答案， “</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为正确答案”无法为她提供信息。</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信息是</a:t>
            </a:r>
            <a:r>
              <a:rPr lang="zh-CN" altLang="en-US" sz="2000" b="1" dirty="0">
                <a:latin typeface="微软雅黑" panose="020B0503020204020204" pitchFamily="34" charset="-122"/>
                <a:ea typeface="微软雅黑" panose="020B0503020204020204" pitchFamily="34" charset="-122"/>
              </a:rPr>
              <a:t>相对于事件</a:t>
            </a:r>
            <a:r>
              <a:rPr lang="zh-CN" altLang="en-US" sz="2000" dirty="0">
                <a:latin typeface="微软雅黑" panose="020B0503020204020204" pitchFamily="34" charset="-122"/>
                <a:ea typeface="微软雅黑" panose="020B0503020204020204" pitchFamily="34" charset="-122"/>
              </a:rPr>
              <a:t>的。例如：小明对于“正确答案属于</a:t>
            </a:r>
            <a:r>
              <a:rPr lang="en-US" altLang="zh-CN" sz="2000" dirty="0">
                <a:latin typeface="微软雅黑" panose="020B0503020204020204" pitchFamily="34" charset="-122"/>
                <a:ea typeface="微软雅黑" panose="020B0503020204020204" pitchFamily="34" charset="-122"/>
              </a:rPr>
              <a:t>A,B,C,D</a:t>
            </a:r>
            <a:r>
              <a:rPr lang="zh-CN" altLang="en-US" sz="2000" dirty="0">
                <a:latin typeface="微软雅黑" panose="020B0503020204020204" pitchFamily="34" charset="-122"/>
                <a:ea typeface="微软雅黑" panose="020B0503020204020204" pitchFamily="34" charset="-122"/>
              </a:rPr>
              <a:t>”的熵与他对于“正确答案属于</a:t>
            </a:r>
            <a:r>
              <a:rPr lang="en-US" altLang="zh-CN" sz="2000" dirty="0">
                <a:latin typeface="微软雅黑" panose="020B0503020204020204" pitchFamily="34" charset="-122"/>
                <a:ea typeface="微软雅黑" panose="020B0503020204020204" pitchFamily="34" charset="-122"/>
              </a:rPr>
              <a:t>AB</a:t>
            </a:r>
            <a:r>
              <a:rPr lang="zh-CN" altLang="en-US" sz="2000" dirty="0">
                <a:latin typeface="微软雅黑" panose="020B0503020204020204" pitchFamily="34" charset="-122"/>
                <a:ea typeface="微软雅黑" panose="020B0503020204020204" pitchFamily="34" charset="-122"/>
              </a:rPr>
              <a:t>还是</a:t>
            </a:r>
            <a:r>
              <a:rPr lang="en-US" altLang="zh-CN" sz="2000" dirty="0">
                <a:latin typeface="微软雅黑" panose="020B0503020204020204" pitchFamily="34" charset="-122"/>
                <a:ea typeface="微软雅黑" panose="020B0503020204020204" pitchFamily="34" charset="-122"/>
              </a:rPr>
              <a:t>CD</a:t>
            </a:r>
            <a:r>
              <a:rPr lang="zh-CN" altLang="en-US" sz="2000" dirty="0">
                <a:latin typeface="微软雅黑" panose="020B0503020204020204" pitchFamily="34" charset="-122"/>
                <a:ea typeface="微软雅黑" panose="020B0503020204020204" pitchFamily="34" charset="-122"/>
              </a:rPr>
              <a:t>”的熵不同（</a:t>
            </a:r>
            <a:r>
              <a:rPr lang="en-US" altLang="zh-CN" sz="2000" dirty="0">
                <a:latin typeface="微软雅黑" panose="020B0503020204020204" pitchFamily="34" charset="-122"/>
                <a:ea typeface="微软雅黑" panose="020B0503020204020204" pitchFamily="34" charset="-122"/>
              </a:rPr>
              <a:t>25%*4 vs. 50%*2</a:t>
            </a:r>
            <a:r>
              <a:rPr lang="zh-CN" altLang="en-US" sz="2000" dirty="0">
                <a:latin typeface="微软雅黑" panose="020B0503020204020204" pitchFamily="34" charset="-122"/>
                <a:ea typeface="微软雅黑" panose="020B0503020204020204" pitchFamily="34" charset="-122"/>
              </a:rPr>
              <a:t>）。</a:t>
            </a:r>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4343400"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基本概念</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3774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370553"/>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13</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60615" y="1047643"/>
            <a:ext cx="4343400"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如何测量信息</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5072446-9AE9-4F80-AC80-592ACB2D988D}"/>
              </a:ext>
            </a:extLst>
          </p:cNvPr>
          <p:cNvSpPr/>
          <p:nvPr/>
        </p:nvSpPr>
        <p:spPr>
          <a:xfrm>
            <a:off x="733182" y="1868116"/>
            <a:ext cx="9647412" cy="362792"/>
          </a:xfrm>
          <a:prstGeom prst="rect">
            <a:avLst/>
          </a:prstGeom>
        </p:spPr>
        <p:txBody>
          <a:bodyPr wrap="square">
            <a:spAutoFit/>
          </a:bodyPr>
          <a:lstStyle/>
          <a:p>
            <a:pPr marL="66825" algn="just">
              <a:lnSpc>
                <a:spcPct val="120000"/>
              </a:lnSpc>
              <a:spcBef>
                <a:spcPts val="450"/>
              </a:spcBef>
              <a:spcAft>
                <a:spcPts val="450"/>
              </a:spcAft>
            </a:pPr>
            <a:endParaRPr lang="en-US" altLang="zh-CN" sz="1600" dirty="0">
              <a:solidFill>
                <a:srgbClr val="606033"/>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274E31F5-418B-4755-893C-AC91036B2642}"/>
              </a:ext>
            </a:extLst>
          </p:cNvPr>
          <p:cNvGrpSpPr/>
          <p:nvPr/>
        </p:nvGrpSpPr>
        <p:grpSpPr>
          <a:xfrm>
            <a:off x="418630" y="1670063"/>
            <a:ext cx="4381970" cy="2432019"/>
            <a:chOff x="583892" y="1287882"/>
            <a:chExt cx="4381970" cy="2432019"/>
          </a:xfrm>
        </p:grpSpPr>
        <p:sp>
          <p:nvSpPr>
            <p:cNvPr id="11" name="矩形 10">
              <a:extLst>
                <a:ext uri="{FF2B5EF4-FFF2-40B4-BE49-F238E27FC236}">
                  <a16:creationId xmlns:a16="http://schemas.microsoft.com/office/drawing/2014/main" id="{FD78D3F7-0870-414E-841A-23A04E358B61}"/>
                </a:ext>
              </a:extLst>
            </p:cNvPr>
            <p:cNvSpPr/>
            <p:nvPr/>
          </p:nvSpPr>
          <p:spPr>
            <a:xfrm>
              <a:off x="718730" y="1778556"/>
              <a:ext cx="1593409" cy="774231"/>
            </a:xfrm>
            <a:prstGeom prst="rect">
              <a:avLst/>
            </a:prstGeom>
            <a:solidFill>
              <a:srgbClr val="D7D7C3">
                <a:alpha val="75000"/>
              </a:srgbClr>
            </a:solidFill>
            <a:ln w="28575">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参照物体：</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r>
                <a:rPr lang="en-US" altLang="zh-CN" sz="1600" b="1" dirty="0">
                  <a:solidFill>
                    <a:schemeClr val="tx1"/>
                  </a:solidFill>
                  <a:latin typeface="微软雅黑" panose="020B0503020204020204" pitchFamily="34" charset="-122"/>
                  <a:ea typeface="微软雅黑" panose="020B0503020204020204" pitchFamily="34" charset="-122"/>
                </a:rPr>
                <a:t>B, </a:t>
              </a:r>
              <a:r>
                <a:rPr lang="zh-CN" altLang="en-US" sz="1600" b="1" dirty="0">
                  <a:solidFill>
                    <a:schemeClr val="tx1"/>
                  </a:solidFill>
                  <a:latin typeface="微软雅黑" panose="020B0503020204020204" pitchFamily="34" charset="-122"/>
                  <a:ea typeface="微软雅黑" panose="020B0503020204020204" pitchFamily="34" charset="-122"/>
                </a:rPr>
                <a:t>定义为</a:t>
              </a:r>
              <a:r>
                <a:rPr lang="en-US" altLang="zh-CN" sz="1600" b="1" dirty="0">
                  <a:solidFill>
                    <a:schemeClr val="tx1"/>
                  </a:solidFill>
                  <a:latin typeface="微软雅黑" panose="020B0503020204020204" pitchFamily="34" charset="-122"/>
                  <a:ea typeface="微软雅黑" panose="020B0503020204020204" pitchFamily="34" charset="-122"/>
                </a:rPr>
                <a:t>1kg</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3F1D7466-BAE5-4B19-899C-E6064B2BF674}"/>
                </a:ext>
              </a:extLst>
            </p:cNvPr>
            <p:cNvSpPr/>
            <p:nvPr/>
          </p:nvSpPr>
          <p:spPr>
            <a:xfrm>
              <a:off x="3704276" y="1778557"/>
              <a:ext cx="1261586" cy="774230"/>
            </a:xfrm>
            <a:prstGeom prst="rect">
              <a:avLst/>
            </a:prstGeom>
            <a:solidFill>
              <a:srgbClr val="D7D7C3">
                <a:alpha val="75000"/>
              </a:srgbClr>
            </a:solidFill>
            <a:ln w="28575">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待测物体：</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r>
                <a:rPr lang="en-US" altLang="zh-CN" sz="1600" b="1" dirty="0">
                  <a:solidFill>
                    <a:schemeClr val="tx1"/>
                  </a:solidFill>
                  <a:latin typeface="微软雅黑" panose="020B0503020204020204" pitchFamily="34" charset="-122"/>
                  <a:ea typeface="微软雅黑" panose="020B0503020204020204" pitchFamily="34" charset="-122"/>
                </a:rPr>
                <a:t>m= ? kg</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B5BD485-FC34-4B09-85AA-788C5FFBC963}"/>
                    </a:ext>
                  </a:extLst>
                </p:cNvPr>
                <p:cNvSpPr txBox="1"/>
                <p:nvPr/>
              </p:nvSpPr>
              <p:spPr>
                <a:xfrm>
                  <a:off x="1504202" y="3135126"/>
                  <a:ext cx="278466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𝑩</m:t>
                        </m:r>
                      </m:oMath>
                    </m:oMathPara>
                  </a14:m>
                  <a:endParaRPr lang="en-US" altLang="zh-CN" sz="1600" b="1"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m:t>
                        </m:r>
                        <m:r>
                          <m:rPr>
                            <m:lit/>
                          </m:rP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𝑩</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𝒌𝒈</m:t>
                        </m:r>
                        <m:r>
                          <a:rPr lang="en-US" altLang="zh-CN" sz="1600" b="1" i="1" smtClean="0">
                            <a:latin typeface="Cambria Math" panose="02040503050406030204" pitchFamily="18" charset="0"/>
                          </a:rPr>
                          <m:t>)</m:t>
                        </m:r>
                      </m:oMath>
                    </m:oMathPara>
                  </a14:m>
                  <a:endParaRPr lang="zh-CN" altLang="en-US" sz="1600" b="1" dirty="0">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7B5BD485-FC34-4B09-85AA-788C5FFBC963}"/>
                    </a:ext>
                  </a:extLst>
                </p:cNvPr>
                <p:cNvSpPr txBox="1">
                  <a:spLocks noRot="1" noChangeAspect="1" noMove="1" noResize="1" noEditPoints="1" noAdjustHandles="1" noChangeArrowheads="1" noChangeShapeType="1" noTextEdit="1"/>
                </p:cNvSpPr>
                <p:nvPr/>
              </p:nvSpPr>
              <p:spPr>
                <a:xfrm>
                  <a:off x="1504202" y="3135126"/>
                  <a:ext cx="2784665" cy="584775"/>
                </a:xfrm>
                <a:prstGeom prst="rect">
                  <a:avLst/>
                </a:prstGeom>
                <a:blipFill>
                  <a:blip r:embed="rId3"/>
                  <a:stretch>
                    <a:fillRect b="-7292"/>
                  </a:stretch>
                </a:blipFill>
              </p:spPr>
              <p:txBody>
                <a:bodyPr/>
                <a:lstStyle/>
                <a:p>
                  <a:r>
                    <a:rPr lang="zh-CN" altLang="en-US">
                      <a:noFill/>
                    </a:rPr>
                    <a:t> </a:t>
                  </a:r>
                </a:p>
              </p:txBody>
            </p:sp>
          </mc:Fallback>
        </mc:AlternateContent>
        <p:sp>
          <p:nvSpPr>
            <p:cNvPr id="14" name="右大括号 13">
              <a:extLst>
                <a:ext uri="{FF2B5EF4-FFF2-40B4-BE49-F238E27FC236}">
                  <a16:creationId xmlns:a16="http://schemas.microsoft.com/office/drawing/2014/main" id="{CA0C7E99-E311-4424-B681-D97ED3308732}"/>
                </a:ext>
              </a:extLst>
            </p:cNvPr>
            <p:cNvSpPr/>
            <p:nvPr/>
          </p:nvSpPr>
          <p:spPr>
            <a:xfrm rot="5400000">
              <a:off x="2593034" y="1381962"/>
              <a:ext cx="472272" cy="2919394"/>
            </a:xfrm>
            <a:prstGeom prst="rightBrace">
              <a:avLst/>
            </a:prstGeom>
            <a:ln w="19050">
              <a:solidFill>
                <a:srgbClr val="7676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F133222-A578-4481-B8A2-206D36F19C2C}"/>
                </a:ext>
              </a:extLst>
            </p:cNvPr>
            <p:cNvSpPr txBox="1"/>
            <p:nvPr/>
          </p:nvSpPr>
          <p:spPr>
            <a:xfrm>
              <a:off x="583892" y="1287882"/>
              <a:ext cx="2784665"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质量测量案例：</a:t>
              </a:r>
              <a:endParaRPr lang="zh-CN" altLang="en-US" sz="1600" dirty="0">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DA7382A2-3D9A-4CE8-96A1-7FBD23DEE726}"/>
              </a:ext>
            </a:extLst>
          </p:cNvPr>
          <p:cNvGrpSpPr/>
          <p:nvPr/>
        </p:nvGrpSpPr>
        <p:grpSpPr>
          <a:xfrm>
            <a:off x="3872542" y="3341094"/>
            <a:ext cx="5052292" cy="2346354"/>
            <a:chOff x="5075815" y="2870443"/>
            <a:chExt cx="5052292" cy="2346354"/>
          </a:xfrm>
        </p:grpSpPr>
        <p:sp>
          <p:nvSpPr>
            <p:cNvPr id="17" name="矩形 16">
              <a:extLst>
                <a:ext uri="{FF2B5EF4-FFF2-40B4-BE49-F238E27FC236}">
                  <a16:creationId xmlns:a16="http://schemas.microsoft.com/office/drawing/2014/main" id="{EB6F3B2E-C604-4905-A152-32A787F33A4E}"/>
                </a:ext>
              </a:extLst>
            </p:cNvPr>
            <p:cNvSpPr/>
            <p:nvPr/>
          </p:nvSpPr>
          <p:spPr>
            <a:xfrm>
              <a:off x="5125173" y="3945559"/>
              <a:ext cx="2495245" cy="774231"/>
            </a:xfrm>
            <a:prstGeom prst="rect">
              <a:avLst/>
            </a:prstGeom>
            <a:solidFill>
              <a:srgbClr val="D7D7C3">
                <a:alpha val="75000"/>
              </a:srgbClr>
            </a:solidFill>
            <a:ln w="28575">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抛硬币正反信息作为参照：</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r>
                <a:rPr lang="en-US" altLang="zh-CN" sz="1600" b="1" dirty="0">
                  <a:solidFill>
                    <a:schemeClr val="tx1"/>
                  </a:solidFill>
                  <a:latin typeface="微软雅黑" panose="020B0503020204020204" pitchFamily="34" charset="-122"/>
                  <a:ea typeface="微软雅黑" panose="020B0503020204020204" pitchFamily="34" charset="-122"/>
                </a:rPr>
                <a:t>2</a:t>
              </a:r>
              <a:r>
                <a:rPr lang="zh-CN" altLang="en-US" sz="1600" b="1" dirty="0">
                  <a:solidFill>
                    <a:schemeClr val="tx1"/>
                  </a:solidFill>
                  <a:latin typeface="微软雅黑" panose="020B0503020204020204" pitchFamily="34" charset="-122"/>
                  <a:ea typeface="微软雅黑" panose="020B0503020204020204" pitchFamily="34" charset="-122"/>
                </a:rPr>
                <a:t>种情况，定义为</a:t>
              </a:r>
              <a:r>
                <a:rPr lang="en-US" altLang="zh-CN" sz="1600" b="1" dirty="0">
                  <a:solidFill>
                    <a:schemeClr val="tx1"/>
                  </a:solidFill>
                  <a:latin typeface="微软雅黑" panose="020B0503020204020204" pitchFamily="34" charset="-122"/>
                  <a:ea typeface="微软雅黑" panose="020B0503020204020204" pitchFamily="34" charset="-122"/>
                </a:rPr>
                <a:t>1bit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7DCEF7DD-D035-4FE6-AD36-C2BCA9088F90}"/>
                </a:ext>
              </a:extLst>
            </p:cNvPr>
            <p:cNvSpPr/>
            <p:nvPr/>
          </p:nvSpPr>
          <p:spPr>
            <a:xfrm>
              <a:off x="8825321" y="3950513"/>
              <a:ext cx="1302786" cy="774231"/>
            </a:xfrm>
            <a:prstGeom prst="rect">
              <a:avLst/>
            </a:prstGeom>
            <a:solidFill>
              <a:srgbClr val="D7D7C3">
                <a:alpha val="75000"/>
              </a:srgbClr>
            </a:solidFill>
            <a:ln w="28575">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待测信息：</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r>
                <a:rPr lang="en-US" altLang="zh-CN" sz="1600" b="1" dirty="0">
                  <a:solidFill>
                    <a:schemeClr val="tx1"/>
                  </a:solidFill>
                  <a:latin typeface="微软雅黑" panose="020B0503020204020204" pitchFamily="34" charset="-122"/>
                  <a:ea typeface="微软雅黑" panose="020B0503020204020204" pitchFamily="34" charset="-122"/>
                </a:rPr>
                <a:t>m= ? bit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FB4F41B-A326-4E46-BD0A-746C2C0F921F}"/>
                    </a:ext>
                  </a:extLst>
                </p:cNvPr>
                <p:cNvSpPr txBox="1"/>
                <p:nvPr/>
              </p:nvSpPr>
              <p:spPr>
                <a:xfrm>
                  <a:off x="6448414" y="2870443"/>
                  <a:ext cx="278466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𝒎</m:t>
                        </m:r>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𝟐</m:t>
                            </m:r>
                          </m:e>
                          <m:sup>
                            <m:r>
                              <a:rPr lang="en-US" altLang="zh-CN" sz="1600" b="1" i="1" smtClean="0">
                                <a:latin typeface="Cambria Math" panose="02040503050406030204" pitchFamily="18" charset="0"/>
                              </a:rPr>
                              <m:t>𝒏</m:t>
                            </m:r>
                          </m:sup>
                        </m:sSup>
                      </m:oMath>
                    </m:oMathPara>
                  </a14:m>
                  <a:endParaRPr lang="en-US" altLang="zh-CN" sz="1600" b="1" i="1"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𝒏</m:t>
                        </m:r>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𝒍𝒐𝒈</m:t>
                            </m:r>
                          </m:e>
                          <m:sub>
                            <m:r>
                              <a:rPr lang="en-US" altLang="zh-CN" sz="1600" b="1" i="1" smtClean="0">
                                <a:latin typeface="Cambria Math" panose="02040503050406030204" pitchFamily="18" charset="0"/>
                              </a:rPr>
                              <m:t>𝟐</m:t>
                            </m:r>
                          </m:sub>
                        </m:sSub>
                        <m:r>
                          <a:rPr lang="en-US" altLang="zh-CN" sz="1600" b="1" i="1" smtClean="0">
                            <a:latin typeface="Cambria Math" panose="02040503050406030204" pitchFamily="18" charset="0"/>
                          </a:rPr>
                          <m:t>𝒎</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𝒃𝒊𝒕</m:t>
                        </m:r>
                        <m:r>
                          <a:rPr lang="en-US" altLang="zh-CN" sz="1600" b="1" i="1" smtClean="0">
                            <a:latin typeface="Cambria Math" panose="02040503050406030204" pitchFamily="18" charset="0"/>
                          </a:rPr>
                          <m:t>)</m:t>
                        </m:r>
                      </m:oMath>
                    </m:oMathPara>
                  </a14:m>
                  <a:endParaRPr lang="zh-CN" altLang="en-US" sz="1600" b="1" dirty="0">
                    <a:latin typeface="微软雅黑" panose="020B0503020204020204" pitchFamily="34" charset="-122"/>
                    <a:ea typeface="微软雅黑" panose="020B0503020204020204" pitchFamily="34" charset="-122"/>
                  </a:endParaRPr>
                </a:p>
              </p:txBody>
            </p:sp>
          </mc:Choice>
          <mc:Fallback xmlns="">
            <p:sp>
              <p:nvSpPr>
                <p:cNvPr id="21" name="文本框 20">
                  <a:extLst>
                    <a:ext uri="{FF2B5EF4-FFF2-40B4-BE49-F238E27FC236}">
                      <a16:creationId xmlns:a16="http://schemas.microsoft.com/office/drawing/2014/main" id="{AFB4F41B-A326-4E46-BD0A-746C2C0F921F}"/>
                    </a:ext>
                  </a:extLst>
                </p:cNvPr>
                <p:cNvSpPr txBox="1">
                  <a:spLocks noRot="1" noChangeAspect="1" noMove="1" noResize="1" noEditPoints="1" noAdjustHandles="1" noChangeArrowheads="1" noChangeShapeType="1" noTextEdit="1"/>
                </p:cNvSpPr>
                <p:nvPr/>
              </p:nvSpPr>
              <p:spPr>
                <a:xfrm>
                  <a:off x="6448414" y="2870443"/>
                  <a:ext cx="2784665" cy="584775"/>
                </a:xfrm>
                <a:prstGeom prst="rect">
                  <a:avLst/>
                </a:prstGeom>
                <a:blipFill>
                  <a:blip r:embed="rId4"/>
                  <a:stretch>
                    <a:fillRect b="-7292"/>
                  </a:stretch>
                </a:blipFill>
              </p:spPr>
              <p:txBody>
                <a:bodyPr/>
                <a:lstStyle/>
                <a:p>
                  <a:r>
                    <a:rPr lang="zh-CN" altLang="en-US">
                      <a:noFill/>
                    </a:rPr>
                    <a:t> </a:t>
                  </a:r>
                </a:p>
              </p:txBody>
            </p:sp>
          </mc:Fallback>
        </mc:AlternateContent>
        <p:sp>
          <p:nvSpPr>
            <p:cNvPr id="21" name="右大括号 20">
              <a:extLst>
                <a:ext uri="{FF2B5EF4-FFF2-40B4-BE49-F238E27FC236}">
                  <a16:creationId xmlns:a16="http://schemas.microsoft.com/office/drawing/2014/main" id="{CBFEBDEF-8009-493B-8A21-520E145014DA}"/>
                </a:ext>
              </a:extLst>
            </p:cNvPr>
            <p:cNvSpPr/>
            <p:nvPr/>
          </p:nvSpPr>
          <p:spPr>
            <a:xfrm rot="5400000" flipH="1">
              <a:off x="7641932" y="1933871"/>
              <a:ext cx="397631" cy="3538645"/>
            </a:xfrm>
            <a:prstGeom prst="rightBrace">
              <a:avLst/>
            </a:prstGeom>
            <a:ln w="19050">
              <a:solidFill>
                <a:srgbClr val="7676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65D116A-F389-40E4-AE0D-71093F0B2FBC}"/>
                </a:ext>
              </a:extLst>
            </p:cNvPr>
            <p:cNvSpPr txBox="1"/>
            <p:nvPr/>
          </p:nvSpPr>
          <p:spPr>
            <a:xfrm>
              <a:off x="5125173" y="3072066"/>
              <a:ext cx="2784665"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信息测量：</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1252F9C-17BD-4CBE-A2F9-5B648E892D51}"/>
                    </a:ext>
                  </a:extLst>
                </p:cNvPr>
                <p:cNvSpPr txBox="1"/>
                <p:nvPr/>
              </p:nvSpPr>
              <p:spPr>
                <a:xfrm>
                  <a:off x="5075815" y="4872664"/>
                  <a:ext cx="4225102" cy="34413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指数关系：抛</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枚硬币共</a:t>
                  </a:r>
                  <a14:m>
                    <m:oMath xmlns:m="http://schemas.openxmlformats.org/officeDocument/2006/math">
                      <m:sSup>
                        <m:sSupPr>
                          <m:ctrlPr>
                            <a:rPr lang="en-US" altLang="zh-CN" sz="1600" i="1">
                              <a:latin typeface="Cambria Math" panose="02040503050406030204" pitchFamily="18" charset="0"/>
                            </a:rPr>
                          </m:ctrlPr>
                        </m:sSupPr>
                        <m:e>
                          <m:r>
                            <a:rPr lang="en-US" altLang="zh-CN" sz="1600">
                              <a:latin typeface="Cambria Math" panose="02040503050406030204" pitchFamily="18" charset="0"/>
                            </a:rPr>
                            <m:t>𝟐</m:t>
                          </m:r>
                        </m:e>
                        <m:sup>
                          <m:r>
                            <a:rPr lang="en-US" altLang="zh-CN" sz="1600">
                              <a:latin typeface="Cambria Math" panose="02040503050406030204" pitchFamily="18" charset="0"/>
                            </a:rPr>
                            <m:t>𝟑</m:t>
                          </m:r>
                        </m:sup>
                      </m:sSup>
                      <m:r>
                        <a:rPr lang="zh-CN" altLang="en-US" sz="1600">
                          <a:latin typeface="Cambria Math" panose="02040503050406030204" pitchFamily="18" charset="0"/>
                        </a:rPr>
                        <m:t>，</m:t>
                      </m:r>
                    </m:oMath>
                  </a14:m>
                  <a:r>
                    <a:rPr lang="zh-CN" altLang="en-US" sz="1600" dirty="0">
                      <a:latin typeface="微软雅黑" panose="020B0503020204020204" pitchFamily="34" charset="-122"/>
                      <a:ea typeface="微软雅黑" panose="020B0503020204020204" pitchFamily="34" charset="-122"/>
                    </a:rPr>
                    <a:t>即</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种情况</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24" name="文本框 23">
                  <a:extLst>
                    <a:ext uri="{FF2B5EF4-FFF2-40B4-BE49-F238E27FC236}">
                      <a16:creationId xmlns:a16="http://schemas.microsoft.com/office/drawing/2014/main" id="{51252F9C-17BD-4CBE-A2F9-5B648E892D51}"/>
                    </a:ext>
                  </a:extLst>
                </p:cNvPr>
                <p:cNvSpPr txBox="1">
                  <a:spLocks noRot="1" noChangeAspect="1" noMove="1" noResize="1" noEditPoints="1" noAdjustHandles="1" noChangeArrowheads="1" noChangeShapeType="1" noTextEdit="1"/>
                </p:cNvSpPr>
                <p:nvPr/>
              </p:nvSpPr>
              <p:spPr>
                <a:xfrm>
                  <a:off x="5075815" y="4872664"/>
                  <a:ext cx="4225102" cy="344133"/>
                </a:xfrm>
                <a:prstGeom prst="rect">
                  <a:avLst/>
                </a:prstGeom>
                <a:blipFill>
                  <a:blip r:embed="rId5"/>
                  <a:stretch>
                    <a:fillRect l="-866" t="-3571" b="-23214"/>
                  </a:stretch>
                </a:blipFill>
              </p:spPr>
              <p:txBody>
                <a:bodyPr/>
                <a:lstStyle/>
                <a:p>
                  <a:r>
                    <a:rPr lang="zh-CN" altLang="en-US">
                      <a:noFill/>
                    </a:rPr>
                    <a:t> </a:t>
                  </a:r>
                </a:p>
              </p:txBody>
            </p:sp>
          </mc:Fallback>
        </mc:AlternateContent>
      </p:grpSp>
      <p:cxnSp>
        <p:nvCxnSpPr>
          <p:cNvPr id="24" name="连接符: 肘形 24">
            <a:extLst>
              <a:ext uri="{FF2B5EF4-FFF2-40B4-BE49-F238E27FC236}">
                <a16:creationId xmlns:a16="http://schemas.microsoft.com/office/drawing/2014/main" id="{26A299BC-1BBF-4F68-8DD5-34379FE1CD67}"/>
              </a:ext>
            </a:extLst>
          </p:cNvPr>
          <p:cNvCxnSpPr>
            <a:cxnSpLocks/>
            <a:stCxn id="15" idx="3"/>
            <a:endCxn id="20" idx="0"/>
          </p:cNvCxnSpPr>
          <p:nvPr/>
        </p:nvCxnSpPr>
        <p:spPr>
          <a:xfrm>
            <a:off x="3203295" y="1839340"/>
            <a:ext cx="3434179" cy="1501754"/>
          </a:xfrm>
          <a:prstGeom prst="bentConnector2">
            <a:avLst/>
          </a:prstGeom>
          <a:ln w="19050">
            <a:solidFill>
              <a:srgbClr val="606033"/>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385566F-0705-42F3-B447-E4BB99EB60D0}"/>
              </a:ext>
            </a:extLst>
          </p:cNvPr>
          <p:cNvSpPr txBox="1"/>
          <p:nvPr/>
        </p:nvSpPr>
        <p:spPr>
          <a:xfrm>
            <a:off x="7178103" y="2162681"/>
            <a:ext cx="604881"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类比</a:t>
            </a:r>
            <a:endParaRPr lang="zh-CN" altLang="en-US" sz="16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D36FC1E3-7C70-4436-9BAD-C32F3C53166A}"/>
              </a:ext>
            </a:extLst>
          </p:cNvPr>
          <p:cNvSpPr/>
          <p:nvPr/>
        </p:nvSpPr>
        <p:spPr>
          <a:xfrm>
            <a:off x="458776" y="4339340"/>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A</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6375D64D-4C31-46F9-9B5F-28EE46FB4B11}"/>
              </a:ext>
            </a:extLst>
          </p:cNvPr>
          <p:cNvSpPr/>
          <p:nvPr/>
        </p:nvSpPr>
        <p:spPr>
          <a:xfrm>
            <a:off x="458776" y="4845369"/>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B</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E4452F12-357F-497F-B7A5-7452649B6A5C}"/>
              </a:ext>
            </a:extLst>
          </p:cNvPr>
          <p:cNvSpPr/>
          <p:nvPr/>
        </p:nvSpPr>
        <p:spPr>
          <a:xfrm>
            <a:off x="458776" y="5365414"/>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C</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DD322345-F493-41CA-B2D6-BFFB2B898326}"/>
              </a:ext>
            </a:extLst>
          </p:cNvPr>
          <p:cNvSpPr/>
          <p:nvPr/>
        </p:nvSpPr>
        <p:spPr>
          <a:xfrm>
            <a:off x="458776" y="5887969"/>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D</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27758312-BF0B-4E6B-9F21-9D4E9AA2862E}"/>
              </a:ext>
            </a:extLst>
          </p:cNvPr>
          <p:cNvSpPr txBox="1"/>
          <p:nvPr/>
        </p:nvSpPr>
        <p:spPr>
          <a:xfrm>
            <a:off x="1204211" y="4377341"/>
            <a:ext cx="834888"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25%</a:t>
            </a:r>
            <a:endParaRPr lang="zh-CN" altLang="en-US" sz="16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2FC9705-5043-4F42-B09F-57B74727ACA6}"/>
              </a:ext>
            </a:extLst>
          </p:cNvPr>
          <p:cNvSpPr txBox="1"/>
          <p:nvPr/>
        </p:nvSpPr>
        <p:spPr>
          <a:xfrm>
            <a:off x="1230716" y="4895406"/>
            <a:ext cx="834888"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25%</a:t>
            </a:r>
            <a:endParaRPr lang="zh-CN" altLang="en-US" sz="16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DD2F1EF1-4BF7-4940-9DAB-94847306D889}"/>
              </a:ext>
            </a:extLst>
          </p:cNvPr>
          <p:cNvSpPr txBox="1"/>
          <p:nvPr/>
        </p:nvSpPr>
        <p:spPr>
          <a:xfrm>
            <a:off x="1267158" y="5377674"/>
            <a:ext cx="834888"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25%</a:t>
            </a:r>
            <a:endParaRPr lang="zh-CN" altLang="en-US" sz="16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A447B92E-A9A0-4FF9-A2B7-76733DE6D586}"/>
              </a:ext>
            </a:extLst>
          </p:cNvPr>
          <p:cNvSpPr txBox="1"/>
          <p:nvPr/>
        </p:nvSpPr>
        <p:spPr>
          <a:xfrm>
            <a:off x="1267159" y="5891787"/>
            <a:ext cx="834888"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25%</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CA0784EF-AD25-4819-88BC-E8578E58D924}"/>
                  </a:ext>
                </a:extLst>
              </p:cNvPr>
              <p:cNvSpPr/>
              <p:nvPr/>
            </p:nvSpPr>
            <p:spPr>
              <a:xfrm>
                <a:off x="2099675" y="6050027"/>
                <a:ext cx="1725665" cy="338554"/>
              </a:xfrm>
              <a:prstGeom prst="rect">
                <a:avLst/>
              </a:prstGeom>
            </p:spPr>
            <p:txBody>
              <a:bodyPr wrap="none">
                <a:spAutoFit/>
              </a:bodyPr>
              <a:lstStyle/>
              <a:p>
                <a:pPr algn="ctr"/>
                <a:r>
                  <a:rPr lang="zh-CN" altLang="en-US" sz="1600" b="1" dirty="0">
                    <a:solidFill>
                      <a:srgbClr val="4A4927"/>
                    </a:solidFill>
                    <a:latin typeface="微软雅黑" panose="020B0503020204020204" pitchFamily="34" charset="-122"/>
                    <a:ea typeface="微软雅黑" panose="020B0503020204020204" pitchFamily="34" charset="-122"/>
                  </a:rPr>
                  <a:t>熵</a:t>
                </a:r>
                <a:r>
                  <a:rPr lang="en-US" altLang="zh-CN" sz="1600" b="1" dirty="0">
                    <a:solidFill>
                      <a:srgbClr val="4A4927"/>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600" b="1" i="1" smtClean="0">
                            <a:solidFill>
                              <a:srgbClr val="4A4927"/>
                            </a:solidFill>
                            <a:latin typeface="Cambria Math" panose="02040503050406030204" pitchFamily="18" charset="0"/>
                          </a:rPr>
                        </m:ctrlPr>
                      </m:sSubPr>
                      <m:e>
                        <m:r>
                          <a:rPr lang="en-US" altLang="zh-CN" sz="1600" b="1" i="1" smtClean="0">
                            <a:solidFill>
                              <a:srgbClr val="4A4927"/>
                            </a:solidFill>
                            <a:latin typeface="Cambria Math" panose="02040503050406030204" pitchFamily="18" charset="0"/>
                          </a:rPr>
                          <m:t>𝒍𝒐𝒈</m:t>
                        </m:r>
                      </m:e>
                      <m:sub>
                        <m:r>
                          <a:rPr lang="en-US" altLang="zh-CN" sz="1600" b="1" i="1" smtClean="0">
                            <a:solidFill>
                              <a:srgbClr val="4A4927"/>
                            </a:solidFill>
                            <a:latin typeface="Cambria Math" panose="02040503050406030204" pitchFamily="18" charset="0"/>
                          </a:rPr>
                          <m:t>𝟐</m:t>
                        </m:r>
                      </m:sub>
                    </m:sSub>
                    <m:r>
                      <a:rPr lang="en-US" altLang="zh-CN" sz="1600" b="1" i="1" smtClean="0">
                        <a:solidFill>
                          <a:srgbClr val="4A4927"/>
                        </a:solidFill>
                        <a:latin typeface="Cambria Math" panose="02040503050406030204" pitchFamily="18" charset="0"/>
                      </a:rPr>
                      <m:t>𝟒</m:t>
                    </m:r>
                  </m:oMath>
                </a14:m>
                <a:r>
                  <a:rPr lang="en-US" altLang="zh-CN" sz="1600" b="1" dirty="0">
                    <a:solidFill>
                      <a:srgbClr val="4A4927"/>
                    </a:solidFill>
                    <a:latin typeface="微软雅黑" panose="020B0503020204020204" pitchFamily="34" charset="-122"/>
                    <a:ea typeface="微软雅黑" panose="020B0503020204020204" pitchFamily="34" charset="-122"/>
                  </a:rPr>
                  <a:t>=2 bit</a:t>
                </a:r>
              </a:p>
            </p:txBody>
          </p:sp>
        </mc:Choice>
        <mc:Fallback xmlns="">
          <p:sp>
            <p:nvSpPr>
              <p:cNvPr id="34" name="矩形 33">
                <a:extLst>
                  <a:ext uri="{FF2B5EF4-FFF2-40B4-BE49-F238E27FC236}">
                    <a16:creationId xmlns:a16="http://schemas.microsoft.com/office/drawing/2014/main" id="{CA0784EF-AD25-4819-88BC-E8578E58D924}"/>
                  </a:ext>
                </a:extLst>
              </p:cNvPr>
              <p:cNvSpPr>
                <a:spLocks noRot="1" noChangeAspect="1" noMove="1" noResize="1" noEditPoints="1" noAdjustHandles="1" noChangeArrowheads="1" noChangeShapeType="1" noTextEdit="1"/>
              </p:cNvSpPr>
              <p:nvPr/>
            </p:nvSpPr>
            <p:spPr>
              <a:xfrm>
                <a:off x="2099675" y="6050027"/>
                <a:ext cx="1725665" cy="338554"/>
              </a:xfrm>
              <a:prstGeom prst="rect">
                <a:avLst/>
              </a:prstGeom>
              <a:blipFill>
                <a:blip r:embed="rId6"/>
                <a:stretch>
                  <a:fillRect l="-1408" t="-5357" r="-1056" b="-21429"/>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E872E48C-932F-4992-B24A-64EC0AA75EE5}"/>
              </a:ext>
            </a:extLst>
          </p:cNvPr>
          <p:cNvSpPr txBox="1"/>
          <p:nvPr/>
        </p:nvSpPr>
        <p:spPr>
          <a:xfrm>
            <a:off x="339563" y="6499751"/>
            <a:ext cx="572603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由于参照的是等可能事件，这种计算方法仅对等可能事件成立</a:t>
            </a:r>
            <a:endParaRPr lang="en-US" altLang="zh-CN" sz="1600" dirty="0">
              <a:latin typeface="微软雅黑" panose="020B0503020204020204" pitchFamily="34" charset="-122"/>
              <a:ea typeface="微软雅黑" panose="020B0503020204020204" pitchFamily="34" charset="-122"/>
            </a:endParaRPr>
          </a:p>
        </p:txBody>
      </p:sp>
      <p:sp>
        <p:nvSpPr>
          <p:cNvPr id="37" name="矩形 36"/>
          <p:cNvSpPr/>
          <p:nvPr/>
        </p:nvSpPr>
        <p:spPr>
          <a:xfrm>
            <a:off x="339563" y="4159412"/>
            <a:ext cx="1574581" cy="2340339"/>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Tree>
    <p:extLst>
      <p:ext uri="{BB962C8B-B14F-4D97-AF65-F5344CB8AC3E}">
        <p14:creationId xmlns:p14="http://schemas.microsoft.com/office/powerpoint/2010/main" val="2101134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14</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4343400"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如何测量信息</a:t>
            </a:r>
            <a:endParaRPr lang="en-US" altLang="zh-CN" dirty="0">
              <a:solidFill>
                <a:srgbClr val="4F81BD"/>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99DD80F9-3D21-4A93-B434-497D615C703A}"/>
              </a:ext>
            </a:extLst>
          </p:cNvPr>
          <p:cNvGrpSpPr/>
          <p:nvPr/>
        </p:nvGrpSpPr>
        <p:grpSpPr>
          <a:xfrm>
            <a:off x="605151" y="3052271"/>
            <a:ext cx="1638655" cy="2007537"/>
            <a:chOff x="624038" y="3957159"/>
            <a:chExt cx="1638655" cy="2007537"/>
          </a:xfrm>
        </p:grpSpPr>
        <p:sp>
          <p:nvSpPr>
            <p:cNvPr id="10" name="矩形 9">
              <a:extLst>
                <a:ext uri="{FF2B5EF4-FFF2-40B4-BE49-F238E27FC236}">
                  <a16:creationId xmlns:a16="http://schemas.microsoft.com/office/drawing/2014/main" id="{652C3E3E-AC21-402A-BC5D-19D62CEEDCAA}"/>
                </a:ext>
              </a:extLst>
            </p:cNvPr>
            <p:cNvSpPr/>
            <p:nvPr/>
          </p:nvSpPr>
          <p:spPr>
            <a:xfrm>
              <a:off x="624038" y="3957159"/>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A</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DCE04019-3EB8-4F30-8320-A65E4BE917BA}"/>
                </a:ext>
              </a:extLst>
            </p:cNvPr>
            <p:cNvSpPr/>
            <p:nvPr/>
          </p:nvSpPr>
          <p:spPr>
            <a:xfrm>
              <a:off x="624038" y="4463188"/>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B</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3B4B7CD8-1F91-4D42-92C2-5075EDBF8890}"/>
                </a:ext>
              </a:extLst>
            </p:cNvPr>
            <p:cNvSpPr/>
            <p:nvPr/>
          </p:nvSpPr>
          <p:spPr>
            <a:xfrm>
              <a:off x="624038" y="4983233"/>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C</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141E4CD-EC39-4141-9599-970E5E186110}"/>
                </a:ext>
              </a:extLst>
            </p:cNvPr>
            <p:cNvSpPr/>
            <p:nvPr/>
          </p:nvSpPr>
          <p:spPr>
            <a:xfrm>
              <a:off x="624038" y="5505788"/>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D</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BC1C97CA-1492-43BF-97CA-24C38BAFF69A}"/>
                </a:ext>
              </a:extLst>
            </p:cNvPr>
            <p:cNvSpPr txBox="1"/>
            <p:nvPr/>
          </p:nvSpPr>
          <p:spPr>
            <a:xfrm>
              <a:off x="1369473" y="3995160"/>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1/6</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5F10870-B83E-4808-84D0-67E854D3C94F}"/>
                </a:ext>
              </a:extLst>
            </p:cNvPr>
            <p:cNvSpPr txBox="1"/>
            <p:nvPr/>
          </p:nvSpPr>
          <p:spPr>
            <a:xfrm>
              <a:off x="1395978" y="4513225"/>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1/6</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7333278-6734-4596-9510-8A85FD54E39D}"/>
                </a:ext>
              </a:extLst>
            </p:cNvPr>
            <p:cNvSpPr txBox="1"/>
            <p:nvPr/>
          </p:nvSpPr>
          <p:spPr>
            <a:xfrm>
              <a:off x="1408323" y="5031290"/>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1/2</a:t>
              </a:r>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8772DD18-4830-4B6C-A8DF-20B79B1AACFB}"/>
                </a:ext>
              </a:extLst>
            </p:cNvPr>
            <p:cNvSpPr txBox="1"/>
            <p:nvPr/>
          </p:nvSpPr>
          <p:spPr>
            <a:xfrm>
              <a:off x="1427805" y="5550668"/>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1/6</a:t>
              </a:r>
              <a:endParaRPr lang="zh-CN" altLang="en-US" dirty="0">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05A029E-EFBD-458F-B80E-5EF5502C8171}"/>
                  </a:ext>
                </a:extLst>
              </p:cNvPr>
              <p:cNvSpPr txBox="1"/>
              <p:nvPr/>
            </p:nvSpPr>
            <p:spPr>
              <a:xfrm>
                <a:off x="2361067" y="2190320"/>
                <a:ext cx="6770588" cy="43690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对于非等可能事件，分别测量每种可能情况的信息量，乘以各自的概率之后再相加。</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熵</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6</m:t>
                        </m:r>
                      </m:den>
                    </m:f>
                    <m:sSub>
                      <m:sSubPr>
                        <m:ctrlPr>
                          <a:rPr lang="en-US" altLang="zh-CN" sz="2000" i="1">
                            <a:latin typeface="Cambria Math" panose="02040503050406030204" pitchFamily="18" charset="0"/>
                          </a:rPr>
                        </m:ctrlPr>
                      </m:sSubPr>
                      <m:e>
                        <m:r>
                          <a:rPr lang="en-US" altLang="zh-CN" sz="2000" b="0" i="1">
                            <a:latin typeface="Cambria Math" panose="02040503050406030204" pitchFamily="18" charset="0"/>
                          </a:rPr>
                          <m:t>𝑙𝑜𝑔</m:t>
                        </m:r>
                      </m:e>
                      <m:sub>
                        <m:r>
                          <a:rPr lang="en-US" altLang="zh-CN" sz="2000" b="0" i="1">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a:latin typeface="Cambria Math" panose="02040503050406030204" pitchFamily="18" charset="0"/>
                          </a:rPr>
                          <m:t>𝑚</m:t>
                        </m:r>
                      </m:e>
                      <m:sub>
                        <m:r>
                          <a:rPr lang="en-US" altLang="zh-CN" sz="2000" b="0" i="1" smtClean="0">
                            <a:latin typeface="Cambria Math" panose="02040503050406030204" pitchFamily="18" charset="0"/>
                          </a:rPr>
                          <m:t>𝐴</m:t>
                        </m:r>
                      </m:sub>
                    </m:sSub>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6</m:t>
                        </m:r>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b="0" i="1" smtClean="0">
                            <a:latin typeface="Cambria Math" panose="02040503050406030204" pitchFamily="18" charset="0"/>
                          </a:rPr>
                          <m:t>𝐵</m:t>
                        </m:r>
                      </m:sub>
                    </m:sSub>
                    <m:r>
                      <a:rPr lang="en-US" altLang="zh-CN" sz="2000" b="0" i="0"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b="0" i="1" smtClean="0">
                            <a:latin typeface="Cambria Math" panose="02040503050406030204" pitchFamily="18" charset="0"/>
                          </a:rPr>
                          <m:t>2</m:t>
                        </m:r>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b="0" i="1" smtClean="0">
                            <a:latin typeface="Cambria Math" panose="02040503050406030204" pitchFamily="18" charset="0"/>
                          </a:rPr>
                          <m:t>𝐶</m:t>
                        </m:r>
                      </m:sub>
                    </m:sSub>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6</m:t>
                        </m:r>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b="0" i="1" smtClean="0">
                            <a:latin typeface="Cambria Math" panose="02040503050406030204" pitchFamily="18" charset="0"/>
                          </a:rPr>
                          <m:t>𝐷</m:t>
                        </m:r>
                      </m:sub>
                    </m:sSub>
                  </m:oMath>
                </a14:m>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概率的倒数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等可能情况的个数  ：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𝐴</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𝐴</m:t>
                            </m:r>
                          </m:sub>
                        </m:sSub>
                      </m:den>
                    </m:f>
                  </m:oMath>
                </a14:m>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总信息量（信息熵）：</a:t>
                </a:r>
                <a:endParaRPr lang="en-US" altLang="zh-CN" sz="20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nary>
                        <m:naryPr>
                          <m:chr m:val="∑"/>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 </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𝑙𝑜𝑔</m:t>
                              </m:r>
                            </m:e>
                            <m:sub>
                              <m:r>
                                <a:rPr lang="en-US" altLang="zh-CN" sz="2000" b="0" i="1" smtClean="0">
                                  <a:latin typeface="Cambria Math" panose="02040503050406030204" pitchFamily="18" charset="0"/>
                                </a:rPr>
                                <m:t>2</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𝑖</m:t>
                                  </m:r>
                                </m:sub>
                              </m:sSub>
                            </m:den>
                          </m:f>
                        </m:e>
                      </m:nary>
                      <m:r>
                        <a:rPr lang="en-US" altLang="zh-CN" sz="2000" b="0"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sub>
                        <m:sup>
                          <m:r>
                            <a:rPr lang="en-US" altLang="zh-CN" sz="2000" i="1">
                              <a:latin typeface="Cambria Math" panose="02040503050406030204" pitchFamily="18" charset="0"/>
                            </a:rPr>
                            <m:t> </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𝑖</m:t>
                              </m:r>
                            </m:sub>
                          </m:sSub>
                        </m:e>
                      </m:nary>
                    </m:oMath>
                  </m:oMathPara>
                </a14:m>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由于</a:t>
                </a:r>
                <a14:m>
                  <m:oMath xmlns:m="http://schemas.openxmlformats.org/officeDocument/2006/math">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→0,</m:t>
                    </m:r>
                    <m:r>
                      <a:rPr lang="en-US" altLang="zh-CN" sz="2000" i="1">
                        <a:latin typeface="Cambria Math" panose="02040503050406030204" pitchFamily="18" charset="0"/>
                        <a:ea typeface="微软雅黑" panose="020B0503020204020204" pitchFamily="34" charset="-122"/>
                      </a:rPr>
                      <m:t>𝑥𝑙𝑜𝑔𝑥</m:t>
                    </m:r>
                    <m:r>
                      <a:rPr lang="en-US" altLang="zh-CN" sz="2000" i="1">
                        <a:latin typeface="Cambria Math" panose="02040503050406030204" pitchFamily="18" charset="0"/>
                        <a:ea typeface="微软雅黑" panose="020B0503020204020204" pitchFamily="34" charset="-122"/>
                      </a:rPr>
                      <m:t>→0</m:t>
                    </m:r>
                    <m:r>
                      <a:rPr lang="zh-CN" altLang="en-US" sz="2000" i="1">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约定</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0</m:t>
                    </m:r>
                    <m:r>
                      <a:rPr lang="en-US" altLang="zh-CN" sz="2000" i="1" dirty="0">
                        <a:latin typeface="Cambria Math" panose="02040503050406030204" pitchFamily="18" charset="0"/>
                        <a:ea typeface="微软雅黑" panose="020B0503020204020204" pitchFamily="34" charset="-122"/>
                      </a:rPr>
                      <m:t>𝑙𝑜𝑔</m:t>
                    </m:r>
                    <m:r>
                      <a:rPr lang="en-US" altLang="zh-CN" sz="2000" i="1" dirty="0">
                        <a:latin typeface="Cambria Math" panose="02040503050406030204" pitchFamily="18" charset="0"/>
                        <a:ea typeface="微软雅黑" panose="020B0503020204020204" pitchFamily="34" charset="-122"/>
                      </a:rPr>
                      <m:t>0=0</m:t>
                    </m:r>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505A029E-EFBD-458F-B80E-5EF5502C8171}"/>
                  </a:ext>
                </a:extLst>
              </p:cNvPr>
              <p:cNvSpPr txBox="1">
                <a:spLocks noRot="1" noChangeAspect="1" noMove="1" noResize="1" noEditPoints="1" noAdjustHandles="1" noChangeArrowheads="1" noChangeShapeType="1" noTextEdit="1"/>
              </p:cNvSpPr>
              <p:nvPr/>
            </p:nvSpPr>
            <p:spPr>
              <a:xfrm>
                <a:off x="2361067" y="2190320"/>
                <a:ext cx="6770588" cy="4369081"/>
              </a:xfrm>
              <a:prstGeom prst="rect">
                <a:avLst/>
              </a:prstGeom>
              <a:blipFill>
                <a:blip r:embed="rId3"/>
                <a:stretch>
                  <a:fillRect l="-810" b="-15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240340" y="5364474"/>
                <a:ext cx="2298192" cy="1408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微软雅黑" panose="020B0503020204020204" pitchFamily="34" charset="-122"/>
                        </a:rPr>
                        <m:t>−</m:t>
                      </m:r>
                      <m:f>
                        <m:fPr>
                          <m:ctrlPr>
                            <a:rPr lang="en-US" altLang="zh-CN" i="1" dirty="0">
                              <a:latin typeface="Cambria Math" panose="02040503050406030204" pitchFamily="18" charset="0"/>
                              <a:ea typeface="微软雅黑" panose="020B0503020204020204" pitchFamily="34" charset="-122"/>
                            </a:rPr>
                          </m:ctrlPr>
                        </m:fPr>
                        <m:num>
                          <m:r>
                            <a:rPr lang="en-US" altLang="zh-CN" i="1" dirty="0">
                              <a:latin typeface="Cambria Math" panose="02040503050406030204" pitchFamily="18" charset="0"/>
                              <a:ea typeface="微软雅黑" panose="020B0503020204020204" pitchFamily="34" charset="-122"/>
                            </a:rPr>
                            <m:t>1</m:t>
                          </m:r>
                        </m:num>
                        <m:den>
                          <m:r>
                            <a:rPr lang="en-US" altLang="zh-CN" i="1" dirty="0">
                              <a:latin typeface="Cambria Math" panose="02040503050406030204" pitchFamily="18" charset="0"/>
                              <a:ea typeface="微软雅黑" panose="020B0503020204020204" pitchFamily="34" charset="-122"/>
                            </a:rPr>
                            <m:t>6</m:t>
                          </m:r>
                        </m:den>
                      </m:f>
                      <m:r>
                        <m:rPr>
                          <m:sty m:val="p"/>
                        </m:rPr>
                        <a:rPr lang="en-US" altLang="zh-CN" i="1" dirty="0">
                          <a:latin typeface="Cambria Math" panose="02040503050406030204" pitchFamily="18" charset="0"/>
                          <a:ea typeface="微软雅黑" panose="020B0503020204020204" pitchFamily="34" charset="-122"/>
                        </a:rPr>
                        <m:t>log</m:t>
                      </m:r>
                      <m:f>
                        <m:fPr>
                          <m:ctrlPr>
                            <a:rPr lang="en-US" altLang="zh-CN" i="1" dirty="0">
                              <a:latin typeface="Cambria Math" panose="02040503050406030204" pitchFamily="18" charset="0"/>
                              <a:ea typeface="微软雅黑" panose="020B0503020204020204" pitchFamily="34" charset="-122"/>
                            </a:rPr>
                          </m:ctrlPr>
                        </m:fPr>
                        <m:num>
                          <m:r>
                            <a:rPr lang="en-US" altLang="zh-CN" i="1" dirty="0">
                              <a:latin typeface="Cambria Math" panose="02040503050406030204" pitchFamily="18" charset="0"/>
                              <a:ea typeface="微软雅黑" panose="020B0503020204020204" pitchFamily="34" charset="-122"/>
                            </a:rPr>
                            <m:t>1</m:t>
                          </m:r>
                        </m:num>
                        <m:den>
                          <m:r>
                            <a:rPr lang="en-US" altLang="zh-CN" i="1" dirty="0">
                              <a:latin typeface="Cambria Math" panose="02040503050406030204" pitchFamily="18" charset="0"/>
                              <a:ea typeface="微软雅黑" panose="020B0503020204020204" pitchFamily="34" charset="-122"/>
                            </a:rPr>
                            <m:t>6</m:t>
                          </m:r>
                        </m:den>
                      </m:f>
                      <m:r>
                        <a:rPr lang="en-US" altLang="zh-CN" i="1" dirty="0">
                          <a:latin typeface="Cambria Math" panose="02040503050406030204" pitchFamily="18" charset="0"/>
                          <a:ea typeface="微软雅黑" panose="020B0503020204020204" pitchFamily="34" charset="-122"/>
                        </a:rPr>
                        <m:t>×3−</m:t>
                      </m:r>
                      <m:f>
                        <m:fPr>
                          <m:ctrlPr>
                            <a:rPr lang="en-US" altLang="zh-CN" i="1" dirty="0">
                              <a:latin typeface="Cambria Math" panose="02040503050406030204" pitchFamily="18" charset="0"/>
                              <a:ea typeface="微软雅黑" panose="020B0503020204020204" pitchFamily="34" charset="-122"/>
                            </a:rPr>
                          </m:ctrlPr>
                        </m:fPr>
                        <m:num>
                          <m:r>
                            <a:rPr lang="en-US" altLang="zh-CN" i="1" dirty="0">
                              <a:latin typeface="Cambria Math" panose="02040503050406030204" pitchFamily="18" charset="0"/>
                              <a:ea typeface="微软雅黑" panose="020B0503020204020204" pitchFamily="34" charset="-122"/>
                            </a:rPr>
                            <m:t>1</m:t>
                          </m:r>
                        </m:num>
                        <m:den>
                          <m:r>
                            <a:rPr lang="en-US" altLang="zh-CN" i="1" dirty="0">
                              <a:latin typeface="Cambria Math" panose="02040503050406030204" pitchFamily="18" charset="0"/>
                              <a:ea typeface="微软雅黑" panose="020B0503020204020204" pitchFamily="34" charset="-122"/>
                            </a:rPr>
                            <m:t>2</m:t>
                          </m:r>
                        </m:den>
                      </m:f>
                      <m:func>
                        <m:funcPr>
                          <m:ctrlPr>
                            <a:rPr lang="en-US" altLang="zh-CN" i="1" dirty="0">
                              <a:latin typeface="Cambria Math" panose="02040503050406030204" pitchFamily="18" charset="0"/>
                              <a:ea typeface="微软雅黑" panose="020B0503020204020204" pitchFamily="34" charset="-122"/>
                            </a:rPr>
                          </m:ctrlPr>
                        </m:funcPr>
                        <m:fName>
                          <m:r>
                            <m:rPr>
                              <m:sty m:val="p"/>
                            </m:rPr>
                            <a:rPr lang="en-US" altLang="zh-CN" dirty="0">
                              <a:latin typeface="Cambria Math" panose="02040503050406030204" pitchFamily="18" charset="0"/>
                              <a:ea typeface="微软雅黑" panose="020B0503020204020204" pitchFamily="34" charset="-122"/>
                            </a:rPr>
                            <m:t>log</m:t>
                          </m:r>
                        </m:fName>
                        <m:e>
                          <m:f>
                            <m:fPr>
                              <m:ctrlPr>
                                <a:rPr lang="en-US" altLang="zh-CN" i="1" dirty="0">
                                  <a:latin typeface="Cambria Math" panose="02040503050406030204" pitchFamily="18" charset="0"/>
                                  <a:ea typeface="微软雅黑" panose="020B0503020204020204" pitchFamily="34" charset="-122"/>
                                </a:rPr>
                              </m:ctrlPr>
                            </m:fPr>
                            <m:num>
                              <m:r>
                                <a:rPr lang="en-US" altLang="zh-CN" i="1" dirty="0">
                                  <a:latin typeface="Cambria Math" panose="02040503050406030204" pitchFamily="18" charset="0"/>
                                  <a:ea typeface="微软雅黑" panose="020B0503020204020204" pitchFamily="34" charset="-122"/>
                                </a:rPr>
                                <m:t>1</m:t>
                              </m:r>
                            </m:num>
                            <m:den>
                              <m:r>
                                <a:rPr lang="en-US" altLang="zh-CN" i="1" dirty="0">
                                  <a:latin typeface="Cambria Math" panose="02040503050406030204" pitchFamily="18" charset="0"/>
                                  <a:ea typeface="微软雅黑" panose="020B0503020204020204" pitchFamily="34" charset="-122"/>
                                </a:rPr>
                                <m:t>2</m:t>
                              </m:r>
                            </m:den>
                          </m:f>
                          <m:r>
                            <a:rPr lang="en-US" altLang="zh-CN" i="1" dirty="0">
                              <a:latin typeface="Cambria Math" panose="02040503050406030204" pitchFamily="18" charset="0"/>
                              <a:ea typeface="微软雅黑" panose="020B0503020204020204" pitchFamily="34" charset="-122"/>
                            </a:rPr>
                            <m:t>=</m:t>
                          </m:r>
                        </m:e>
                      </m:func>
                      <m:r>
                        <a:rPr lang="en-US" altLang="zh-CN" i="1" dirty="0">
                          <a:latin typeface="Cambria Math" panose="02040503050406030204" pitchFamily="18" charset="0"/>
                          <a:ea typeface="微软雅黑" panose="020B0503020204020204" pitchFamily="34" charset="-122"/>
                        </a:rPr>
                        <m:t>1.79 </m:t>
                      </m:r>
                      <m:r>
                        <a:rPr lang="en-US" altLang="zh-CN" i="1" dirty="0">
                          <a:latin typeface="Cambria Math" panose="02040503050406030204" pitchFamily="18" charset="0"/>
                          <a:ea typeface="微软雅黑" panose="020B0503020204020204" pitchFamily="34" charset="-122"/>
                        </a:rPr>
                        <m:t>𝑏𝑖𝑡</m:t>
                      </m:r>
                    </m:oMath>
                  </m:oMathPara>
                </a14:m>
                <a:endParaRPr lang="en-US" altLang="zh-CN" dirty="0">
                  <a:latin typeface="微软雅黑" panose="020B0503020204020204" pitchFamily="34" charset="-122"/>
                  <a:ea typeface="微软雅黑" panose="020B0503020204020204" pitchFamily="34" charset="-122"/>
                </a:endParaRPr>
              </a:p>
              <a:p>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240340" y="5364474"/>
                <a:ext cx="2298192" cy="1408334"/>
              </a:xfrm>
              <a:prstGeom prst="rect">
                <a:avLst/>
              </a:prstGeom>
              <a:blipFill>
                <a:blip r:embed="rId4"/>
                <a:stretch>
                  <a:fillRect/>
                </a:stretch>
              </a:blipFill>
            </p:spPr>
            <p:txBody>
              <a:bodyPr/>
              <a:lstStyle/>
              <a:p>
                <a:r>
                  <a:rPr lang="zh-CN" altLang="en-US">
                    <a:noFill/>
                  </a:rPr>
                  <a:t> </a:t>
                </a:r>
              </a:p>
            </p:txBody>
          </p:sp>
        </mc:Fallback>
      </mc:AlternateContent>
      <p:sp>
        <p:nvSpPr>
          <p:cNvPr id="20" name="矩形 19"/>
          <p:cNvSpPr/>
          <p:nvPr/>
        </p:nvSpPr>
        <p:spPr>
          <a:xfrm>
            <a:off x="452664" y="2847038"/>
            <a:ext cx="1574581" cy="2340339"/>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Tree>
    <p:extLst>
      <p:ext uri="{BB962C8B-B14F-4D97-AF65-F5344CB8AC3E}">
        <p14:creationId xmlns:p14="http://schemas.microsoft.com/office/powerpoint/2010/main" val="1066801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15</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4343400"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如何测量信息</a:t>
            </a:r>
            <a:endParaRPr lang="en-US" altLang="zh-CN" dirty="0">
              <a:solidFill>
                <a:srgbClr val="4F81BD"/>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99DD80F9-3D21-4A93-B434-497D615C703A}"/>
              </a:ext>
            </a:extLst>
          </p:cNvPr>
          <p:cNvGrpSpPr/>
          <p:nvPr/>
        </p:nvGrpSpPr>
        <p:grpSpPr>
          <a:xfrm>
            <a:off x="1123083" y="4425293"/>
            <a:ext cx="1638655" cy="2007537"/>
            <a:chOff x="624038" y="3957159"/>
            <a:chExt cx="1638655" cy="2007537"/>
          </a:xfrm>
        </p:grpSpPr>
        <p:sp>
          <p:nvSpPr>
            <p:cNvPr id="10" name="矩形 9">
              <a:extLst>
                <a:ext uri="{FF2B5EF4-FFF2-40B4-BE49-F238E27FC236}">
                  <a16:creationId xmlns:a16="http://schemas.microsoft.com/office/drawing/2014/main" id="{652C3E3E-AC21-402A-BC5D-19D62CEEDCAA}"/>
                </a:ext>
              </a:extLst>
            </p:cNvPr>
            <p:cNvSpPr/>
            <p:nvPr/>
          </p:nvSpPr>
          <p:spPr>
            <a:xfrm>
              <a:off x="624038" y="3957159"/>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A</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DCE04019-3EB8-4F30-8320-A65E4BE917BA}"/>
                </a:ext>
              </a:extLst>
            </p:cNvPr>
            <p:cNvSpPr/>
            <p:nvPr/>
          </p:nvSpPr>
          <p:spPr>
            <a:xfrm>
              <a:off x="624038" y="4463188"/>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B</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3B4B7CD8-1F91-4D42-92C2-5075EDBF8890}"/>
                </a:ext>
              </a:extLst>
            </p:cNvPr>
            <p:cNvSpPr/>
            <p:nvPr/>
          </p:nvSpPr>
          <p:spPr>
            <a:xfrm>
              <a:off x="624038" y="4983233"/>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C</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141E4CD-EC39-4141-9599-970E5E186110}"/>
                </a:ext>
              </a:extLst>
            </p:cNvPr>
            <p:cNvSpPr/>
            <p:nvPr/>
          </p:nvSpPr>
          <p:spPr>
            <a:xfrm>
              <a:off x="624038" y="5505788"/>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D</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BC1C97CA-1492-43BF-97CA-24C38BAFF69A}"/>
                </a:ext>
              </a:extLst>
            </p:cNvPr>
            <p:cNvSpPr txBox="1"/>
            <p:nvPr/>
          </p:nvSpPr>
          <p:spPr>
            <a:xfrm>
              <a:off x="1369473" y="3995160"/>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1/6</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5F10870-B83E-4808-84D0-67E854D3C94F}"/>
                </a:ext>
              </a:extLst>
            </p:cNvPr>
            <p:cNvSpPr txBox="1"/>
            <p:nvPr/>
          </p:nvSpPr>
          <p:spPr>
            <a:xfrm>
              <a:off x="1395978" y="4513225"/>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1/6</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7333278-6734-4596-9510-8A85FD54E39D}"/>
                </a:ext>
              </a:extLst>
            </p:cNvPr>
            <p:cNvSpPr txBox="1"/>
            <p:nvPr/>
          </p:nvSpPr>
          <p:spPr>
            <a:xfrm>
              <a:off x="1408323" y="5031290"/>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1/2</a:t>
              </a:r>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8772DD18-4830-4B6C-A8DF-20B79B1AACFB}"/>
                </a:ext>
              </a:extLst>
            </p:cNvPr>
            <p:cNvSpPr txBox="1"/>
            <p:nvPr/>
          </p:nvSpPr>
          <p:spPr>
            <a:xfrm>
              <a:off x="1427805" y="5550668"/>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1/6</a:t>
              </a:r>
              <a:endParaRPr lang="zh-CN" altLang="en-US" dirty="0">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05A029E-EFBD-458F-B80E-5EF5502C8171}"/>
                  </a:ext>
                </a:extLst>
              </p:cNvPr>
              <p:cNvSpPr txBox="1"/>
              <p:nvPr/>
            </p:nvSpPr>
            <p:spPr>
              <a:xfrm>
                <a:off x="6174920" y="2006847"/>
                <a:ext cx="2286328" cy="133895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知识</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提供的信息量</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微软雅黑" panose="020B0503020204020204" pitchFamily="34" charset="-122"/>
                        </a:rPr>
                        <m:t>=</m:t>
                      </m:r>
                      <m:r>
                        <a:rPr lang="en-US" altLang="zh-CN" i="1" dirty="0" smtClean="0">
                          <a:latin typeface="Cambria Math" panose="02040503050406030204" pitchFamily="18" charset="0"/>
                          <a:ea typeface="微软雅黑" panose="020B0503020204020204" pitchFamily="34" charset="-122"/>
                        </a:rPr>
                        <m:t>2</m:t>
                      </m:r>
                      <m:r>
                        <a:rPr lang="en-US" altLang="zh-CN" i="1" dirty="0">
                          <a:latin typeface="Cambria Math" panose="02040503050406030204" pitchFamily="18" charset="0"/>
                          <a:ea typeface="微软雅黑" panose="020B0503020204020204" pitchFamily="34" charset="-122"/>
                        </a:rPr>
                        <m:t>−</m:t>
                      </m:r>
                      <m:r>
                        <a:rPr lang="en-US" altLang="zh-CN" b="0" i="1" dirty="0" smtClean="0">
                          <a:latin typeface="Cambria Math" panose="02040503050406030204" pitchFamily="18" charset="0"/>
                          <a:ea typeface="微软雅黑" panose="020B0503020204020204" pitchFamily="34" charset="-122"/>
                        </a:rPr>
                        <m:t>0=2</m:t>
                      </m:r>
                      <m:r>
                        <a:rPr lang="en-US" altLang="zh-CN" b="0" i="1" dirty="0" smtClean="0">
                          <a:latin typeface="Cambria Math" panose="02040503050406030204" pitchFamily="18" charset="0"/>
                          <a:ea typeface="微软雅黑" panose="020B0503020204020204" pitchFamily="34" charset="-122"/>
                        </a:rPr>
                        <m:t>𝑏𝑖𝑡</m:t>
                      </m:r>
                    </m:oMath>
                  </m:oMathPara>
                </a14:m>
                <a:endParaRPr lang="en-US" altLang="zh-CN" b="0" i="1" dirty="0">
                  <a:latin typeface="Cambria Math" panose="02040503050406030204" pitchFamily="18" charset="0"/>
                  <a:ea typeface="微软雅黑" panose="020B0503020204020204" pitchFamily="34" charset="-122"/>
                </a:endParaRPr>
              </a:p>
              <a:p>
                <a:pPr>
                  <a:lnSpc>
                    <a:spcPct val="150000"/>
                  </a:lnSpc>
                </a:pPr>
                <a14:m>
                  <m:oMath xmlns:m="http://schemas.openxmlformats.org/officeDocument/2006/math">
                    <m:r>
                      <a:rPr lang="en-US" altLang="zh-CN" b="0" i="1" dirty="0" smtClean="0">
                        <a:latin typeface="Cambria Math" panose="02040503050406030204" pitchFamily="18" charset="0"/>
                        <a:ea typeface="微软雅黑" panose="020B0503020204020204" pitchFamily="34" charset="-122"/>
                      </a:rPr>
                      <m:t>=</m:t>
                    </m:r>
                    <m:r>
                      <a:rPr lang="zh-CN" altLang="en-US" i="1" dirty="0">
                        <a:latin typeface="Cambria Math" panose="02040503050406030204" pitchFamily="18" charset="0"/>
                        <a:ea typeface="微软雅黑" panose="020B0503020204020204" pitchFamily="34" charset="-122"/>
                      </a:rPr>
                      <m:t>事件</m:t>
                    </m:r>
                  </m:oMath>
                </a14:m>
                <a:r>
                  <a:rPr lang="en-US" altLang="zh-CN" b="0" dirty="0">
                    <a:latin typeface="微软雅黑" panose="020B0503020204020204" pitchFamily="34" charset="-122"/>
                    <a:ea typeface="微软雅黑" panose="020B0503020204020204" pitchFamily="34" charset="-122"/>
                  </a:rPr>
                  <a:t>1</a:t>
                </a:r>
                <a:r>
                  <a:rPr lang="zh-CN" altLang="en-US" b="0" dirty="0">
                    <a:latin typeface="微软雅黑" panose="020B0503020204020204" pitchFamily="34" charset="-122"/>
                    <a:ea typeface="微软雅黑" panose="020B0503020204020204" pitchFamily="34" charset="-122"/>
                  </a:rPr>
                  <a:t>的信息熵</a:t>
                </a:r>
                <a:endParaRPr lang="en-US" altLang="zh-CN" b="0" dirty="0">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505A029E-EFBD-458F-B80E-5EF5502C8171}"/>
                  </a:ext>
                </a:extLst>
              </p:cNvPr>
              <p:cNvSpPr txBox="1">
                <a:spLocks noRot="1" noChangeAspect="1" noMove="1" noResize="1" noEditPoints="1" noAdjustHandles="1" noChangeArrowheads="1" noChangeShapeType="1" noTextEdit="1"/>
              </p:cNvSpPr>
              <p:nvPr/>
            </p:nvSpPr>
            <p:spPr>
              <a:xfrm>
                <a:off x="6174920" y="2006847"/>
                <a:ext cx="2286328" cy="1338956"/>
              </a:xfrm>
              <a:prstGeom prst="rect">
                <a:avLst/>
              </a:prstGeom>
              <a:blipFill>
                <a:blip r:embed="rId3"/>
                <a:stretch>
                  <a:fillRect l="-2400" b="-2727"/>
                </a:stretch>
              </a:blipFill>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99DD80F9-3D21-4A93-B434-497D615C703A}"/>
              </a:ext>
            </a:extLst>
          </p:cNvPr>
          <p:cNvGrpSpPr/>
          <p:nvPr/>
        </p:nvGrpSpPr>
        <p:grpSpPr>
          <a:xfrm>
            <a:off x="1129141" y="2170324"/>
            <a:ext cx="1638655" cy="2007537"/>
            <a:chOff x="624038" y="3957159"/>
            <a:chExt cx="1638655" cy="2007537"/>
          </a:xfrm>
        </p:grpSpPr>
        <p:sp>
          <p:nvSpPr>
            <p:cNvPr id="20" name="矩形 19">
              <a:extLst>
                <a:ext uri="{FF2B5EF4-FFF2-40B4-BE49-F238E27FC236}">
                  <a16:creationId xmlns:a16="http://schemas.microsoft.com/office/drawing/2014/main" id="{652C3E3E-AC21-402A-BC5D-19D62CEEDCAA}"/>
                </a:ext>
              </a:extLst>
            </p:cNvPr>
            <p:cNvSpPr/>
            <p:nvPr/>
          </p:nvSpPr>
          <p:spPr>
            <a:xfrm>
              <a:off x="624038" y="3957159"/>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A</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CE04019-3EB8-4F30-8320-A65E4BE917BA}"/>
                </a:ext>
              </a:extLst>
            </p:cNvPr>
            <p:cNvSpPr/>
            <p:nvPr/>
          </p:nvSpPr>
          <p:spPr>
            <a:xfrm>
              <a:off x="624038" y="4463188"/>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B</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3B4B7CD8-1F91-4D42-92C2-5075EDBF8890}"/>
                </a:ext>
              </a:extLst>
            </p:cNvPr>
            <p:cNvSpPr/>
            <p:nvPr/>
          </p:nvSpPr>
          <p:spPr>
            <a:xfrm>
              <a:off x="624038" y="4983233"/>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C</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9141E4CD-EC39-4141-9599-970E5E186110}"/>
                </a:ext>
              </a:extLst>
            </p:cNvPr>
            <p:cNvSpPr/>
            <p:nvPr/>
          </p:nvSpPr>
          <p:spPr>
            <a:xfrm>
              <a:off x="624038" y="5505788"/>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D</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BC1C97CA-1492-43BF-97CA-24C38BAFF69A}"/>
                </a:ext>
              </a:extLst>
            </p:cNvPr>
            <p:cNvSpPr txBox="1"/>
            <p:nvPr/>
          </p:nvSpPr>
          <p:spPr>
            <a:xfrm>
              <a:off x="1369473" y="3995160"/>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1/4</a:t>
              </a:r>
              <a:endParaRPr lang="zh-CN" altLang="en-US"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F5F10870-B83E-4808-84D0-67E854D3C94F}"/>
                </a:ext>
              </a:extLst>
            </p:cNvPr>
            <p:cNvSpPr txBox="1"/>
            <p:nvPr/>
          </p:nvSpPr>
          <p:spPr>
            <a:xfrm>
              <a:off x="1395978" y="4513225"/>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1/4</a:t>
              </a:r>
              <a:endParaRPr lang="zh-CN" altLang="en-US"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67333278-6734-4596-9510-8A85FD54E39D}"/>
                </a:ext>
              </a:extLst>
            </p:cNvPr>
            <p:cNvSpPr txBox="1"/>
            <p:nvPr/>
          </p:nvSpPr>
          <p:spPr>
            <a:xfrm>
              <a:off x="1408323" y="5031290"/>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1/4</a:t>
              </a:r>
              <a:endParaRPr lang="zh-CN" altLang="en-US"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8772DD18-4830-4B6C-A8DF-20B79B1AACFB}"/>
                </a:ext>
              </a:extLst>
            </p:cNvPr>
            <p:cNvSpPr txBox="1"/>
            <p:nvPr/>
          </p:nvSpPr>
          <p:spPr>
            <a:xfrm>
              <a:off x="1427805" y="5550668"/>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1/4</a:t>
              </a:r>
              <a:endParaRPr lang="zh-CN" altLang="en-US" dirty="0">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99DD80F9-3D21-4A93-B434-497D615C703A}"/>
              </a:ext>
            </a:extLst>
          </p:cNvPr>
          <p:cNvGrpSpPr/>
          <p:nvPr/>
        </p:nvGrpSpPr>
        <p:grpSpPr>
          <a:xfrm>
            <a:off x="4317349" y="2125628"/>
            <a:ext cx="1638655" cy="2007537"/>
            <a:chOff x="624038" y="3957159"/>
            <a:chExt cx="1638655" cy="2007537"/>
          </a:xfrm>
        </p:grpSpPr>
        <p:sp>
          <p:nvSpPr>
            <p:cNvPr id="32" name="矩形 31">
              <a:extLst>
                <a:ext uri="{FF2B5EF4-FFF2-40B4-BE49-F238E27FC236}">
                  <a16:creationId xmlns:a16="http://schemas.microsoft.com/office/drawing/2014/main" id="{652C3E3E-AC21-402A-BC5D-19D62CEEDCAA}"/>
                </a:ext>
              </a:extLst>
            </p:cNvPr>
            <p:cNvSpPr/>
            <p:nvPr/>
          </p:nvSpPr>
          <p:spPr>
            <a:xfrm>
              <a:off x="624038" y="3957159"/>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A</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DCE04019-3EB8-4F30-8320-A65E4BE917BA}"/>
                </a:ext>
              </a:extLst>
            </p:cNvPr>
            <p:cNvSpPr/>
            <p:nvPr/>
          </p:nvSpPr>
          <p:spPr>
            <a:xfrm>
              <a:off x="624038" y="4463188"/>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B</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3B4B7CD8-1F91-4D42-92C2-5075EDBF8890}"/>
                </a:ext>
              </a:extLst>
            </p:cNvPr>
            <p:cNvSpPr/>
            <p:nvPr/>
          </p:nvSpPr>
          <p:spPr>
            <a:xfrm>
              <a:off x="624038" y="4983233"/>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C</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141E4CD-EC39-4141-9599-970E5E186110}"/>
                </a:ext>
              </a:extLst>
            </p:cNvPr>
            <p:cNvSpPr/>
            <p:nvPr/>
          </p:nvSpPr>
          <p:spPr>
            <a:xfrm>
              <a:off x="624038" y="5505788"/>
              <a:ext cx="622852" cy="458908"/>
            </a:xfrm>
            <a:prstGeom prst="rect">
              <a:avLst/>
            </a:prstGeom>
            <a:noFill/>
            <a:ln>
              <a:solidFill>
                <a:srgbClr val="767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pitchFamily="34" charset="-122"/>
                  <a:ea typeface="微软雅黑" panose="020B0503020204020204" pitchFamily="34" charset="-122"/>
                </a:rPr>
                <a:t>D</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BC1C97CA-1492-43BF-97CA-24C38BAFF69A}"/>
                </a:ext>
              </a:extLst>
            </p:cNvPr>
            <p:cNvSpPr txBox="1"/>
            <p:nvPr/>
          </p:nvSpPr>
          <p:spPr>
            <a:xfrm>
              <a:off x="1369473" y="3995160"/>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F5F10870-B83E-4808-84D0-67E854D3C94F}"/>
                </a:ext>
              </a:extLst>
            </p:cNvPr>
            <p:cNvSpPr txBox="1"/>
            <p:nvPr/>
          </p:nvSpPr>
          <p:spPr>
            <a:xfrm>
              <a:off x="1395978" y="4513225"/>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7333278-6734-4596-9510-8A85FD54E39D}"/>
                </a:ext>
              </a:extLst>
            </p:cNvPr>
            <p:cNvSpPr txBox="1"/>
            <p:nvPr/>
          </p:nvSpPr>
          <p:spPr>
            <a:xfrm>
              <a:off x="1408323" y="5031290"/>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8772DD18-4830-4B6C-A8DF-20B79B1AACFB}"/>
                </a:ext>
              </a:extLst>
            </p:cNvPr>
            <p:cNvSpPr txBox="1"/>
            <p:nvPr/>
          </p:nvSpPr>
          <p:spPr>
            <a:xfrm>
              <a:off x="1427805" y="5550668"/>
              <a:ext cx="83488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grpSp>
      <p:cxnSp>
        <p:nvCxnSpPr>
          <p:cNvPr id="3" name="直接箭头连接符 2"/>
          <p:cNvCxnSpPr/>
          <p:nvPr/>
        </p:nvCxnSpPr>
        <p:spPr>
          <a:xfrm>
            <a:off x="2449149" y="3159799"/>
            <a:ext cx="172871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05A029E-EFBD-458F-B80E-5EF5502C8171}"/>
              </a:ext>
            </a:extLst>
          </p:cNvPr>
          <p:cNvSpPr txBox="1"/>
          <p:nvPr/>
        </p:nvSpPr>
        <p:spPr>
          <a:xfrm>
            <a:off x="2968909" y="2620797"/>
            <a:ext cx="887192" cy="507831"/>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知识</a:t>
            </a:r>
            <a:r>
              <a:rPr lang="en-US" altLang="zh-CN" dirty="0">
                <a:latin typeface="微软雅黑" panose="020B0503020204020204" pitchFamily="34" charset="-122"/>
                <a:ea typeface="微软雅黑" panose="020B0503020204020204" pitchFamily="34" charset="-122"/>
              </a:rPr>
              <a:t>1</a:t>
            </a:r>
          </a:p>
        </p:txBody>
      </p:sp>
      <p:sp>
        <p:nvSpPr>
          <p:cNvPr id="56" name="文本框 55">
            <a:extLst>
              <a:ext uri="{FF2B5EF4-FFF2-40B4-BE49-F238E27FC236}">
                <a16:creationId xmlns:a16="http://schemas.microsoft.com/office/drawing/2014/main" id="{505A029E-EFBD-458F-B80E-5EF5502C8171}"/>
              </a:ext>
            </a:extLst>
          </p:cNvPr>
          <p:cNvSpPr txBox="1"/>
          <p:nvPr/>
        </p:nvSpPr>
        <p:spPr>
          <a:xfrm>
            <a:off x="2934496" y="4177861"/>
            <a:ext cx="887192"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知识</a:t>
            </a:r>
            <a:r>
              <a:rPr lang="en-US" altLang="zh-CN" dirty="0">
                <a:latin typeface="微软雅黑" panose="020B0503020204020204" pitchFamily="34" charset="-122"/>
                <a:ea typeface="微软雅黑" panose="020B0503020204020204" pitchFamily="34" charset="-122"/>
              </a:rPr>
              <a:t>2</a:t>
            </a:r>
          </a:p>
        </p:txBody>
      </p:sp>
      <p:sp>
        <p:nvSpPr>
          <p:cNvPr id="58" name="文本框 57">
            <a:extLst>
              <a:ext uri="{FF2B5EF4-FFF2-40B4-BE49-F238E27FC236}">
                <a16:creationId xmlns:a16="http://schemas.microsoft.com/office/drawing/2014/main" id="{505A029E-EFBD-458F-B80E-5EF5502C8171}"/>
              </a:ext>
            </a:extLst>
          </p:cNvPr>
          <p:cNvSpPr txBox="1"/>
          <p:nvPr/>
        </p:nvSpPr>
        <p:spPr>
          <a:xfrm>
            <a:off x="6136919" y="3844808"/>
            <a:ext cx="2549881" cy="92333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知识</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提供的信息量是多少？</a:t>
            </a:r>
            <a:endParaRPr lang="en-US" altLang="zh-CN" dirty="0">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505A029E-EFBD-458F-B80E-5EF5502C8171}"/>
              </a:ext>
            </a:extLst>
          </p:cNvPr>
          <p:cNvSpPr txBox="1"/>
          <p:nvPr/>
        </p:nvSpPr>
        <p:spPr>
          <a:xfrm>
            <a:off x="46494" y="2002167"/>
            <a:ext cx="887192" cy="133882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事件</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信息熵</a:t>
            </a:r>
            <a:r>
              <a:rPr lang="en-US" altLang="zh-CN" dirty="0">
                <a:latin typeface="微软雅黑" panose="020B0503020204020204" pitchFamily="34" charset="-122"/>
                <a:ea typeface="微软雅黑" panose="020B0503020204020204" pitchFamily="34" charset="-122"/>
              </a:rPr>
              <a:t>=2bit</a:t>
            </a:r>
          </a:p>
        </p:txBody>
      </p:sp>
      <p:sp>
        <p:nvSpPr>
          <p:cNvPr id="60" name="文本框 59">
            <a:extLst>
              <a:ext uri="{FF2B5EF4-FFF2-40B4-BE49-F238E27FC236}">
                <a16:creationId xmlns:a16="http://schemas.microsoft.com/office/drawing/2014/main" id="{505A029E-EFBD-458F-B80E-5EF5502C8171}"/>
              </a:ext>
            </a:extLst>
          </p:cNvPr>
          <p:cNvSpPr txBox="1"/>
          <p:nvPr/>
        </p:nvSpPr>
        <p:spPr>
          <a:xfrm>
            <a:off x="0" y="4341993"/>
            <a:ext cx="1146428" cy="133882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事件</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：信息熵</a:t>
            </a:r>
            <a:r>
              <a:rPr lang="en-US" altLang="zh-CN" dirty="0">
                <a:latin typeface="微软雅黑" panose="020B0503020204020204" pitchFamily="34" charset="-122"/>
                <a:ea typeface="微软雅黑" panose="020B0503020204020204" pitchFamily="34" charset="-122"/>
              </a:rPr>
              <a:t>=1.79bit</a:t>
            </a:r>
          </a:p>
        </p:txBody>
      </p:sp>
      <p:sp>
        <p:nvSpPr>
          <p:cNvPr id="61" name="文本框 60">
            <a:extLst>
              <a:ext uri="{FF2B5EF4-FFF2-40B4-BE49-F238E27FC236}">
                <a16:creationId xmlns:a16="http://schemas.microsoft.com/office/drawing/2014/main" id="{505A029E-EFBD-458F-B80E-5EF5502C8171}"/>
              </a:ext>
            </a:extLst>
          </p:cNvPr>
          <p:cNvSpPr txBox="1"/>
          <p:nvPr/>
        </p:nvSpPr>
        <p:spPr>
          <a:xfrm>
            <a:off x="3821688" y="1456051"/>
            <a:ext cx="2540584" cy="507831"/>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事件</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：信息熵</a:t>
            </a:r>
            <a:r>
              <a:rPr lang="en-US" altLang="zh-CN" dirty="0">
                <a:latin typeface="微软雅黑" panose="020B0503020204020204" pitchFamily="34" charset="-122"/>
                <a:ea typeface="微软雅黑" panose="020B0503020204020204" pitchFamily="34" charset="-122"/>
              </a:rPr>
              <a:t>=0bit</a:t>
            </a:r>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2BE86223-3611-42B6-8455-5385D75878E1}"/>
                  </a:ext>
                </a:extLst>
              </p:cNvPr>
              <p:cNvSpPr/>
              <p:nvPr/>
            </p:nvSpPr>
            <p:spPr>
              <a:xfrm>
                <a:off x="2767470" y="5000136"/>
                <a:ext cx="6377067" cy="830997"/>
              </a:xfrm>
              <a:prstGeom prst="rect">
                <a:avLst/>
              </a:prstGeom>
            </p:spPr>
            <p:txBody>
              <a:bodyPr wrap="none">
                <a:spAutoFit/>
              </a:bodyPr>
              <a:lstStyle/>
              <a:p>
                <a:pPr algn="ctr"/>
                <a:r>
                  <a:rPr lang="zh-CN" altLang="en-US" sz="2400" b="1" dirty="0">
                    <a:solidFill>
                      <a:schemeClr val="tx2"/>
                    </a:solidFill>
                    <a:latin typeface="微软雅黑" panose="020B0503020204020204" pitchFamily="34" charset="-122"/>
                    <a:ea typeface="微软雅黑" panose="020B0503020204020204" pitchFamily="34" charset="-122"/>
                  </a:rPr>
                  <a:t>获取信息 </a:t>
                </a:r>
                <a:r>
                  <a:rPr lang="en-US" altLang="zh-CN" sz="2400" b="1" dirty="0">
                    <a:solidFill>
                      <a:schemeClr val="tx2"/>
                    </a:solidFill>
                    <a:latin typeface="微软雅黑" panose="020B0503020204020204" pitchFamily="34" charset="-122"/>
                    <a:ea typeface="微软雅黑" panose="020B0503020204020204" pitchFamily="34" charset="-122"/>
                  </a:rPr>
                  <a:t>= </a:t>
                </a:r>
                <a:r>
                  <a:rPr lang="zh-CN" altLang="en-US" sz="2400" b="1" dirty="0">
                    <a:solidFill>
                      <a:schemeClr val="tx2"/>
                    </a:solidFill>
                    <a:latin typeface="微软雅黑" panose="020B0503020204020204" pitchFamily="34" charset="-122"/>
                    <a:ea typeface="微软雅黑" panose="020B0503020204020204" pitchFamily="34" charset="-122"/>
                  </a:rPr>
                  <a:t>消除熵</a:t>
                </a:r>
                <a:endParaRPr lang="en-US" altLang="zh-CN" sz="2400" b="1" dirty="0">
                  <a:solidFill>
                    <a:schemeClr val="tx2"/>
                  </a:solidFill>
                  <a:latin typeface="微软雅黑" panose="020B0503020204020204" pitchFamily="34" charset="-122"/>
                  <a:ea typeface="微软雅黑" panose="020B0503020204020204" pitchFamily="34" charset="-122"/>
                </a:endParaRPr>
              </a:p>
              <a:p>
                <a:pPr algn="ctr"/>
                <a:r>
                  <a:rPr lang="zh-CN" altLang="en-US" sz="2400" b="1" dirty="0">
                    <a:solidFill>
                      <a:schemeClr val="tx2"/>
                    </a:solidFill>
                    <a:latin typeface="微软雅黑" panose="020B0503020204020204" pitchFamily="34" charset="-122"/>
                    <a:ea typeface="微软雅黑" panose="020B0503020204020204" pitchFamily="34" charset="-122"/>
                  </a:rPr>
                  <a:t>信息熵</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当前事件</a:t>
                </a:r>
                <a14:m>
                  <m:oMath xmlns:m="http://schemas.openxmlformats.org/officeDocument/2006/math">
                    <m:r>
                      <a:rPr lang="en-US" altLang="zh-CN" sz="2400" b="1" i="1" smtClean="0">
                        <a:solidFill>
                          <a:schemeClr val="tx2"/>
                        </a:solidFill>
                        <a:latin typeface="Cambria Math" panose="02040503050406030204" pitchFamily="18" charset="0"/>
                        <a:ea typeface="微软雅黑" panose="020B0503020204020204" pitchFamily="34" charset="-122"/>
                      </a:rPr>
                      <m:t>→</m:t>
                    </m:r>
                  </m:oMath>
                </a14:m>
                <a:r>
                  <a:rPr lang="zh-CN" altLang="en-US" sz="2400" b="1" dirty="0">
                    <a:solidFill>
                      <a:schemeClr val="tx2"/>
                    </a:solidFill>
                    <a:latin typeface="微软雅黑" panose="020B0503020204020204" pitchFamily="34" charset="-122"/>
                    <a:ea typeface="微软雅黑" panose="020B0503020204020204" pitchFamily="34" charset="-122"/>
                  </a:rPr>
                  <a:t>不确定度为</a:t>
                </a:r>
                <a:r>
                  <a:rPr lang="en-US" altLang="zh-CN" sz="2400" b="1" dirty="0">
                    <a:solidFill>
                      <a:schemeClr val="tx2"/>
                    </a:solidFill>
                    <a:latin typeface="微软雅黑" panose="020B0503020204020204" pitchFamily="34" charset="-122"/>
                    <a:ea typeface="微软雅黑" panose="020B0503020204020204" pitchFamily="34" charset="-122"/>
                  </a:rPr>
                  <a:t>0</a:t>
                </a:r>
                <a:r>
                  <a:rPr lang="zh-CN" altLang="en-US" sz="2400" b="1" dirty="0">
                    <a:solidFill>
                      <a:schemeClr val="tx2"/>
                    </a:solidFill>
                    <a:latin typeface="微软雅黑" panose="020B0503020204020204" pitchFamily="34" charset="-122"/>
                    <a:ea typeface="微软雅黑" panose="020B0503020204020204" pitchFamily="34" charset="-122"/>
                  </a:rPr>
                  <a:t>所需的信息量</a:t>
                </a:r>
                <a:endParaRPr lang="en-US" altLang="zh-CN" sz="2400" b="1" dirty="0">
                  <a:solidFill>
                    <a:schemeClr val="tx2"/>
                  </a:solidFill>
                  <a:latin typeface="微软雅黑" panose="020B0503020204020204" pitchFamily="34" charset="-122"/>
                  <a:ea typeface="微软雅黑" panose="020B0503020204020204" pitchFamily="34" charset="-122"/>
                </a:endParaRPr>
              </a:p>
            </p:txBody>
          </p:sp>
        </mc:Choice>
        <mc:Fallback xmlns="">
          <p:sp>
            <p:nvSpPr>
              <p:cNvPr id="62" name="矩形 61">
                <a:extLst>
                  <a:ext uri="{FF2B5EF4-FFF2-40B4-BE49-F238E27FC236}">
                    <a16:creationId xmlns:a16="http://schemas.microsoft.com/office/drawing/2014/main" id="{2BE86223-3611-42B6-8455-5385D75878E1}"/>
                  </a:ext>
                </a:extLst>
              </p:cNvPr>
              <p:cNvSpPr>
                <a:spLocks noRot="1" noChangeAspect="1" noMove="1" noResize="1" noEditPoints="1" noAdjustHandles="1" noChangeArrowheads="1" noChangeShapeType="1" noTextEdit="1"/>
              </p:cNvSpPr>
              <p:nvPr/>
            </p:nvSpPr>
            <p:spPr>
              <a:xfrm>
                <a:off x="2767470" y="5000136"/>
                <a:ext cx="6377067" cy="830997"/>
              </a:xfrm>
              <a:prstGeom prst="rect">
                <a:avLst/>
              </a:prstGeom>
              <a:blipFill>
                <a:blip r:embed="rId4"/>
                <a:stretch>
                  <a:fillRect l="-1243" t="-5839" r="-1243" b="-15328"/>
                </a:stretch>
              </a:blipFill>
            </p:spPr>
            <p:txBody>
              <a:bodyPr/>
              <a:lstStyle/>
              <a:p>
                <a:r>
                  <a:rPr lang="zh-CN" altLang="en-US">
                    <a:noFill/>
                  </a:rPr>
                  <a:t> </a:t>
                </a:r>
              </a:p>
            </p:txBody>
          </p:sp>
        </mc:Fallback>
      </mc:AlternateContent>
      <p:sp>
        <p:nvSpPr>
          <p:cNvPr id="63" name="弧形 62"/>
          <p:cNvSpPr/>
          <p:nvPr/>
        </p:nvSpPr>
        <p:spPr>
          <a:xfrm>
            <a:off x="2157020" y="3223877"/>
            <a:ext cx="622740" cy="2339625"/>
          </a:xfrm>
          <a:prstGeom prst="arc">
            <a:avLst>
              <a:gd name="adj1" fmla="val 16200000"/>
              <a:gd name="adj2" fmla="val 5445661"/>
            </a:avLst>
          </a:prstGeom>
          <a:ln w="25400">
            <a:solidFill>
              <a:schemeClr val="tx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5888D66B-12C3-2840-B247-934CB325EADD}"/>
              </a:ext>
            </a:extLst>
          </p:cNvPr>
          <p:cNvSpPr/>
          <p:nvPr/>
        </p:nvSpPr>
        <p:spPr>
          <a:xfrm>
            <a:off x="6030407" y="3669441"/>
            <a:ext cx="2575354" cy="1092472"/>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EED6C6D6-2A4E-F242-924A-31EA5822C1E7}"/>
              </a:ext>
            </a:extLst>
          </p:cNvPr>
          <p:cNvSpPr txBox="1"/>
          <p:nvPr/>
        </p:nvSpPr>
        <p:spPr>
          <a:xfrm>
            <a:off x="6095679" y="3511692"/>
            <a:ext cx="826822" cy="338554"/>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66" name="矩形 65"/>
          <p:cNvSpPr/>
          <p:nvPr/>
        </p:nvSpPr>
        <p:spPr>
          <a:xfrm>
            <a:off x="987038" y="2060423"/>
            <a:ext cx="1503644" cy="2168911"/>
          </a:xfrm>
          <a:prstGeom prst="rect">
            <a:avLst/>
          </a:prstGeom>
          <a:solidFill>
            <a:srgbClr val="4F81B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7" name="矩形 66"/>
          <p:cNvSpPr/>
          <p:nvPr/>
        </p:nvSpPr>
        <p:spPr>
          <a:xfrm>
            <a:off x="994113" y="4357989"/>
            <a:ext cx="1503644" cy="2168911"/>
          </a:xfrm>
          <a:prstGeom prst="rect">
            <a:avLst/>
          </a:prstGeom>
          <a:solidFill>
            <a:schemeClr val="accent6">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8" name="矩形 67"/>
          <p:cNvSpPr/>
          <p:nvPr/>
        </p:nvSpPr>
        <p:spPr>
          <a:xfrm>
            <a:off x="4185843" y="2035430"/>
            <a:ext cx="1366337" cy="2168911"/>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Tree>
    <p:extLst>
      <p:ext uri="{BB962C8B-B14F-4D97-AF65-F5344CB8AC3E}">
        <p14:creationId xmlns:p14="http://schemas.microsoft.com/office/powerpoint/2010/main" val="1452361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信息熵的另一种阐述方式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16</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5615796"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随机事件自身属性的视角</a:t>
            </a:r>
            <a:r>
              <a:rPr lang="en-US" altLang="zh-CN" dirty="0">
                <a:solidFill>
                  <a:srgbClr val="4F81BD"/>
                </a:solidFill>
                <a:latin typeface="微软雅黑" panose="020B0503020204020204" pitchFamily="34" charset="-122"/>
                <a:ea typeface="微软雅黑" panose="020B0503020204020204" pitchFamily="34" charset="-122"/>
              </a:rPr>
              <a:t>——</a:t>
            </a:r>
            <a:r>
              <a:rPr lang="zh-CN" altLang="en-US" dirty="0">
                <a:solidFill>
                  <a:srgbClr val="4F81BD"/>
                </a:solidFill>
                <a:latin typeface="微软雅黑" panose="020B0503020204020204" pitchFamily="34" charset="-122"/>
                <a:ea typeface="微软雅黑" panose="020B0503020204020204" pitchFamily="34" charset="-122"/>
              </a:rPr>
              <a:t>自信息</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8DC5C80-880A-40DC-B4D7-19BB98A51093}"/>
                  </a:ext>
                </a:extLst>
              </p:cNvPr>
              <p:cNvSpPr txBox="1"/>
              <p:nvPr/>
            </p:nvSpPr>
            <p:spPr>
              <a:xfrm>
                <a:off x="566737" y="2035430"/>
                <a:ext cx="8010525" cy="3731278"/>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自信息</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self-information</a:t>
                </a:r>
                <a:r>
                  <a:rPr lang="zh-CN" altLang="en-US" sz="2000" dirty="0">
                    <a:latin typeface="微软雅黑" panose="020B0503020204020204" pitchFamily="34" charset="-122"/>
                    <a:ea typeface="微软雅黑" panose="020B0503020204020204" pitchFamily="34" charset="-122"/>
                  </a:rPr>
                  <a:t>）或</a:t>
                </a:r>
                <a:r>
                  <a:rPr lang="zh-CN" altLang="en-US" sz="2000" b="1" dirty="0">
                    <a:latin typeface="微软雅黑" panose="020B0503020204020204" pitchFamily="34" charset="-122"/>
                    <a:ea typeface="微软雅黑" panose="020B0503020204020204" pitchFamily="34" charset="-122"/>
                  </a:rPr>
                  <a:t>信息量</a:t>
                </a:r>
                <a:r>
                  <a:rPr lang="zh-CN" altLang="en-US" sz="2000" dirty="0">
                    <a:latin typeface="微软雅黑" panose="020B0503020204020204" pitchFamily="34" charset="-122"/>
                    <a:ea typeface="微软雅黑" panose="020B0503020204020204" pitchFamily="34" charset="-122"/>
                  </a:rPr>
                  <a:t>主要描述随机事件集合中，某一个</a:t>
                </a:r>
                <a:r>
                  <a:rPr lang="zh-CN" altLang="en-US" sz="2000" b="1" dirty="0">
                    <a:latin typeface="微软雅黑" panose="020B0503020204020204" pitchFamily="34" charset="-122"/>
                    <a:ea typeface="微软雅黑" panose="020B0503020204020204" pitchFamily="34" charset="-122"/>
                  </a:rPr>
                  <a:t>事件自身的属性</a:t>
                </a:r>
                <a:r>
                  <a:rPr lang="zh-CN" altLang="en-US" sz="2000" dirty="0">
                    <a:latin typeface="微软雅黑" panose="020B0503020204020204" pitchFamily="34" charset="-122"/>
                    <a:ea typeface="微软雅黑" panose="020B0503020204020204" pitchFamily="34" charset="-122"/>
                  </a:rPr>
                  <a:t>。</a:t>
                </a:r>
              </a:p>
              <a:p>
                <a:pPr>
                  <a:lnSpc>
                    <a:spcPct val="150000"/>
                  </a:lnSpc>
                </a:pPr>
                <a:r>
                  <a:rPr lang="zh-CN" altLang="en-US" sz="2000" dirty="0">
                    <a:latin typeface="微软雅黑" panose="020B0503020204020204" pitchFamily="34" charset="-122"/>
                    <a:ea typeface="微软雅黑" panose="020B0503020204020204" pitchFamily="34" charset="-122"/>
                  </a:rPr>
                  <a:t>下面哪条信息提供的信息量（价值量）更大：</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太阳</a:t>
                </a:r>
                <a14:m>
                  <m:oMath xmlns:m="http://schemas.openxmlformats.org/officeDocument/2006/math">
                    <m:r>
                      <a:rPr lang="zh-CN" altLang="en-US" sz="2000" i="1" dirty="0">
                        <a:latin typeface="Cambria Math" panose="02040503050406030204" pitchFamily="18" charset="0"/>
                        <a:ea typeface="微软雅黑" panose="020B0503020204020204" pitchFamily="34" charset="-122"/>
                      </a:rPr>
                      <m:t>明天</m:t>
                    </m:r>
                  </m:oMath>
                </a14:m>
                <a:r>
                  <a:rPr lang="zh-CN" altLang="en-US" sz="2000" dirty="0">
                    <a:latin typeface="Cambria Math" panose="02040503050406030204" pitchFamily="18" charset="0"/>
                    <a:ea typeface="微软雅黑" panose="020B0503020204020204" pitchFamily="34" charset="-122"/>
                  </a:rPr>
                  <a:t>将会从东边升起（概率</a:t>
                </a:r>
                <a14:m>
                  <m:oMath xmlns:m="http://schemas.openxmlformats.org/officeDocument/2006/math">
                    <m:r>
                      <m:rPr>
                        <m:sty m:val="p"/>
                      </m:rPr>
                      <a:rPr lang="en-US" altLang="zh-CN" sz="2000" i="0">
                        <a:latin typeface="Cambria Math" panose="02040503050406030204" pitchFamily="18" charset="0"/>
                        <a:ea typeface="微软雅黑" panose="020B0503020204020204" pitchFamily="34" charset="-122"/>
                      </a:rPr>
                      <m:t>p</m:t>
                    </m:r>
                    <m:r>
                      <a:rPr lang="en-US" altLang="zh-CN" sz="2000" i="0">
                        <a:latin typeface="Cambria Math" panose="02040503050406030204" pitchFamily="18" charset="0"/>
                        <a:ea typeface="微软雅黑" panose="020B0503020204020204" pitchFamily="34" charset="-122"/>
                      </a:rPr>
                      <m:t>=1 </m:t>
                    </m:r>
                  </m:oMath>
                </a14:m>
                <a:r>
                  <a:rPr lang="zh-CN" altLang="en-US" sz="2000" dirty="0">
                    <a:latin typeface="Cambria Math" panose="02040503050406030204" pitchFamily="18" charset="0"/>
                    <a:ea typeface="微软雅黑" panose="020B0503020204020204" pitchFamily="34" charset="-122"/>
                  </a:rPr>
                  <a:t>）</a:t>
                </a:r>
                <a:endParaRPr lang="en-US" altLang="zh-CN" sz="2000" dirty="0">
                  <a:latin typeface="Cambria Math" panose="02040503050406030204" pitchFamily="18"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明天的足球世界杯决赛，意大利队将会赢巴西队（</a:t>
                </a:r>
                <a:r>
                  <a:rPr lang="zh-CN" altLang="en-US" sz="2000" dirty="0">
                    <a:latin typeface="Cambria Math" panose="02040503050406030204" pitchFamily="18" charset="0"/>
                    <a:ea typeface="微软雅黑" panose="020B0503020204020204" pitchFamily="34" charset="-122"/>
                  </a:rPr>
                  <a:t>概率</a:t>
                </a:r>
                <a14:m>
                  <m:oMath xmlns:m="http://schemas.openxmlformats.org/officeDocument/2006/math">
                    <m:r>
                      <m:rPr>
                        <m:sty m:val="p"/>
                      </m:rPr>
                      <a:rPr lang="en-US" altLang="zh-CN" sz="2000" i="0">
                        <a:latin typeface="Cambria Math" panose="02040503050406030204" pitchFamily="18" charset="0"/>
                        <a:ea typeface="微软雅黑" panose="020B0503020204020204" pitchFamily="34" charset="-122"/>
                      </a:rPr>
                      <m:t>p</m:t>
                    </m:r>
                    <m:r>
                      <a:rPr lang="en-US" altLang="zh-CN" sz="2000" i="0">
                        <a:latin typeface="Cambria Math" panose="02040503050406030204" pitchFamily="18" charset="0"/>
                        <a:ea typeface="微软雅黑" panose="020B0503020204020204" pitchFamily="34" charset="-122"/>
                      </a:rPr>
                      <m:t>=0.5</m:t>
                    </m:r>
                  </m:oMath>
                </a14:m>
                <a:r>
                  <a:rPr lang="zh-CN" altLang="en-US" sz="2000"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由</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个数字组成的彩票大奖，明天开奖，中奖号码将会是</a:t>
                </a:r>
                <a:r>
                  <a:rPr lang="en-US" altLang="zh-CN" sz="2000" dirty="0">
                    <a:latin typeface="微软雅黑" panose="020B0503020204020204" pitchFamily="34" charset="-122"/>
                    <a:ea typeface="微软雅黑" panose="020B0503020204020204" pitchFamily="34" charset="-122"/>
                  </a:rPr>
                  <a:t>736 542 976 3 </a:t>
                </a:r>
                <a:r>
                  <a:rPr lang="zh-CN" altLang="en-US" sz="2000" dirty="0">
                    <a:latin typeface="微软雅黑" panose="020B0503020204020204" pitchFamily="34" charset="-122"/>
                    <a:ea typeface="微软雅黑" panose="020B0503020204020204" pitchFamily="34" charset="-122"/>
                  </a:rPr>
                  <a:t>（</a:t>
                </a:r>
                <a:r>
                  <a:rPr lang="zh-CN" altLang="en-US" sz="2000" dirty="0">
                    <a:latin typeface="Cambria Math" panose="02040503050406030204" pitchFamily="18" charset="0"/>
                    <a:ea typeface="微软雅黑" panose="020B0503020204020204" pitchFamily="34" charset="-122"/>
                  </a:rPr>
                  <a:t>概率</a:t>
                </a:r>
                <a14:m>
                  <m:oMath xmlns:m="http://schemas.openxmlformats.org/officeDocument/2006/math">
                    <m:r>
                      <m:rPr>
                        <m:sty m:val="p"/>
                      </m:rPr>
                      <a:rPr lang="en-US" altLang="zh-CN" sz="2000" i="0">
                        <a:latin typeface="Cambria Math" panose="02040503050406030204" pitchFamily="18" charset="0"/>
                        <a:ea typeface="微软雅黑" panose="020B0503020204020204" pitchFamily="34" charset="-122"/>
                      </a:rPr>
                      <m:t>p</m:t>
                    </m:r>
                    <m:r>
                      <a:rPr lang="en-US" altLang="zh-CN" sz="2000" i="0">
                        <a:latin typeface="Cambria Math" panose="02040503050406030204" pitchFamily="18" charset="0"/>
                        <a:ea typeface="微软雅黑" panose="020B0503020204020204" pitchFamily="34" charset="-122"/>
                      </a:rPr>
                      <m:t>=0.0000000001</m:t>
                    </m:r>
                  </m:oMath>
                </a14:m>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68DC5C80-880A-40DC-B4D7-19BB98A51093}"/>
                  </a:ext>
                </a:extLst>
              </p:cNvPr>
              <p:cNvSpPr txBox="1">
                <a:spLocks noRot="1" noChangeAspect="1" noMove="1" noResize="1" noEditPoints="1" noAdjustHandles="1" noChangeArrowheads="1" noChangeShapeType="1" noTextEdit="1"/>
              </p:cNvSpPr>
              <p:nvPr/>
            </p:nvSpPr>
            <p:spPr>
              <a:xfrm>
                <a:off x="566737" y="2035430"/>
                <a:ext cx="8010525" cy="3731278"/>
              </a:xfrm>
              <a:prstGeom prst="rect">
                <a:avLst/>
              </a:prstGeom>
              <a:blipFill>
                <a:blip r:embed="rId3"/>
                <a:stretch>
                  <a:fillRect l="-837" r="-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0128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信息熵的另一种阐述方式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17</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5615796"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随机事件自身属性的视角</a:t>
            </a:r>
            <a:r>
              <a:rPr lang="en-US" altLang="zh-CN" dirty="0">
                <a:solidFill>
                  <a:srgbClr val="4F81BD"/>
                </a:solidFill>
                <a:latin typeface="微软雅黑" panose="020B0503020204020204" pitchFamily="34" charset="-122"/>
                <a:ea typeface="微软雅黑" panose="020B0503020204020204" pitchFamily="34" charset="-122"/>
              </a:rPr>
              <a:t>——</a:t>
            </a:r>
            <a:r>
              <a:rPr lang="zh-CN" altLang="en-US" dirty="0">
                <a:solidFill>
                  <a:srgbClr val="4F81BD"/>
                </a:solidFill>
                <a:latin typeface="微软雅黑" panose="020B0503020204020204" pitchFamily="34" charset="-122"/>
                <a:ea typeface="微软雅黑" panose="020B0503020204020204" pitchFamily="34" charset="-122"/>
              </a:rPr>
              <a:t>自信息</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8DC5C80-880A-40DC-B4D7-19BB98A51093}"/>
                  </a:ext>
                </a:extLst>
              </p:cNvPr>
              <p:cNvSpPr txBox="1"/>
              <p:nvPr/>
            </p:nvSpPr>
            <p:spPr>
              <a:xfrm>
                <a:off x="566737" y="2035430"/>
                <a:ext cx="8010525" cy="373153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描述信息量的函数</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𝑓</m:t>
                    </m:r>
                  </m:oMath>
                </a14:m>
                <a:r>
                  <a:rPr lang="zh-CN" altLang="en-US" sz="2000" dirty="0">
                    <a:latin typeface="微软雅黑" panose="020B0503020204020204" pitchFamily="34" charset="-122"/>
                    <a:ea typeface="微软雅黑" panose="020B0503020204020204" pitchFamily="34" charset="-122"/>
                  </a:rPr>
                  <a:t>应该满足以下条件：</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非负性：</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Cambria Math" panose="02040503050406030204" pitchFamily="18" charset="0"/>
                      </a:rPr>
                      <m:t>≥0</m:t>
                    </m:r>
                  </m:oMath>
                </a14:m>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𝑖</m:t>
                        </m:r>
                      </m:sub>
                    </m:sSub>
                    <m:r>
                      <a:rPr lang="en-US" altLang="zh-CN" sz="2000" b="0" i="1" smtClean="0">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应是概率的单调递减函数，即当</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&gt;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2</m:t>
                        </m:r>
                      </m:sub>
                    </m:sSub>
                  </m:oMath>
                </a14:m>
                <a:r>
                  <a:rPr lang="zh-CN" altLang="en-US" sz="2000" dirty="0">
                    <a:latin typeface="微软雅黑" panose="020B0503020204020204" pitchFamily="34" charset="-122"/>
                    <a:ea typeface="微软雅黑" panose="020B0503020204020204" pitchFamily="34" charset="-122"/>
                  </a:rPr>
                  <a:t>时</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𝑝</m:t>
                        </m:r>
                      </m:e>
                      <m:sub>
                        <m:r>
                          <a:rPr lang="en-US" altLang="zh-CN" sz="2000" i="1">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)&lt;</m:t>
                    </m:r>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𝑝</m:t>
                        </m:r>
                      </m:e>
                      <m:sub>
                        <m:r>
                          <a:rPr lang="en-US" altLang="zh-CN" sz="2000" i="1">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 </m:t>
                    </m:r>
                  </m:oMath>
                </a14:m>
                <a:r>
                  <a:rPr lang="zh-CN" altLang="en-US" sz="2000"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当</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=1</m:t>
                    </m:r>
                    <m:r>
                      <m:rPr>
                        <m:nor/>
                      </m:rPr>
                      <a:rPr lang="zh-CN" altLang="en-US" sz="2000" dirty="0">
                        <a:latin typeface="微软雅黑" panose="020B0503020204020204" pitchFamily="34" charset="-122"/>
                        <a:ea typeface="微软雅黑" panose="020B0503020204020204" pitchFamily="34" charset="-122"/>
                      </a:rPr>
                      <m:t>时</m:t>
                    </m:r>
                    <m:r>
                      <a:rPr lang="zh-CN" altLang="en-US" sz="2000" b="0" i="0" smtClean="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微软雅黑" panose="020B0503020204020204" pitchFamily="34" charset="-122"/>
                      </a:rPr>
                      <m:t>𝑓</m:t>
                    </m:r>
                    <m:d>
                      <m:dPr>
                        <m:ctrlPr>
                          <a:rPr lang="en-US" altLang="zh-CN" sz="2000" b="0" i="1" dirty="0" smtClean="0">
                            <a:latin typeface="Cambria Math" panose="02040503050406030204" pitchFamily="18" charset="0"/>
                            <a:ea typeface="微软雅黑" panose="020B0503020204020204" pitchFamily="34" charset="-122"/>
                          </a:rPr>
                        </m:ctrlPr>
                      </m:dPr>
                      <m:e>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𝑝</m:t>
                            </m:r>
                          </m:e>
                          <m:sub>
                            <m:r>
                              <a:rPr lang="en-US" altLang="zh-CN" sz="2000" b="0" i="1" dirty="0" smtClean="0">
                                <a:latin typeface="Cambria Math" panose="02040503050406030204" pitchFamily="18" charset="0"/>
                                <a:ea typeface="微软雅黑" panose="020B0503020204020204" pitchFamily="34" charset="-122"/>
                              </a:rPr>
                              <m:t>1</m:t>
                            </m:r>
                          </m:sub>
                        </m:sSub>
                      </m:e>
                    </m:d>
                    <m:r>
                      <a:rPr lang="en-US" altLang="zh-CN" sz="2000" b="0" i="1" dirty="0" smtClean="0">
                        <a:latin typeface="Cambria Math" panose="02040503050406030204" pitchFamily="18" charset="0"/>
                        <a:ea typeface="微软雅黑" panose="020B0503020204020204" pitchFamily="34" charset="-122"/>
                      </a:rPr>
                      <m:t>=0</m:t>
                    </m:r>
                  </m:oMath>
                </a14:m>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当</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𝑝</m:t>
                        </m:r>
                      </m:e>
                      <m:sub>
                        <m:r>
                          <a:rPr lang="en-US" altLang="zh-CN" sz="2000" i="1">
                            <a:latin typeface="Cambria Math" panose="02040503050406030204" pitchFamily="18" charset="0"/>
                            <a:ea typeface="微软雅黑" panose="020B0503020204020204" pitchFamily="34" charset="-122"/>
                          </a:rPr>
                          <m:t>1</m:t>
                        </m:r>
                      </m:sub>
                    </m:sSub>
                    <m:r>
                      <a:rPr lang="en-US" altLang="zh-CN" sz="2000" i="1">
                        <a:latin typeface="Cambria Math" panose="02040503050406030204" pitchFamily="18" charset="0"/>
                        <a:ea typeface="微软雅黑" panose="020B0503020204020204" pitchFamily="34" charset="-122"/>
                      </a:rPr>
                      <m:t>=</m:t>
                    </m:r>
                    <m:r>
                      <a:rPr lang="en-US" altLang="zh-CN" sz="2000" b="0" i="0" smtClean="0">
                        <a:latin typeface="Cambria Math" panose="02040503050406030204" pitchFamily="18" charset="0"/>
                        <a:ea typeface="微软雅黑" panose="020B0503020204020204" pitchFamily="34" charset="-122"/>
                      </a:rPr>
                      <m:t>0</m:t>
                    </m:r>
                    <m:r>
                      <m:rPr>
                        <m:nor/>
                      </m:rPr>
                      <a:rPr lang="zh-CN" altLang="en-US" sz="2000" dirty="0">
                        <a:latin typeface="微软雅黑" panose="020B0503020204020204" pitchFamily="34" charset="-122"/>
                        <a:ea typeface="微软雅黑" panose="020B0503020204020204" pitchFamily="34" charset="-122"/>
                      </a:rPr>
                      <m:t>时</m:t>
                    </m:r>
                    <m:r>
                      <a:rPr lang="zh-CN" altLang="en-US" sz="200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1</m:t>
                            </m:r>
                          </m:sub>
                        </m:sSub>
                      </m:e>
                    </m:d>
                    <m:r>
                      <a:rPr lang="en-US" altLang="zh-CN" sz="2000" b="0" i="1" dirty="0" smtClean="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Cambria Math" panose="02040503050406030204" pitchFamily="18" charset="0"/>
                      </a:rPr>
                      <m:t>∞</m:t>
                    </m:r>
                  </m:oMath>
                </a14:m>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两个独立事件的联合信息量应等于它们分别的信息量之和</a:t>
                </a:r>
              </a:p>
              <a:p>
                <a:pPr>
                  <a:lnSpc>
                    <a:spcPct val="150000"/>
                  </a:lnSpc>
                </a:pPr>
                <a:r>
                  <a:rPr lang="zh-CN" altLang="en-US" sz="2000" dirty="0">
                    <a:latin typeface="微软雅黑" panose="020B0503020204020204" pitchFamily="34" charset="-122"/>
                    <a:ea typeface="微软雅黑" panose="020B0503020204020204" pitchFamily="34" charset="-122"/>
                  </a:rPr>
                  <a:t>一个满足上述条件的函数：</a:t>
                </a:r>
                <a14:m>
                  <m:oMath xmlns:m="http://schemas.openxmlformats.org/officeDocument/2006/math">
                    <m:r>
                      <a:rPr lang="zh-CN" altLang="en-US"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𝐼</m:t>
                    </m:r>
                    <m:d>
                      <m:dPr>
                        <m:ctrlPr>
                          <a:rPr lang="en-US" altLang="zh-CN" sz="2000" b="0" i="1" smtClean="0">
                            <a:latin typeface="Cambria Math" panose="02040503050406030204" pitchFamily="18" charset="0"/>
                            <a:ea typeface="微软雅黑" panose="020B0503020204020204" pitchFamily="34" charset="-122"/>
                          </a:rPr>
                        </m:ctrlPr>
                      </m:dPr>
                      <m:e>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e>
                    </m:d>
                    <m:r>
                      <a:rPr lang="en-US" altLang="zh-CN" sz="2000" b="0" i="1" smtClean="0">
                        <a:latin typeface="Cambria Math" panose="02040503050406030204" pitchFamily="18" charset="0"/>
                        <a:ea typeface="微软雅黑" panose="020B0503020204020204" pitchFamily="34" charset="-122"/>
                      </a:rPr>
                      <m:t>=−</m:t>
                    </m:r>
                    <m:r>
                      <m:rPr>
                        <m:sty m:val="p"/>
                      </m:rPr>
                      <a:rPr lang="en-US" altLang="zh-CN" sz="2000" b="0" i="0" smtClean="0">
                        <a:latin typeface="Cambria Math" panose="02040503050406030204" pitchFamily="18" charset="0"/>
                        <a:ea typeface="微软雅黑" panose="020B0503020204020204" pitchFamily="34" charset="-122"/>
                      </a:rPr>
                      <m:t>log</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𝑝</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r>
                      <a:rPr lang="en-US" altLang="zh-CN" sz="2000" b="0"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68DC5C80-880A-40DC-B4D7-19BB98A51093}"/>
                  </a:ext>
                </a:extLst>
              </p:cNvPr>
              <p:cNvSpPr txBox="1">
                <a:spLocks noRot="1" noChangeAspect="1" noMove="1" noResize="1" noEditPoints="1" noAdjustHandles="1" noChangeArrowheads="1" noChangeShapeType="1" noTextEdit="1"/>
              </p:cNvSpPr>
              <p:nvPr/>
            </p:nvSpPr>
            <p:spPr>
              <a:xfrm>
                <a:off x="566737" y="2035430"/>
                <a:ext cx="8010525" cy="3731534"/>
              </a:xfrm>
              <a:prstGeom prst="rect">
                <a:avLst/>
              </a:prstGeom>
              <a:blipFill>
                <a:blip r:embed="rId3"/>
                <a:stretch>
                  <a:fillRect l="-8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088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信息熵的另一种阐述方式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18</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5615796"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随机事件自身属性的视角</a:t>
            </a:r>
            <a:r>
              <a:rPr lang="en-US" altLang="zh-CN" dirty="0">
                <a:solidFill>
                  <a:srgbClr val="4F81BD"/>
                </a:solidFill>
                <a:latin typeface="微软雅黑" panose="020B0503020204020204" pitchFamily="34" charset="-122"/>
                <a:ea typeface="微软雅黑" panose="020B0503020204020204" pitchFamily="34" charset="-122"/>
              </a:rPr>
              <a:t>——</a:t>
            </a:r>
            <a:r>
              <a:rPr lang="zh-CN" altLang="en-US" dirty="0">
                <a:solidFill>
                  <a:srgbClr val="4F81BD"/>
                </a:solidFill>
                <a:latin typeface="微软雅黑" panose="020B0503020204020204" pitchFamily="34" charset="-122"/>
                <a:ea typeface="微软雅黑" panose="020B0503020204020204" pitchFamily="34" charset="-122"/>
              </a:rPr>
              <a:t>自信息</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8DC5C80-880A-40DC-B4D7-19BB98A51093}"/>
                  </a:ext>
                </a:extLst>
              </p:cNvPr>
              <p:cNvSpPr txBox="1"/>
              <p:nvPr/>
            </p:nvSpPr>
            <p:spPr>
              <a:xfrm>
                <a:off x="566737" y="2035430"/>
                <a:ext cx="8010525" cy="419294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自信息的</a:t>
                </a:r>
                <a:r>
                  <a:rPr lang="zh-CN" altLang="en-US" sz="2000" b="1" dirty="0">
                    <a:latin typeface="微软雅黑" panose="020B0503020204020204" pitchFamily="34" charset="-122"/>
                    <a:ea typeface="微软雅黑" panose="020B0503020204020204" pitchFamily="34" charset="-122"/>
                  </a:rPr>
                  <a:t>定义</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zh-CN" altLang="en-US"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𝐼</m:t>
                      </m:r>
                      <m:d>
                        <m:dPr>
                          <m:ctrlPr>
                            <a:rPr lang="en-US" altLang="zh-CN" sz="2000" b="0" i="1" smtClean="0">
                              <a:latin typeface="Cambria Math" panose="02040503050406030204" pitchFamily="18" charset="0"/>
                              <a:ea typeface="微软雅黑" panose="020B0503020204020204" pitchFamily="34" charset="-122"/>
                            </a:rPr>
                          </m:ctrlPr>
                        </m:dPr>
                        <m:e>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e>
                      </m:d>
                      <m:r>
                        <a:rPr lang="en-US" altLang="zh-CN" sz="2000" b="0" i="1" smtClean="0">
                          <a:latin typeface="Cambria Math" panose="02040503050406030204" pitchFamily="18" charset="0"/>
                          <a:ea typeface="微软雅黑" panose="020B0503020204020204" pitchFamily="34" charset="-122"/>
                        </a:rPr>
                        <m:t>=−</m:t>
                      </m:r>
                      <m:r>
                        <m:rPr>
                          <m:sty m:val="p"/>
                        </m:rPr>
                        <a:rPr lang="en-US" altLang="zh-CN" sz="2000" b="0" i="0" smtClean="0">
                          <a:latin typeface="Cambria Math" panose="02040503050406030204" pitchFamily="18" charset="0"/>
                          <a:ea typeface="微软雅黑" panose="020B0503020204020204" pitchFamily="34" charset="-122"/>
                        </a:rPr>
                        <m:t>log</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𝑝</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r>
                        <a:rPr lang="en-US" altLang="zh-CN" sz="2000" b="0" i="1" smtClean="0">
                          <a:latin typeface="Cambria Math" panose="02040503050406030204" pitchFamily="18" charset="0"/>
                          <a:ea typeface="微软雅黑" panose="020B0503020204020204" pitchFamily="34" charset="-122"/>
                        </a:rPr>
                        <m:t>))</m:t>
                      </m:r>
                    </m:oMath>
                  </m:oMathPara>
                </a14:m>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自信息的特征</a:t>
                </a:r>
                <a:r>
                  <a:rPr lang="zh-CN" altLang="en-US" sz="2000"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自信息是随机变量</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自信息的含义包含两个方面：</a:t>
                </a:r>
              </a:p>
              <a:p>
                <a:pPr marL="742950" lvl="2"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事件发生前：事件发生的不确定性</a:t>
                </a:r>
              </a:p>
              <a:p>
                <a:pPr marL="742950" lvl="2"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事件发生后：事件包含的信息量</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68DC5C80-880A-40DC-B4D7-19BB98A51093}"/>
                  </a:ext>
                </a:extLst>
              </p:cNvPr>
              <p:cNvSpPr txBox="1">
                <a:spLocks noRot="1" noChangeAspect="1" noMove="1" noResize="1" noEditPoints="1" noAdjustHandles="1" noChangeArrowheads="1" noChangeShapeType="1" noTextEdit="1"/>
              </p:cNvSpPr>
              <p:nvPr/>
            </p:nvSpPr>
            <p:spPr>
              <a:xfrm>
                <a:off x="566737" y="2035430"/>
                <a:ext cx="8010525" cy="4192943"/>
              </a:xfrm>
              <a:prstGeom prst="rect">
                <a:avLst/>
              </a:prstGeom>
              <a:blipFill>
                <a:blip r:embed="rId3"/>
                <a:stretch>
                  <a:fillRect l="-83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4F348589-E3A1-40D7-9499-8CCF62075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532" y="3299872"/>
            <a:ext cx="3443468" cy="3497910"/>
          </a:xfrm>
          <a:prstGeom prst="rect">
            <a:avLst/>
          </a:prstGeom>
        </p:spPr>
      </p:pic>
    </p:spTree>
    <p:extLst>
      <p:ext uri="{BB962C8B-B14F-4D97-AF65-F5344CB8AC3E}">
        <p14:creationId xmlns:p14="http://schemas.microsoft.com/office/powerpoint/2010/main" val="160177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信息熵的另一种阐述方式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19</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5615796"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随机事件自身属性的视角</a:t>
            </a:r>
            <a:r>
              <a:rPr lang="en-US" altLang="zh-CN" dirty="0">
                <a:solidFill>
                  <a:srgbClr val="4F81BD"/>
                </a:solidFill>
                <a:latin typeface="微软雅黑" panose="020B0503020204020204" pitchFamily="34" charset="-122"/>
                <a:ea typeface="微软雅黑" panose="020B0503020204020204" pitchFamily="34" charset="-122"/>
              </a:rPr>
              <a:t>——</a:t>
            </a:r>
            <a:r>
              <a:rPr lang="zh-CN" altLang="en-US" dirty="0">
                <a:solidFill>
                  <a:srgbClr val="4F81BD"/>
                </a:solidFill>
                <a:latin typeface="微软雅黑" panose="020B0503020204020204" pitchFamily="34" charset="-122"/>
                <a:ea typeface="微软雅黑" panose="020B0503020204020204" pitchFamily="34" charset="-122"/>
              </a:rPr>
              <a:t>自信息</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8DC5C80-880A-40DC-B4D7-19BB98A51093}"/>
                  </a:ext>
                </a:extLst>
              </p:cNvPr>
              <p:cNvSpPr txBox="1"/>
              <p:nvPr/>
            </p:nvSpPr>
            <p:spPr>
              <a:xfrm>
                <a:off x="566737" y="1970124"/>
                <a:ext cx="8010525" cy="4851521"/>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随机变量的熵可定义为自信息的平均值，记为</a:t>
                </a:r>
                <a:endParaRPr lang="en-US" altLang="zh-CN" sz="20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𝐻</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𝑋</m:t>
                          </m:r>
                        </m:e>
                      </m:d>
                      <m:r>
                        <a:rPr lang="en-US" altLang="zh-CN" sz="2000" b="0" i="1" smtClean="0">
                          <a:latin typeface="Cambria Math" panose="02040503050406030204" pitchFamily="18" charset="0"/>
                          <a:ea typeface="微软雅黑" panose="020B0503020204020204" pitchFamily="34" charset="-122"/>
                        </a:rPr>
                        <m:t>=</m:t>
                      </m:r>
                      <m:func>
                        <m:funcPr>
                          <m:ctrlPr>
                            <a:rPr lang="en-US" altLang="zh-CN" sz="2000" b="0" i="1" smtClean="0">
                              <a:latin typeface="Cambria Math" panose="02040503050406030204" pitchFamily="18" charset="0"/>
                              <a:ea typeface="微软雅黑" panose="020B0503020204020204" pitchFamily="34" charset="-122"/>
                            </a:rPr>
                          </m:ctrlPr>
                        </m:funcPr>
                        <m:fName>
                          <m:limLow>
                            <m:limLowPr>
                              <m:ctrlPr>
                                <a:rPr lang="en-US" altLang="zh-CN" sz="2000" b="0" i="1" smtClean="0">
                                  <a:latin typeface="Cambria Math" panose="02040503050406030204" pitchFamily="18" charset="0"/>
                                  <a:ea typeface="微软雅黑" panose="020B0503020204020204" pitchFamily="34" charset="-122"/>
                                </a:rPr>
                              </m:ctrlPr>
                            </m:limLowPr>
                            <m:e>
                              <m:r>
                                <m:rPr>
                                  <m:sty m:val="p"/>
                                </m:rPr>
                                <a:rPr lang="en-US" altLang="zh-CN" sz="2000" b="0" i="0" smtClean="0">
                                  <a:latin typeface="Cambria Math" panose="02040503050406030204" pitchFamily="18" charset="0"/>
                                  <a:ea typeface="微软雅黑" panose="020B0503020204020204" pitchFamily="34" charset="-122"/>
                                </a:rPr>
                                <m:t>E</m:t>
                              </m:r>
                            </m:e>
                            <m:lim>
                              <m:r>
                                <a:rPr lang="en-US" altLang="zh-CN" sz="2000" b="0" i="1" smtClean="0">
                                  <a:latin typeface="Cambria Math" panose="02040503050406030204" pitchFamily="18" charset="0"/>
                                  <a:ea typeface="微软雅黑" panose="020B0503020204020204" pitchFamily="34" charset="-122"/>
                                </a:rPr>
                                <m:t>𝑝</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m:t>
                              </m:r>
                            </m:lim>
                          </m:limLow>
                        </m:fName>
                        <m:e>
                          <m:d>
                            <m:dPr>
                              <m:begChr m:val="["/>
                              <m:endChr m:val="]"/>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𝐼</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d>
                            </m:e>
                          </m:d>
                          <m:r>
                            <a:rPr lang="en-US" altLang="zh-CN" sz="2000" b="0" i="1" smtClean="0">
                              <a:latin typeface="Cambria Math" panose="02040503050406030204" pitchFamily="18" charset="0"/>
                              <a:ea typeface="微软雅黑" panose="020B0503020204020204" pitchFamily="34" charset="-122"/>
                            </a:rPr>
                            <m:t>=</m:t>
                          </m:r>
                        </m:e>
                      </m:func>
                      <m:r>
                        <a:rPr lang="en-US" altLang="zh-CN" sz="2000" i="1">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d>
                            <m:dPr>
                              <m:ctrlPr>
                                <a:rPr lang="en-US" altLang="zh-CN" sz="2000" i="1" smtClean="0">
                                  <a:latin typeface="Cambria Math" panose="02040503050406030204" pitchFamily="18" charset="0"/>
                                  <a:ea typeface="微软雅黑" panose="020B0503020204020204" pitchFamily="34" charset="-122"/>
                                </a:rPr>
                              </m:ctrlPr>
                            </m:dPr>
                            <m:e>
                              <m:r>
                                <a:rPr lang="en-US" altLang="zh-CN" sz="2000" i="1" smtClean="0">
                                  <a:latin typeface="Cambria Math" panose="02040503050406030204" pitchFamily="18" charset="0"/>
                                  <a:ea typeface="微软雅黑" panose="020B0503020204020204" pitchFamily="34" charset="-122"/>
                                </a:rPr>
                                <m:t>𝑥</m:t>
                              </m:r>
                              <m:r>
                                <a:rPr lang="en-US" altLang="zh-CN" sz="2000" i="1" smtClean="0">
                                  <a:latin typeface="Cambria Math" panose="02040503050406030204" pitchFamily="18" charset="0"/>
                                  <a:ea typeface="微软雅黑" panose="020B0503020204020204" pitchFamily="34" charset="-122"/>
                                </a:rPr>
                                <m:t>+</m:t>
                              </m:r>
                              <m:r>
                                <a:rPr lang="en-US" altLang="zh-CN" sz="2000" i="1" smtClean="0">
                                  <a:latin typeface="Cambria Math" panose="02040503050406030204" pitchFamily="18" charset="0"/>
                                  <a:ea typeface="微软雅黑" panose="020B0503020204020204" pitchFamily="34" charset="-122"/>
                                </a:rPr>
                                <m:t>𝑎</m:t>
                              </m:r>
                            </m:e>
                          </m:d>
                        </m:e>
                        <m:sup>
                          <m:r>
                            <a:rPr lang="en-US" altLang="zh-CN" sz="2000" i="1" smtClean="0">
                              <a:latin typeface="Cambria Math" panose="02040503050406030204" pitchFamily="18" charset="0"/>
                              <a:ea typeface="微软雅黑" panose="020B0503020204020204" pitchFamily="34" charset="-122"/>
                            </a:rPr>
                            <m:t>𝑛</m:t>
                          </m:r>
                        </m:sup>
                      </m:sSup>
                      <m:r>
                        <a:rPr lang="en-US" altLang="zh-CN" sz="200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m:t>
                      </m:r>
                      <m:nary>
                        <m:naryPr>
                          <m:chr m:val="∑"/>
                          <m:supHide m:val="on"/>
                          <m:ctrlPr>
                            <a:rPr lang="en-US" altLang="zh-CN" sz="2000" i="1" smtClean="0">
                              <a:latin typeface="Cambria Math" panose="02040503050406030204" pitchFamily="18" charset="0"/>
                              <a:ea typeface="微软雅黑" panose="020B0503020204020204" pitchFamily="34" charset="-122"/>
                            </a:rPr>
                          </m:ctrlPr>
                        </m:naryPr>
                        <m:sub>
                          <m:r>
                            <m:rPr>
                              <m:brk m:alnAt="7"/>
                            </m:rPr>
                            <a:rPr lang="en-US" altLang="zh-CN" sz="2000" b="0" i="1" smtClean="0">
                              <a:latin typeface="Cambria Math" panose="02040503050406030204" pitchFamily="18" charset="0"/>
                              <a:ea typeface="微软雅黑" panose="020B0503020204020204" pitchFamily="34" charset="-122"/>
                            </a:rPr>
                            <m:t>𝑥</m:t>
                          </m:r>
                        </m:sub>
                        <m:sup/>
                        <m:e>
                          <m:r>
                            <a:rPr lang="en-US" altLang="zh-CN" sz="2000" b="0" i="1" smtClean="0">
                              <a:latin typeface="Cambria Math" panose="02040503050406030204" pitchFamily="18" charset="0"/>
                              <a:ea typeface="微软雅黑" panose="020B0503020204020204" pitchFamily="34" charset="-122"/>
                            </a:rPr>
                            <m:t>𝑝</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d>
                          <m:r>
                            <a:rPr lang="en-US" altLang="zh-CN" sz="2000" b="0" i="1" smtClean="0">
                              <a:latin typeface="Cambria Math" panose="02040503050406030204" pitchFamily="18" charset="0"/>
                              <a:ea typeface="微软雅黑" panose="020B0503020204020204" pitchFamily="34" charset="-122"/>
                            </a:rPr>
                            <m:t>𝑙𝑜𝑔𝑝</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m:t>
                          </m:r>
                        </m:e>
                      </m:nary>
                    </m:oMath>
                  </m:oMathPara>
                </a14:m>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简记为​</a:t>
                </a:r>
                <a:r>
                  <a:rPr lang="en-US" altLang="zh-CN" sz="2000" dirty="0">
                    <a:ea typeface="微软雅黑" panose="020B0503020204020204" pitchFamily="34" charset="-122"/>
                  </a:rPr>
                  <a:t> </a:t>
                </a:r>
                <a14:m>
                  <m:oMath xmlns:m="http://schemas.openxmlformats.org/officeDocument/2006/math">
                    <m:r>
                      <a:rPr lang="en-US" altLang="zh-CN" sz="2000" i="1">
                        <a:latin typeface="Cambria Math" panose="02040503050406030204" pitchFamily="18" charset="0"/>
                        <a:ea typeface="微软雅黑" panose="020B0503020204020204" pitchFamily="34" charset="-122"/>
                      </a:rPr>
                      <m:t>𝐻</m:t>
                    </m:r>
                    <m:d>
                      <m:dPr>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𝑋</m:t>
                        </m:r>
                      </m:e>
                    </m:d>
                    <m:r>
                      <a:rPr lang="en-US" altLang="zh-CN" sz="2000" i="1">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𝐻</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𝑛</m:t>
                        </m:r>
                      </m:sub>
                    </m:sSub>
                    <m:r>
                      <a:rPr lang="en-US" altLang="zh-CN" sz="2000" b="0" i="1" smtClean="0">
                        <a:latin typeface="Cambria Math" panose="02040503050406030204" pitchFamily="18" charset="0"/>
                        <a:ea typeface="微软雅黑" panose="020B0503020204020204" pitchFamily="34" charset="-122"/>
                      </a:rPr>
                      <m:t>)</m:t>
                    </m:r>
                  </m:oMath>
                </a14:m>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信息熵的含义：</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输出样本前：随机变量的平均不确定性</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输出样本后：一个样本所提供的平均信息量</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表示随机性大小：熵越大，随机性越大</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输出样本后，不确定性就解除：解除信源不确定性所需的信息量</a:t>
                </a:r>
              </a:p>
            </p:txBody>
          </p:sp>
        </mc:Choice>
        <mc:Fallback xmlns="">
          <p:sp>
            <p:nvSpPr>
              <p:cNvPr id="19" name="文本框 18">
                <a:extLst>
                  <a:ext uri="{FF2B5EF4-FFF2-40B4-BE49-F238E27FC236}">
                    <a16:creationId xmlns:a16="http://schemas.microsoft.com/office/drawing/2014/main" id="{68DC5C80-880A-40DC-B4D7-19BB98A51093}"/>
                  </a:ext>
                </a:extLst>
              </p:cNvPr>
              <p:cNvSpPr txBox="1">
                <a:spLocks noRot="1" noChangeAspect="1" noMove="1" noResize="1" noEditPoints="1" noAdjustHandles="1" noChangeArrowheads="1" noChangeShapeType="1" noTextEdit="1"/>
              </p:cNvSpPr>
              <p:nvPr/>
            </p:nvSpPr>
            <p:spPr>
              <a:xfrm>
                <a:off x="566737" y="1970124"/>
                <a:ext cx="8010525" cy="4851521"/>
              </a:xfrm>
              <a:prstGeom prst="rect">
                <a:avLst/>
              </a:prstGeom>
              <a:blipFill>
                <a:blip r:embed="rId3"/>
                <a:stretch>
                  <a:fillRect l="-791" t="-4961" b="-10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983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学习决策树特征选择的指标</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了解信息熵的由来和意义</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熟悉信息的测量方法</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掌握熵的表达式及其证明</a:t>
            </a:r>
            <a:endParaRPr lang="en-US" altLang="zh-CN" sz="1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掌握经典的决策树算法</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了解决策树剪枝的原因、策略及其异同点</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掌握应用决策树算法解决实际问题的方法</a:t>
            </a:r>
            <a:endParaRPr lang="en-US" altLang="zh-CN" sz="2000" dirty="0">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a:t>
            </a:fld>
            <a:endParaRPr lang="en-US" altLang="zh-CN" dirty="0"/>
          </a:p>
        </p:txBody>
      </p:sp>
    </p:spTree>
    <p:extLst>
      <p:ext uri="{BB962C8B-B14F-4D97-AF65-F5344CB8AC3E}">
        <p14:creationId xmlns:p14="http://schemas.microsoft.com/office/powerpoint/2010/main" val="4084509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20</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5226908"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信息熵计算公式推导（补充阅读）</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8DC5C80-880A-40DC-B4D7-19BB98A51093}"/>
                  </a:ext>
                </a:extLst>
              </p:cNvPr>
              <p:cNvSpPr txBox="1"/>
              <p:nvPr/>
            </p:nvSpPr>
            <p:spPr>
              <a:xfrm>
                <a:off x="566737" y="2035430"/>
                <a:ext cx="8010525" cy="4116640"/>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记熵的表达式为</a:t>
                </a:r>
                <a14:m>
                  <m:oMath xmlns:m="http://schemas.openxmlformats.org/officeDocument/2006/math">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m:t>
                    </m:r>
                    <m:r>
                      <a:rPr lang="zh-CN" altLang="en-US" sz="2000" i="1">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其中一共有</a:t>
                </a:r>
                <a14:m>
                  <m:oMath xmlns:m="http://schemas.openxmlformats.org/officeDocument/2006/math">
                    <m:r>
                      <a:rPr lang="en-US" altLang="zh-CN" sz="2000" b="0" i="1" smtClean="0">
                        <a:latin typeface="Cambria Math" panose="02040503050406030204" pitchFamily="18" charset="0"/>
                      </a:rPr>
                      <m:t>𝑛</m:t>
                    </m:r>
                    <m:r>
                      <a:rPr lang="zh-CN" altLang="en-US" sz="2000" i="1">
                        <a:latin typeface="Cambria Math" panose="02040503050406030204" pitchFamily="18" charset="0"/>
                      </a:rPr>
                      <m:t>种</m:t>
                    </m:r>
                  </m:oMath>
                </a14:m>
                <a:r>
                  <a:rPr lang="zh-CN" altLang="en-US" sz="2000" dirty="0">
                    <a:latin typeface="微软雅黑" panose="020B0503020204020204" pitchFamily="34" charset="-122"/>
                    <a:ea typeface="微软雅黑" panose="020B0503020204020204" pitchFamily="34" charset="-122"/>
                  </a:rPr>
                  <a:t>可能的情况，每种情况的概率为</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𝑖</m:t>
                        </m:r>
                      </m:sub>
                    </m:sSub>
                  </m:oMath>
                </a14:m>
                <a:endParaRPr lang="en-US" altLang="zh-CN" sz="2000" b="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这一函数需要满足以下条件：</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14:m>
                  <m:oMath xmlns:m="http://schemas.openxmlformats.org/officeDocument/2006/math">
                    <m:r>
                      <a:rPr lang="en-US" altLang="zh-CN" sz="2000" i="1">
                        <a:latin typeface="Cambria Math" panose="02040503050406030204" pitchFamily="18" charset="0"/>
                      </a:rPr>
                      <m:t>𝐻</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𝑛</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r>
                      <a:rPr lang="en-US" altLang="zh-CN" sz="2000" b="0" i="1" smtClean="0">
                        <a:latin typeface="Cambria Math" panose="02040503050406030204" pitchFamily="18" charset="0"/>
                      </a:rPr>
                      <m:t>)</m:t>
                    </m:r>
                  </m:oMath>
                </a14:m>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14:m>
                  <m:oMath xmlns:m="http://schemas.openxmlformats.org/officeDocument/2006/math">
                    <m:r>
                      <a:rPr lang="en-US" altLang="zh-CN" sz="2000" i="1">
                        <a:latin typeface="Cambria Math" panose="02040503050406030204" pitchFamily="18" charset="0"/>
                      </a:rPr>
                      <m:t>𝐻</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是自然数</a:t>
                </a:r>
                <a14:m>
                  <m:oMath xmlns:m="http://schemas.openxmlformats.org/officeDocument/2006/math">
                    <m:r>
                      <a:rPr lang="en-US" altLang="zh-CN" sz="2000" b="0" i="1" smtClean="0">
                        <a:latin typeface="Cambria Math" panose="02040503050406030204" pitchFamily="18" charset="0"/>
                      </a:rPr>
                      <m:t>𝑛</m:t>
                    </m:r>
                    <m:r>
                      <a:rPr lang="zh-CN" altLang="en-US" sz="2000" i="1">
                        <a:latin typeface="Cambria Math" panose="02040503050406030204" pitchFamily="18" charset="0"/>
                      </a:rPr>
                      <m:t>的</m:t>
                    </m:r>
                  </m:oMath>
                </a14:m>
                <a:r>
                  <a:rPr lang="zh-CN" altLang="en-US" sz="2000" dirty="0">
                    <a:latin typeface="微软雅黑" panose="020B0503020204020204" pitchFamily="34" charset="-122"/>
                    <a:ea typeface="微软雅黑" panose="020B0503020204020204" pitchFamily="34" charset="-122"/>
                  </a:rPr>
                  <a:t>单调递增函数</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如果一个不确定事件分解为几个持续的事件，则原先事件的不确定性等于持续事件不确定性的加权和</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对于固定自然数</a:t>
                </a:r>
                <a14:m>
                  <m:oMath xmlns:m="http://schemas.openxmlformats.org/officeDocument/2006/math">
                    <m:r>
                      <a:rPr lang="en-US" altLang="zh-CN" sz="2000" i="1">
                        <a:latin typeface="Cambria Math" panose="02040503050406030204" pitchFamily="18" charset="0"/>
                      </a:rPr>
                      <m:t>𝑛</m:t>
                    </m:r>
                  </m:oMath>
                </a14:m>
                <a:r>
                  <a:rPr lang="zh-CN" altLang="en-US" sz="2000" dirty="0">
                    <a:latin typeface="微软雅黑" panose="020B0503020204020204" pitchFamily="34" charset="-122"/>
                    <a:ea typeface="微软雅黑" panose="020B0503020204020204" pitchFamily="34" charset="-122"/>
                  </a:rPr>
                  <a:t>，不确定性函数</a:t>
                </a:r>
                <a14:m>
                  <m:oMath xmlns:m="http://schemas.openxmlformats.org/officeDocument/2006/math">
                    <m:r>
                      <a:rPr lang="en-US" altLang="zh-CN" sz="2000" b="0" i="1" smtClean="0">
                        <a:latin typeface="Cambria Math" panose="02040503050406030204" pitchFamily="18" charset="0"/>
                      </a:rPr>
                      <m:t>𝐻</m:t>
                    </m:r>
                  </m:oMath>
                </a14:m>
                <a:r>
                  <a:rPr lang="zh-CN" altLang="en-US" sz="2000" dirty="0">
                    <a:latin typeface="微软雅黑" panose="020B0503020204020204" pitchFamily="34" charset="-122"/>
                    <a:ea typeface="微软雅黑" panose="020B0503020204020204" pitchFamily="34" charset="-122"/>
                  </a:rPr>
                  <a:t>是</a:t>
                </a:r>
                <a14:m>
                  <m:oMath xmlns:m="http://schemas.openxmlformats.org/officeDocument/2006/math">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的一个连续函数</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68DC5C80-880A-40DC-B4D7-19BB98A51093}"/>
                  </a:ext>
                </a:extLst>
              </p:cNvPr>
              <p:cNvSpPr txBox="1">
                <a:spLocks noRot="1" noChangeAspect="1" noMove="1" noResize="1" noEditPoints="1" noAdjustHandles="1" noChangeArrowheads="1" noChangeShapeType="1" noTextEdit="1"/>
              </p:cNvSpPr>
              <p:nvPr/>
            </p:nvSpPr>
            <p:spPr>
              <a:xfrm>
                <a:off x="566737" y="2035430"/>
                <a:ext cx="8010525" cy="4116640"/>
              </a:xfrm>
              <a:prstGeom prst="rect">
                <a:avLst/>
              </a:prstGeom>
              <a:blipFill>
                <a:blip r:embed="rId3"/>
                <a:stretch>
                  <a:fillRect l="-837" b="-1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4114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33248" y="376259"/>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21</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33381" y="1129379"/>
            <a:ext cx="5226908"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信息熵计算公式推导（补充阅读）</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13FDF09-3DB3-4236-A5BA-2489CC6C15A7}"/>
                  </a:ext>
                </a:extLst>
              </p:cNvPr>
              <p:cNvSpPr txBox="1"/>
              <p:nvPr/>
            </p:nvSpPr>
            <p:spPr>
              <a:xfrm>
                <a:off x="162559" y="1709737"/>
                <a:ext cx="4282154" cy="3284297"/>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首先证明</a:t>
                </a:r>
                <a14:m>
                  <m:oMath xmlns:m="http://schemas.openxmlformats.org/officeDocument/2006/math">
                    <m:r>
                      <a:rPr lang="en-US" altLang="zh-CN" sz="2000" i="1">
                        <a:latin typeface="Cambria Math" panose="02040503050406030204" pitchFamily="18" charset="0"/>
                      </a:rPr>
                      <m:t>𝐻</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r>
                      <a:rPr lang="en-US" altLang="zh-CN" sz="2000" i="1" smtClean="0">
                        <a:latin typeface="Cambria Math" panose="02040503050406030204" pitchFamily="18" charset="0"/>
                      </a:rPr>
                      <m:t>=</m:t>
                    </m:r>
                    <m:r>
                      <a:rPr lang="en-US" altLang="zh-CN" sz="2000" i="1">
                        <a:latin typeface="Cambria Math" panose="02040503050406030204" pitchFamily="18" charset="0"/>
                      </a:rPr>
                      <m:t>−</m:t>
                    </m:r>
                    <m:nary>
                      <m:naryPr>
                        <m:chr m:val="∑"/>
                        <m:subHide m:val="on"/>
                        <m:ctrlPr>
                          <a:rPr lang="en-US" altLang="zh-CN" sz="2000" i="1">
                            <a:latin typeface="Cambria Math" panose="02040503050406030204" pitchFamily="18" charset="0"/>
                          </a:rPr>
                        </m:ctrlPr>
                      </m:naryPr>
                      <m:sub/>
                      <m:sup>
                        <m:r>
                          <a:rPr lang="en-US" altLang="zh-CN" sz="2000" i="1">
                            <a:latin typeface="Cambria Math" panose="02040503050406030204" pitchFamily="18" charset="0"/>
                          </a:rPr>
                          <m:t> </m:t>
                        </m:r>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e>
                    </m:nary>
                  </m:oMath>
                </a14:m>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记</a:t>
                </a:r>
                <a14:m>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oMath>
                </a14:m>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如果一个不确定事件分解为几个持续的事件，则原先事件的不确定性等于持续事件不确定性的加权和：</a:t>
                </a:r>
                <a14:m>
                  <m:oMath xmlns:m="http://schemas.openxmlformats.org/officeDocument/2006/math">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𝑆</m:t>
                            </m:r>
                          </m:e>
                          <m:sup>
                            <m:r>
                              <a:rPr lang="en-US" altLang="zh-CN" sz="2000" b="0" i="1" smtClean="0">
                                <a:latin typeface="Cambria Math" panose="02040503050406030204" pitchFamily="18" charset="0"/>
                              </a:rPr>
                              <m:t>𝑚</m:t>
                            </m:r>
                          </m:sup>
                        </m:sSup>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𝑚𝐴</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𝑆</m:t>
                        </m:r>
                      </m:e>
                    </m:d>
                    <m:r>
                      <a:rPr lang="en-US" altLang="zh-CN" sz="2000" b="0" i="1" smtClean="0">
                        <a:latin typeface="Cambria Math" panose="02040503050406030204" pitchFamily="18" charset="0"/>
                      </a:rPr>
                      <m:t>     (1)</m:t>
                    </m:r>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B13FDF09-3DB3-4236-A5BA-2489CC6C15A7}"/>
                  </a:ext>
                </a:extLst>
              </p:cNvPr>
              <p:cNvSpPr txBox="1">
                <a:spLocks noRot="1" noChangeAspect="1" noMove="1" noResize="1" noEditPoints="1" noAdjustHandles="1" noChangeArrowheads="1" noChangeShapeType="1" noTextEdit="1"/>
              </p:cNvSpPr>
              <p:nvPr/>
            </p:nvSpPr>
            <p:spPr>
              <a:xfrm>
                <a:off x="162559" y="1709737"/>
                <a:ext cx="4282154" cy="3284297"/>
              </a:xfrm>
              <a:prstGeom prst="rect">
                <a:avLst/>
              </a:prstGeom>
              <a:blipFill>
                <a:blip r:embed="rId3"/>
                <a:stretch>
                  <a:fillRect l="-1567" t="-8163" r="-14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7E4950B-52D4-4FF6-BF8B-B576BB8042F8}"/>
                  </a:ext>
                </a:extLst>
              </p:cNvPr>
              <p:cNvSpPr txBox="1"/>
              <p:nvPr/>
            </p:nvSpPr>
            <p:spPr>
              <a:xfrm>
                <a:off x="358638" y="5571282"/>
                <a:ext cx="6473835" cy="13097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2</m:t>
                              </m:r>
                            </m:e>
                          </m:d>
                        </m:e>
                      </m:d>
                    </m:oMath>
                  </m:oMathPara>
                </a14:m>
                <a:endParaRPr lang="en-US" altLang="zh-CN" b="0" i="1" dirty="0">
                  <a:latin typeface="微软雅黑" panose="020B0503020204020204" pitchFamily="34" charset="-122"/>
                  <a:ea typeface="微软雅黑" panose="020B0503020204020204" pitchFamily="34" charset="-122"/>
                </a:endParaRPr>
              </a:p>
              <a:p>
                <a:pPr algn="ctr"/>
                <a14:m>
                  <m:oMath xmlns:m="http://schemas.openxmlformats.org/officeDocument/2006/math">
                    <m:r>
                      <a:rPr lang="en-US" altLang="zh-CN" b="0" i="1" smtClean="0">
                        <a:latin typeface="Cambria Math" panose="02040503050406030204" pitchFamily="18" charset="0"/>
                      </a:rPr>
                      <m:t>                                +</m:t>
                    </m:r>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4</m:t>
                            </m:r>
                          </m:den>
                        </m:f>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4</m:t>
                            </m:r>
                          </m:den>
                        </m:f>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4</m:t>
                            </m:r>
                          </m:den>
                        </m:f>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4</m:t>
                            </m:r>
                          </m:den>
                        </m:f>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2</m:t>
                            </m:r>
                          </m:e>
                        </m:d>
                      </m:e>
                    </m:d>
                    <m:r>
                      <a:rPr lang="en-US" altLang="zh-CN" b="0" i="1" smtClean="0">
                        <a:latin typeface="Cambria Math" panose="02040503050406030204" pitchFamily="18" charset="0"/>
                      </a:rPr>
                      <m:t>=3</m:t>
                    </m:r>
                    <m:r>
                      <a:rPr lang="en-US" altLang="zh-CN" b="0" i="1" smtClean="0">
                        <a:latin typeface="Cambria Math" panose="02040503050406030204" pitchFamily="18" charset="0"/>
                      </a:rPr>
                      <m:t>𝐴</m:t>
                    </m:r>
                    <m:r>
                      <a:rPr lang="en-US" altLang="zh-CN" b="0" i="1" smtClean="0">
                        <a:latin typeface="Cambria Math" panose="02040503050406030204" pitchFamily="18" charset="0"/>
                      </a:rPr>
                      <m:t>(2)</m:t>
                    </m:r>
                  </m:oMath>
                </a14:m>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87E4950B-52D4-4FF6-BF8B-B576BB8042F8}"/>
                  </a:ext>
                </a:extLst>
              </p:cNvPr>
              <p:cNvSpPr txBox="1">
                <a:spLocks noRot="1" noChangeAspect="1" noMove="1" noResize="1" noEditPoints="1" noAdjustHandles="1" noChangeArrowheads="1" noChangeShapeType="1" noTextEdit="1"/>
              </p:cNvSpPr>
              <p:nvPr/>
            </p:nvSpPr>
            <p:spPr>
              <a:xfrm>
                <a:off x="358638" y="5571282"/>
                <a:ext cx="6473835" cy="1309718"/>
              </a:xfrm>
              <a:prstGeom prst="rect">
                <a:avLst/>
              </a:prstGeom>
              <a:blipFill>
                <a:blip r:embed="rId4"/>
                <a:stretch>
                  <a:fillRect/>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1F476C1F-FF6F-4F38-9F1B-868C2F809CFF}"/>
              </a:ext>
            </a:extLst>
          </p:cNvPr>
          <p:cNvGrpSpPr/>
          <p:nvPr/>
        </p:nvGrpSpPr>
        <p:grpSpPr>
          <a:xfrm>
            <a:off x="4242502" y="1793274"/>
            <a:ext cx="4978486" cy="3758556"/>
            <a:chOff x="7358086" y="1384430"/>
            <a:chExt cx="4843918" cy="3758556"/>
          </a:xfrm>
        </p:grpSpPr>
        <p:grpSp>
          <p:nvGrpSpPr>
            <p:cNvPr id="12" name="组合 11">
              <a:extLst>
                <a:ext uri="{FF2B5EF4-FFF2-40B4-BE49-F238E27FC236}">
                  <a16:creationId xmlns:a16="http://schemas.microsoft.com/office/drawing/2014/main" id="{963BA5F3-8B5E-402F-90D1-FDE5949EA08C}"/>
                </a:ext>
              </a:extLst>
            </p:cNvPr>
            <p:cNvGrpSpPr/>
            <p:nvPr/>
          </p:nvGrpSpPr>
          <p:grpSpPr>
            <a:xfrm>
              <a:off x="8006080" y="1531463"/>
              <a:ext cx="2865120" cy="3517053"/>
              <a:chOff x="6797040" y="1226663"/>
              <a:chExt cx="2865120" cy="3517053"/>
            </a:xfrm>
          </p:grpSpPr>
          <p:grpSp>
            <p:nvGrpSpPr>
              <p:cNvPr id="20" name="组合 19">
                <a:extLst>
                  <a:ext uri="{FF2B5EF4-FFF2-40B4-BE49-F238E27FC236}">
                    <a16:creationId xmlns:a16="http://schemas.microsoft.com/office/drawing/2014/main" id="{C8456ABB-7A23-420E-BBB4-E1DEF23B4AB1}"/>
                  </a:ext>
                </a:extLst>
              </p:cNvPr>
              <p:cNvGrpSpPr/>
              <p:nvPr/>
            </p:nvGrpSpPr>
            <p:grpSpPr>
              <a:xfrm>
                <a:off x="6797040" y="1473695"/>
                <a:ext cx="2865120" cy="2935745"/>
                <a:chOff x="6797040" y="1473695"/>
                <a:chExt cx="1447632" cy="1467883"/>
              </a:xfrm>
            </p:grpSpPr>
            <p:grpSp>
              <p:nvGrpSpPr>
                <p:cNvPr id="28" name="组合 27">
                  <a:extLst>
                    <a:ext uri="{FF2B5EF4-FFF2-40B4-BE49-F238E27FC236}">
                      <a16:creationId xmlns:a16="http://schemas.microsoft.com/office/drawing/2014/main" id="{0810CEB1-5901-495C-A913-A53ECE466502}"/>
                    </a:ext>
                  </a:extLst>
                </p:cNvPr>
                <p:cNvGrpSpPr/>
                <p:nvPr/>
              </p:nvGrpSpPr>
              <p:grpSpPr>
                <a:xfrm>
                  <a:off x="6797040" y="1847089"/>
                  <a:ext cx="538480" cy="847064"/>
                  <a:chOff x="6797040" y="1847089"/>
                  <a:chExt cx="538480" cy="847064"/>
                </a:xfrm>
              </p:grpSpPr>
              <p:cxnSp>
                <p:nvCxnSpPr>
                  <p:cNvPr id="47" name="直接连接符 46">
                    <a:extLst>
                      <a:ext uri="{FF2B5EF4-FFF2-40B4-BE49-F238E27FC236}">
                        <a16:creationId xmlns:a16="http://schemas.microsoft.com/office/drawing/2014/main" id="{234053D7-945A-4419-A7E4-61D7C0617633}"/>
                      </a:ext>
                    </a:extLst>
                  </p:cNvPr>
                  <p:cNvCxnSpPr>
                    <a:cxnSpLocks/>
                  </p:cNvCxnSpPr>
                  <p:nvPr/>
                </p:nvCxnSpPr>
                <p:spPr>
                  <a:xfrm flipV="1">
                    <a:off x="6797040" y="1847089"/>
                    <a:ext cx="487680" cy="482091"/>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84C02629-4F02-4B4F-9936-548D199B3CBE}"/>
                      </a:ext>
                    </a:extLst>
                  </p:cNvPr>
                  <p:cNvCxnSpPr>
                    <a:cxnSpLocks/>
                  </p:cNvCxnSpPr>
                  <p:nvPr/>
                </p:nvCxnSpPr>
                <p:spPr>
                  <a:xfrm>
                    <a:off x="6797040" y="2329180"/>
                    <a:ext cx="538480" cy="364973"/>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558E035F-C3C8-4CB5-969A-B194FD862563}"/>
                    </a:ext>
                  </a:extLst>
                </p:cNvPr>
                <p:cNvGrpSpPr/>
                <p:nvPr/>
              </p:nvGrpSpPr>
              <p:grpSpPr>
                <a:xfrm>
                  <a:off x="7284720" y="1634270"/>
                  <a:ext cx="487680" cy="463855"/>
                  <a:chOff x="6752492" y="1881828"/>
                  <a:chExt cx="487680" cy="463855"/>
                </a:xfrm>
              </p:grpSpPr>
              <p:cxnSp>
                <p:nvCxnSpPr>
                  <p:cNvPr id="45" name="直接连接符 44">
                    <a:extLst>
                      <a:ext uri="{FF2B5EF4-FFF2-40B4-BE49-F238E27FC236}">
                        <a16:creationId xmlns:a16="http://schemas.microsoft.com/office/drawing/2014/main" id="{A3A13118-F25A-4FDC-8BF6-9ACE7B50EE05}"/>
                      </a:ext>
                    </a:extLst>
                  </p:cNvPr>
                  <p:cNvCxnSpPr>
                    <a:cxnSpLocks/>
                  </p:cNvCxnSpPr>
                  <p:nvPr/>
                </p:nvCxnSpPr>
                <p:spPr>
                  <a:xfrm flipV="1">
                    <a:off x="6752492" y="1881828"/>
                    <a:ext cx="487680" cy="216298"/>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2A6747E-DBCE-4963-B2DD-3692C862755E}"/>
                      </a:ext>
                    </a:extLst>
                  </p:cNvPr>
                  <p:cNvCxnSpPr>
                    <a:cxnSpLocks/>
                  </p:cNvCxnSpPr>
                  <p:nvPr/>
                </p:nvCxnSpPr>
                <p:spPr>
                  <a:xfrm>
                    <a:off x="6752492" y="2098125"/>
                    <a:ext cx="472272" cy="247558"/>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C6DEADFA-D760-4574-8C84-CCD6BD4B67AF}"/>
                    </a:ext>
                  </a:extLst>
                </p:cNvPr>
                <p:cNvGrpSpPr/>
                <p:nvPr/>
              </p:nvGrpSpPr>
              <p:grpSpPr>
                <a:xfrm>
                  <a:off x="7335520" y="2456389"/>
                  <a:ext cx="436880" cy="378543"/>
                  <a:chOff x="6803292" y="2066331"/>
                  <a:chExt cx="436880" cy="378543"/>
                </a:xfrm>
              </p:grpSpPr>
              <p:cxnSp>
                <p:nvCxnSpPr>
                  <p:cNvPr id="43" name="直接连接符 42">
                    <a:extLst>
                      <a:ext uri="{FF2B5EF4-FFF2-40B4-BE49-F238E27FC236}">
                        <a16:creationId xmlns:a16="http://schemas.microsoft.com/office/drawing/2014/main" id="{F5006CB6-1E56-44DF-8FAE-4040F1D7BB8D}"/>
                      </a:ext>
                    </a:extLst>
                  </p:cNvPr>
                  <p:cNvCxnSpPr>
                    <a:cxnSpLocks/>
                  </p:cNvCxnSpPr>
                  <p:nvPr/>
                </p:nvCxnSpPr>
                <p:spPr>
                  <a:xfrm flipV="1">
                    <a:off x="6803292" y="2066331"/>
                    <a:ext cx="436880" cy="237764"/>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3E0BBB8-6338-4345-BEB3-609161A2F001}"/>
                      </a:ext>
                    </a:extLst>
                  </p:cNvPr>
                  <p:cNvCxnSpPr>
                    <a:cxnSpLocks/>
                  </p:cNvCxnSpPr>
                  <p:nvPr/>
                </p:nvCxnSpPr>
                <p:spPr>
                  <a:xfrm>
                    <a:off x="6803292" y="2304095"/>
                    <a:ext cx="436880" cy="140779"/>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1C54318A-55CB-4369-AEC7-4ACB8D8AFF9A}"/>
                    </a:ext>
                  </a:extLst>
                </p:cNvPr>
                <p:cNvGrpSpPr/>
                <p:nvPr/>
              </p:nvGrpSpPr>
              <p:grpSpPr>
                <a:xfrm>
                  <a:off x="7756992" y="1473695"/>
                  <a:ext cx="472272" cy="272392"/>
                  <a:chOff x="6752492" y="1930214"/>
                  <a:chExt cx="472272" cy="272392"/>
                </a:xfrm>
              </p:grpSpPr>
              <p:cxnSp>
                <p:nvCxnSpPr>
                  <p:cNvPr id="41" name="直接连接符 40">
                    <a:extLst>
                      <a:ext uri="{FF2B5EF4-FFF2-40B4-BE49-F238E27FC236}">
                        <a16:creationId xmlns:a16="http://schemas.microsoft.com/office/drawing/2014/main" id="{F91C22B5-B53B-4A25-9E94-05C7E43953BB}"/>
                      </a:ext>
                    </a:extLst>
                  </p:cNvPr>
                  <p:cNvCxnSpPr>
                    <a:cxnSpLocks/>
                  </p:cNvCxnSpPr>
                  <p:nvPr/>
                </p:nvCxnSpPr>
                <p:spPr>
                  <a:xfrm flipV="1">
                    <a:off x="6752492" y="1930214"/>
                    <a:ext cx="472272" cy="167912"/>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1B12817-1B4B-40BA-AD5B-12EE621E5008}"/>
                      </a:ext>
                    </a:extLst>
                  </p:cNvPr>
                  <p:cNvCxnSpPr>
                    <a:cxnSpLocks/>
                  </p:cNvCxnSpPr>
                  <p:nvPr/>
                </p:nvCxnSpPr>
                <p:spPr>
                  <a:xfrm>
                    <a:off x="6752492" y="2098125"/>
                    <a:ext cx="472272" cy="104481"/>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6908E140-4CF9-4639-83ED-B746C6B80BA4}"/>
                    </a:ext>
                  </a:extLst>
                </p:cNvPr>
                <p:cNvGrpSpPr/>
                <p:nvPr/>
              </p:nvGrpSpPr>
              <p:grpSpPr>
                <a:xfrm>
                  <a:off x="7756992" y="1925590"/>
                  <a:ext cx="472272" cy="272392"/>
                  <a:chOff x="6752492" y="1930214"/>
                  <a:chExt cx="472272" cy="272392"/>
                </a:xfrm>
              </p:grpSpPr>
              <p:cxnSp>
                <p:nvCxnSpPr>
                  <p:cNvPr id="39" name="直接连接符 38">
                    <a:extLst>
                      <a:ext uri="{FF2B5EF4-FFF2-40B4-BE49-F238E27FC236}">
                        <a16:creationId xmlns:a16="http://schemas.microsoft.com/office/drawing/2014/main" id="{07642BA2-2126-47D0-9D56-A131524B48FC}"/>
                      </a:ext>
                    </a:extLst>
                  </p:cNvPr>
                  <p:cNvCxnSpPr>
                    <a:cxnSpLocks/>
                  </p:cNvCxnSpPr>
                  <p:nvPr/>
                </p:nvCxnSpPr>
                <p:spPr>
                  <a:xfrm flipV="1">
                    <a:off x="6752492" y="1930214"/>
                    <a:ext cx="472272" cy="167912"/>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56731C1-AD2B-46C6-918F-36E98A433279}"/>
                      </a:ext>
                    </a:extLst>
                  </p:cNvPr>
                  <p:cNvCxnSpPr>
                    <a:cxnSpLocks/>
                  </p:cNvCxnSpPr>
                  <p:nvPr/>
                </p:nvCxnSpPr>
                <p:spPr>
                  <a:xfrm>
                    <a:off x="6752492" y="2098125"/>
                    <a:ext cx="472272" cy="104481"/>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A2482D14-F457-49B6-916E-FDDD1C0C3D82}"/>
                    </a:ext>
                  </a:extLst>
                </p:cNvPr>
                <p:cNvGrpSpPr/>
                <p:nvPr/>
              </p:nvGrpSpPr>
              <p:grpSpPr>
                <a:xfrm>
                  <a:off x="7772400" y="2292314"/>
                  <a:ext cx="472272" cy="272392"/>
                  <a:chOff x="6752492" y="1930214"/>
                  <a:chExt cx="472272" cy="272392"/>
                </a:xfrm>
              </p:grpSpPr>
              <p:cxnSp>
                <p:nvCxnSpPr>
                  <p:cNvPr id="37" name="直接连接符 36">
                    <a:extLst>
                      <a:ext uri="{FF2B5EF4-FFF2-40B4-BE49-F238E27FC236}">
                        <a16:creationId xmlns:a16="http://schemas.microsoft.com/office/drawing/2014/main" id="{53B0DD7D-C625-4781-B671-85A656980A82}"/>
                      </a:ext>
                    </a:extLst>
                  </p:cNvPr>
                  <p:cNvCxnSpPr>
                    <a:cxnSpLocks/>
                  </p:cNvCxnSpPr>
                  <p:nvPr/>
                </p:nvCxnSpPr>
                <p:spPr>
                  <a:xfrm flipV="1">
                    <a:off x="6752492" y="1930214"/>
                    <a:ext cx="472272" cy="167912"/>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47DE28F-029C-4D81-BF57-D4E6F7504E63}"/>
                      </a:ext>
                    </a:extLst>
                  </p:cNvPr>
                  <p:cNvCxnSpPr>
                    <a:cxnSpLocks/>
                  </p:cNvCxnSpPr>
                  <p:nvPr/>
                </p:nvCxnSpPr>
                <p:spPr>
                  <a:xfrm>
                    <a:off x="6752492" y="2098125"/>
                    <a:ext cx="472272" cy="104481"/>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72633B1E-9B46-44AF-80F8-3CCB173FF8A6}"/>
                    </a:ext>
                  </a:extLst>
                </p:cNvPr>
                <p:cNvGrpSpPr/>
                <p:nvPr/>
              </p:nvGrpSpPr>
              <p:grpSpPr>
                <a:xfrm>
                  <a:off x="7772400" y="2669186"/>
                  <a:ext cx="472272" cy="272392"/>
                  <a:chOff x="6752492" y="1930214"/>
                  <a:chExt cx="472272" cy="272392"/>
                </a:xfrm>
              </p:grpSpPr>
              <p:cxnSp>
                <p:nvCxnSpPr>
                  <p:cNvPr id="35" name="直接连接符 34">
                    <a:extLst>
                      <a:ext uri="{FF2B5EF4-FFF2-40B4-BE49-F238E27FC236}">
                        <a16:creationId xmlns:a16="http://schemas.microsoft.com/office/drawing/2014/main" id="{FDA44120-6F34-4EF7-AAF7-B8BC3FA59FA8}"/>
                      </a:ext>
                    </a:extLst>
                  </p:cNvPr>
                  <p:cNvCxnSpPr>
                    <a:cxnSpLocks/>
                  </p:cNvCxnSpPr>
                  <p:nvPr/>
                </p:nvCxnSpPr>
                <p:spPr>
                  <a:xfrm flipV="1">
                    <a:off x="6752492" y="1930214"/>
                    <a:ext cx="472272" cy="167912"/>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63C2118-CF79-4BB5-AFEF-F4308BEC0D6E}"/>
                      </a:ext>
                    </a:extLst>
                  </p:cNvPr>
                  <p:cNvCxnSpPr>
                    <a:cxnSpLocks/>
                  </p:cNvCxnSpPr>
                  <p:nvPr/>
                </p:nvCxnSpPr>
                <p:spPr>
                  <a:xfrm>
                    <a:off x="6752492" y="2098125"/>
                    <a:ext cx="472272" cy="104481"/>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grpSp>
          <p:sp>
            <p:nvSpPr>
              <p:cNvPr id="21" name="文本框 20">
                <a:extLst>
                  <a:ext uri="{FF2B5EF4-FFF2-40B4-BE49-F238E27FC236}">
                    <a16:creationId xmlns:a16="http://schemas.microsoft.com/office/drawing/2014/main" id="{68817F77-2B0C-4A34-871A-5A5F9245F29D}"/>
                  </a:ext>
                </a:extLst>
              </p:cNvPr>
              <p:cNvSpPr txBox="1"/>
              <p:nvPr/>
            </p:nvSpPr>
            <p:spPr>
              <a:xfrm>
                <a:off x="7932398" y="4158941"/>
                <a:ext cx="563904"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0.5</a:t>
                </a:r>
                <a:endParaRPr lang="zh-CN" altLang="en-US" sz="16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9B8ED379-DC70-4348-B31C-B999774EA830}"/>
                  </a:ext>
                </a:extLst>
              </p:cNvPr>
              <p:cNvSpPr txBox="1"/>
              <p:nvPr/>
            </p:nvSpPr>
            <p:spPr>
              <a:xfrm>
                <a:off x="6866550" y="3549852"/>
                <a:ext cx="563904"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0.5</a:t>
                </a:r>
                <a:endParaRPr lang="zh-CN" altLang="en-US" sz="16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37FFCAB2-1B78-45C8-87C6-C5A50C4A483B}"/>
                  </a:ext>
                </a:extLst>
              </p:cNvPr>
              <p:cNvSpPr txBox="1"/>
              <p:nvPr/>
            </p:nvSpPr>
            <p:spPr>
              <a:xfrm>
                <a:off x="7932400" y="1689167"/>
                <a:ext cx="563904"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0.5</a:t>
                </a:r>
                <a:endParaRPr lang="zh-CN" altLang="en-US" sz="16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5A1D1F56-F734-4192-A6F8-ED9E60A55602}"/>
                  </a:ext>
                </a:extLst>
              </p:cNvPr>
              <p:cNvSpPr txBox="1"/>
              <p:nvPr/>
            </p:nvSpPr>
            <p:spPr>
              <a:xfrm>
                <a:off x="7932399" y="2486329"/>
                <a:ext cx="563904"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0.5</a:t>
                </a:r>
                <a:endParaRPr lang="zh-CN" altLang="en-US" sz="16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37188A84-56B9-4D23-82E2-BB5B6DB967F4}"/>
                  </a:ext>
                </a:extLst>
              </p:cNvPr>
              <p:cNvSpPr txBox="1"/>
              <p:nvPr/>
            </p:nvSpPr>
            <p:spPr>
              <a:xfrm>
                <a:off x="7962894" y="3380346"/>
                <a:ext cx="563904"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0.5</a:t>
                </a:r>
                <a:endParaRPr lang="zh-CN" altLang="en-US" sz="16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35C7EDA5-BE64-413A-B774-BE9B4B453034}"/>
                  </a:ext>
                </a:extLst>
              </p:cNvPr>
              <p:cNvSpPr txBox="1"/>
              <p:nvPr/>
            </p:nvSpPr>
            <p:spPr>
              <a:xfrm>
                <a:off x="6866550" y="2423452"/>
                <a:ext cx="563904"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0.5</a:t>
                </a:r>
                <a:endParaRPr lang="zh-CN" altLang="en-US" sz="16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0C8D500-9CEE-4A37-A274-C222FB469B10}"/>
                  </a:ext>
                </a:extLst>
              </p:cNvPr>
              <p:cNvSpPr txBox="1"/>
              <p:nvPr/>
            </p:nvSpPr>
            <p:spPr>
              <a:xfrm>
                <a:off x="8912853" y="1226663"/>
                <a:ext cx="563904"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0.5</a:t>
                </a:r>
                <a:endParaRPr lang="zh-CN" altLang="en-US" sz="1600" dirty="0">
                  <a:latin typeface="微软雅黑" panose="020B0503020204020204" pitchFamily="34" charset="-122"/>
                  <a:ea typeface="微软雅黑" panose="020B0503020204020204" pitchFamily="34" charset="-122"/>
                </a:endParaRPr>
              </a:p>
            </p:txBody>
          </p:sp>
        </p:grpSp>
        <p:sp>
          <p:nvSpPr>
            <p:cNvPr id="13" name="矩形 12">
              <a:extLst>
                <a:ext uri="{FF2B5EF4-FFF2-40B4-BE49-F238E27FC236}">
                  <a16:creationId xmlns:a16="http://schemas.microsoft.com/office/drawing/2014/main" id="{69428ADB-F081-4021-9B0C-B5C35B03C64C}"/>
                </a:ext>
              </a:extLst>
            </p:cNvPr>
            <p:cNvSpPr/>
            <p:nvPr/>
          </p:nvSpPr>
          <p:spPr>
            <a:xfrm>
              <a:off x="7655373" y="2682279"/>
              <a:ext cx="1115261" cy="1537116"/>
            </a:xfrm>
            <a:prstGeom prst="rect">
              <a:avLst/>
            </a:prstGeom>
            <a:noFill/>
            <a:ln w="19050">
              <a:solidFill>
                <a:srgbClr val="4A49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B3C18D07-69F6-4C17-9094-5895D3E432A3}"/>
                </a:ext>
              </a:extLst>
            </p:cNvPr>
            <p:cNvSpPr/>
            <p:nvPr/>
          </p:nvSpPr>
          <p:spPr>
            <a:xfrm>
              <a:off x="9631680" y="1478282"/>
              <a:ext cx="1721264" cy="1015336"/>
            </a:xfrm>
            <a:prstGeom prst="rect">
              <a:avLst/>
            </a:prstGeom>
            <a:noFill/>
            <a:ln w="19050">
              <a:solidFill>
                <a:srgbClr val="4A49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A5C8AC5-61D0-4440-99B3-88237D7B0CAA}"/>
                    </a:ext>
                  </a:extLst>
                </p:cNvPr>
                <p:cNvSpPr txBox="1"/>
                <p:nvPr/>
              </p:nvSpPr>
              <p:spPr>
                <a:xfrm>
                  <a:off x="7358086" y="2186268"/>
                  <a:ext cx="8742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(2)</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3A5C8AC5-61D0-4440-99B3-88237D7B0CAA}"/>
                    </a:ext>
                  </a:extLst>
                </p:cNvPr>
                <p:cNvSpPr txBox="1">
                  <a:spLocks noRot="1" noChangeAspect="1" noMove="1" noResize="1" noEditPoints="1" noAdjustHandles="1" noChangeArrowheads="1" noChangeShapeType="1" noTextEdit="1"/>
                </p:cNvSpPr>
                <p:nvPr/>
              </p:nvSpPr>
              <p:spPr>
                <a:xfrm>
                  <a:off x="7358086" y="2186268"/>
                  <a:ext cx="874238" cy="369332"/>
                </a:xfrm>
                <a:prstGeom prst="rect">
                  <a:avLst/>
                </a:prstGeom>
                <a:blipFill>
                  <a:blip r:embed="rId5"/>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A20BA25-21BD-4B09-A84D-37BFB006DCDC}"/>
                    </a:ext>
                  </a:extLst>
                </p:cNvPr>
                <p:cNvSpPr txBox="1"/>
                <p:nvPr/>
              </p:nvSpPr>
              <p:spPr>
                <a:xfrm>
                  <a:off x="11327766" y="1384430"/>
                  <a:ext cx="8742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(2)</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8A20BA25-21BD-4B09-A84D-37BFB006DCDC}"/>
                    </a:ext>
                  </a:extLst>
                </p:cNvPr>
                <p:cNvSpPr txBox="1">
                  <a:spLocks noRot="1" noChangeAspect="1" noMove="1" noResize="1" noEditPoints="1" noAdjustHandles="1" noChangeArrowheads="1" noChangeShapeType="1" noTextEdit="1"/>
                </p:cNvSpPr>
                <p:nvPr/>
              </p:nvSpPr>
              <p:spPr>
                <a:xfrm>
                  <a:off x="11327766" y="1384430"/>
                  <a:ext cx="874238" cy="369332"/>
                </a:xfrm>
                <a:prstGeom prst="rect">
                  <a:avLst/>
                </a:prstGeom>
                <a:blipFill>
                  <a:blip r:embed="rId6"/>
                  <a:stretch>
                    <a:fillRect b="-14754"/>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7C5061D4-0F27-47F3-B29E-B78151E2B063}"/>
                </a:ext>
              </a:extLst>
            </p:cNvPr>
            <p:cNvSpPr/>
            <p:nvPr/>
          </p:nvSpPr>
          <p:spPr>
            <a:xfrm>
              <a:off x="9878050" y="1569096"/>
              <a:ext cx="1254922" cy="3389224"/>
            </a:xfrm>
            <a:prstGeom prst="rect">
              <a:avLst/>
            </a:prstGeom>
            <a:noFill/>
            <a:ln w="19050">
              <a:solidFill>
                <a:srgbClr val="4A49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74E42FA-C8B7-4974-8912-305D69D80586}"/>
                    </a:ext>
                  </a:extLst>
                </p:cNvPr>
                <p:cNvSpPr txBox="1"/>
                <p:nvPr/>
              </p:nvSpPr>
              <p:spPr>
                <a:xfrm>
                  <a:off x="11132972" y="4773654"/>
                  <a:ext cx="8742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(8)</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774E42FA-C8B7-4974-8912-305D69D80586}"/>
                    </a:ext>
                  </a:extLst>
                </p:cNvPr>
                <p:cNvSpPr txBox="1">
                  <a:spLocks noRot="1" noChangeAspect="1" noMove="1" noResize="1" noEditPoints="1" noAdjustHandles="1" noChangeArrowheads="1" noChangeShapeType="1" noTextEdit="1"/>
                </p:cNvSpPr>
                <p:nvPr/>
              </p:nvSpPr>
              <p:spPr>
                <a:xfrm>
                  <a:off x="11132972" y="4773654"/>
                  <a:ext cx="874238" cy="369332"/>
                </a:xfrm>
                <a:prstGeom prst="rect">
                  <a:avLst/>
                </a:prstGeom>
                <a:blipFill>
                  <a:blip r:embed="rId7"/>
                  <a:stretch>
                    <a:fillRect b="-14754"/>
                  </a:stretch>
                </a:blipFill>
              </p:spPr>
              <p:txBody>
                <a:bodyPr/>
                <a:lstStyle/>
                <a:p>
                  <a:r>
                    <a:rPr lang="zh-CN" altLang="en-US">
                      <a:noFill/>
                    </a:rPr>
                    <a:t> </a:t>
                  </a:r>
                </a:p>
              </p:txBody>
            </p:sp>
          </mc:Fallback>
        </mc:AlternateContent>
      </p:grpSp>
      <p:sp>
        <p:nvSpPr>
          <p:cNvPr id="49" name="矩形 48"/>
          <p:cNvSpPr/>
          <p:nvPr/>
        </p:nvSpPr>
        <p:spPr>
          <a:xfrm>
            <a:off x="4471358" y="1709736"/>
            <a:ext cx="4672642" cy="3842093"/>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Tree>
    <p:extLst>
      <p:ext uri="{BB962C8B-B14F-4D97-AF65-F5344CB8AC3E}">
        <p14:creationId xmlns:p14="http://schemas.microsoft.com/office/powerpoint/2010/main" val="3992195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33248" y="376259"/>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22</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33381" y="1129379"/>
            <a:ext cx="5226908"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信息熵计算公式推导（补充阅读）</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13FDF09-3DB3-4236-A5BA-2489CC6C15A7}"/>
                  </a:ext>
                </a:extLst>
              </p:cNvPr>
              <p:cNvSpPr txBox="1"/>
              <p:nvPr/>
            </p:nvSpPr>
            <p:spPr>
              <a:xfrm>
                <a:off x="774554" y="2002345"/>
                <a:ext cx="7981696" cy="400205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首先证明</a:t>
                </a:r>
                <a14:m>
                  <m:oMath xmlns:m="http://schemas.openxmlformats.org/officeDocument/2006/math">
                    <m:r>
                      <a:rPr lang="en-US" altLang="zh-CN" sz="2000" i="1">
                        <a:latin typeface="Cambria Math" panose="02040503050406030204" pitchFamily="18" charset="0"/>
                      </a:rPr>
                      <m:t>𝐻</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r>
                      <a:rPr lang="en-US" altLang="zh-CN" sz="2000" i="1" smtClean="0">
                        <a:latin typeface="Cambria Math" panose="02040503050406030204" pitchFamily="18" charset="0"/>
                      </a:rPr>
                      <m:t>=</m:t>
                    </m:r>
                    <m:r>
                      <a:rPr lang="en-US" altLang="zh-CN" sz="2000" i="1">
                        <a:latin typeface="Cambria Math" panose="02040503050406030204" pitchFamily="18" charset="0"/>
                      </a:rPr>
                      <m:t>−</m:t>
                    </m:r>
                    <m:nary>
                      <m:naryPr>
                        <m:chr m:val="∑"/>
                        <m:subHide m:val="on"/>
                        <m:ctrlPr>
                          <a:rPr lang="en-US" altLang="zh-CN" sz="2000" i="1">
                            <a:latin typeface="Cambria Math" panose="02040503050406030204" pitchFamily="18" charset="0"/>
                          </a:rPr>
                        </m:ctrlPr>
                      </m:naryPr>
                      <m:sub/>
                      <m:sup>
                        <m:r>
                          <a:rPr lang="en-US" altLang="zh-CN" sz="2000" i="1">
                            <a:latin typeface="Cambria Math" panose="02040503050406030204" pitchFamily="18" charset="0"/>
                          </a:rPr>
                          <m:t> </m:t>
                        </m:r>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e>
                    </m:nary>
                  </m:oMath>
                </a14:m>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假设四个正整数</a:t>
                </a:r>
                <a14:m>
                  <m:oMath xmlns:m="http://schemas.openxmlformats.org/officeDocument/2006/math">
                    <m:r>
                      <a:rPr lang="en-US" altLang="zh-CN" sz="2000" i="1" dirty="0" smtClean="0">
                        <a:latin typeface="Cambria Math" panose="02040503050406030204" pitchFamily="18" charset="0"/>
                      </a:rPr>
                      <m:t>𝑡</m:t>
                    </m:r>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𝑠</m:t>
                    </m:r>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𝑚</m:t>
                    </m:r>
                  </m:oMath>
                </a14:m>
                <a:r>
                  <a:rPr lang="zh-CN" altLang="en-US" sz="2000" dirty="0">
                    <a:latin typeface="微软雅黑" panose="020B0503020204020204" pitchFamily="34" charset="-122"/>
                    <a:ea typeface="微软雅黑" panose="020B0503020204020204" pitchFamily="34" charset="-122"/>
                  </a:rPr>
                  <a:t>满足不等式：</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𝑚</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𝑛</m:t>
                        </m:r>
                      </m:sup>
                    </m:sSup>
                    <m:r>
                      <a:rPr lang="en-US" altLang="zh-CN" sz="2000" b="0" i="1" smtClean="0">
                        <a:latin typeface="Cambria Math" panose="02040503050406030204" pitchFamily="18" charset="0"/>
                      </a:rPr>
                      <m:t>&lt;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sup>
                    </m:sSup>
                    <m:r>
                      <a:rPr lang="zh-CN" altLang="en-US" sz="2000" i="1">
                        <a:latin typeface="Cambria Math" panose="02040503050406030204" pitchFamily="18" charset="0"/>
                      </a:rPr>
                      <m:t>，</m:t>
                    </m:r>
                  </m:oMath>
                </a14:m>
                <a:endParaRPr lang="en-US" altLang="zh-CN" sz="2000" b="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rPr>
                  <a:t>对其求对数得：</a:t>
                </a:r>
                <a14:m>
                  <m:oMath xmlns:m="http://schemas.openxmlformats.org/officeDocument/2006/math">
                    <m:r>
                      <a:rPr lang="en-US" altLang="zh-CN" sz="2000" b="0" i="1" smtClean="0">
                        <a:latin typeface="Cambria Math" panose="02040503050406030204" pitchFamily="18" charset="0"/>
                      </a:rPr>
                      <m:t>𝑚</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𝑙𝑜𝑔</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𝑠</m:t>
                    </m:r>
                  </m:oMath>
                </a14:m>
                <a:endParaRPr lang="en-US" altLang="zh-CN" sz="2000" b="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b="0" dirty="0">
                    <a:latin typeface="微软雅黑" panose="020B0503020204020204" pitchFamily="34" charset="-122"/>
                    <a:ea typeface="微软雅黑" panose="020B0503020204020204" pitchFamily="34" charset="-122"/>
                  </a:rPr>
                  <a:t>即：</a:t>
                </a: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𝑚</m:t>
                        </m:r>
                      </m:num>
                      <m:den>
                        <m:r>
                          <a:rPr lang="en-US" altLang="zh-CN" sz="2000" b="0" i="1" smtClean="0">
                            <a:latin typeface="Cambria Math" panose="02040503050406030204" pitchFamily="18" charset="0"/>
                          </a:rPr>
                          <m:t>𝑛</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b="0" i="1" smtClean="0">
                            <a:latin typeface="Cambria Math" panose="02040503050406030204" pitchFamily="18" charset="0"/>
                          </a:rPr>
                          <m:t>𝑡</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𝑠</m:t>
                        </m:r>
                      </m:den>
                    </m:f>
                    <m:r>
                      <a:rPr lang="en-US" altLang="zh-CN" sz="2000" b="0" i="1" smtClean="0">
                        <a:latin typeface="Cambria Math" panose="02040503050406030204" pitchFamily="18" charset="0"/>
                      </a:rPr>
                      <m:t>&lt;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r>
                      <a:rPr lang="zh-CN" altLang="en-US" sz="2000" i="1">
                        <a:latin typeface="Cambria Math" panose="02040503050406030204" pitchFamily="18" charset="0"/>
                      </a:rPr>
                      <m:t>，</m:t>
                    </m:r>
                  </m:oMath>
                </a14:m>
                <a:r>
                  <a:rPr lang="zh-CN" altLang="en-US" sz="2000" b="0" dirty="0">
                    <a:latin typeface="微软雅黑" panose="020B0503020204020204" pitchFamily="34" charset="-122"/>
                    <a:ea typeface="微软雅黑" panose="020B0503020204020204" pitchFamily="34" charset="-122"/>
                  </a:rPr>
                  <a:t>所以</a:t>
                </a:r>
                <a14:m>
                  <m:oMath xmlns:m="http://schemas.openxmlformats.org/officeDocument/2006/math">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𝑚</m:t>
                            </m:r>
                          </m:num>
                          <m:den>
                            <m:r>
                              <a:rPr lang="en-US" altLang="zh-CN" sz="2000" b="0" i="1" smtClean="0">
                                <a:latin typeface="Cambria Math" panose="02040503050406030204" pitchFamily="18" charset="0"/>
                              </a:rPr>
                              <m:t>𝑛</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𝑡</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𝑠</m:t>
                            </m:r>
                          </m:den>
                        </m:f>
                      </m:e>
                    </m:d>
                    <m:r>
                      <a:rPr lang="en-US" altLang="zh-CN" sz="2000" b="0" i="1" smtClean="0">
                        <a:latin typeface="Cambria Math" panose="02040503050406030204" pitchFamily="18" charset="0"/>
                      </a:rPr>
                      <m:t>&lt;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r>
                      <a:rPr lang="en-US" altLang="zh-CN" sz="2000" b="0" i="1" smtClean="0">
                        <a:latin typeface="Cambria Math" panose="02040503050406030204" pitchFamily="18" charset="0"/>
                      </a:rPr>
                      <m:t>         (2)</m:t>
                    </m:r>
                  </m:oMath>
                </a14:m>
                <a:endParaRPr lang="en-US" altLang="zh-CN" sz="2000" b="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由熵的条件（</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是</a:t>
                </a:r>
                <a14:m>
                  <m:oMath xmlns:m="http://schemas.openxmlformats.org/officeDocument/2006/math">
                    <m:r>
                      <a:rPr lang="en-US" altLang="zh-CN" sz="2000" i="1" dirty="0">
                        <a:latin typeface="Cambria Math" panose="02040503050406030204" pitchFamily="18" charset="0"/>
                      </a:rPr>
                      <m:t>𝑘</m:t>
                    </m:r>
                  </m:oMath>
                </a14:m>
                <a:r>
                  <a:rPr lang="zh-CN" altLang="en-US" sz="2000" dirty="0">
                    <a:latin typeface="微软雅黑" panose="020B0503020204020204" pitchFamily="34" charset="-122"/>
                    <a:ea typeface="微软雅黑" panose="020B0503020204020204" pitchFamily="34" charset="-122"/>
                  </a:rPr>
                  <a:t>的递增函数，所以</a:t>
                </a:r>
                <a14:m>
                  <m:oMath xmlns:m="http://schemas.openxmlformats.org/officeDocument/2006/math">
                    <m:r>
                      <a:rPr lang="en-US" altLang="zh-CN" sz="2000" i="1">
                        <a:latin typeface="Cambria Math" panose="02040503050406030204" pitchFamily="18" charset="0"/>
                      </a:rPr>
                      <m:t>𝑚𝐴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e>
                    </m:d>
                    <m:r>
                      <a:rPr lang="en-US" altLang="zh-CN" sz="2000" i="1">
                        <a:latin typeface="Cambria Math" panose="02040503050406030204" pitchFamily="18" charset="0"/>
                      </a:rPr>
                      <m:t>≤</m:t>
                    </m:r>
                    <m:r>
                      <a:rPr lang="en-US" altLang="zh-CN" sz="2000" i="1">
                        <a:latin typeface="Cambria Math" panose="02040503050406030204" pitchFamily="18" charset="0"/>
                      </a:rPr>
                      <m:t>𝑛𝐴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&lt;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𝑚</m:t>
                        </m:r>
                        <m:r>
                          <a:rPr lang="en-US" altLang="zh-CN" sz="2000" i="1">
                            <a:latin typeface="Cambria Math" panose="02040503050406030204" pitchFamily="18" charset="0"/>
                          </a:rPr>
                          <m:t>+1</m:t>
                        </m:r>
                      </m:e>
                    </m:d>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，类比公式（</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）同理可得</a:t>
                </a:r>
                <a14:m>
                  <m:oMath xmlns:m="http://schemas.openxmlformats.org/officeDocument/2006/math">
                    <m:d>
                      <m:dPr>
                        <m:begChr m:val="|"/>
                        <m:endChr m:val="|"/>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𝑚</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m:t>
                            </m:r>
                          </m:num>
                          <m:den>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den>
                        </m:f>
                      </m:e>
                    </m:d>
                    <m:r>
                      <a:rPr lang="en-US" altLang="zh-CN" sz="2000" i="1">
                        <a:latin typeface="Cambria Math" panose="02040503050406030204" pitchFamily="18" charset="0"/>
                      </a:rPr>
                      <m:t>&lt;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         (3)</m:t>
                    </m:r>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B13FDF09-3DB3-4236-A5BA-2489CC6C15A7}"/>
                  </a:ext>
                </a:extLst>
              </p:cNvPr>
              <p:cNvSpPr txBox="1">
                <a:spLocks noRot="1" noChangeAspect="1" noMove="1" noResize="1" noEditPoints="1" noAdjustHandles="1" noChangeArrowheads="1" noChangeShapeType="1" noTextEdit="1"/>
              </p:cNvSpPr>
              <p:nvPr/>
            </p:nvSpPr>
            <p:spPr>
              <a:xfrm>
                <a:off x="774554" y="2002345"/>
                <a:ext cx="7981696" cy="4002058"/>
              </a:xfrm>
              <a:prstGeom prst="rect">
                <a:avLst/>
              </a:prstGeom>
              <a:blipFill>
                <a:blip r:embed="rId3"/>
                <a:stretch>
                  <a:fillRect l="-764" t="-66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3231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23</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5226908"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信息熵计算公式推导（补充阅读）</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3160115-9E6D-4FF0-B6EA-4B231623A97B}"/>
                  </a:ext>
                </a:extLst>
              </p:cNvPr>
              <p:cNvSpPr txBox="1"/>
              <p:nvPr/>
            </p:nvSpPr>
            <p:spPr>
              <a:xfrm>
                <a:off x="493420" y="1978824"/>
                <a:ext cx="8157160" cy="331661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首先证明</a:t>
                </a:r>
                <a14:m>
                  <m:oMath xmlns:m="http://schemas.openxmlformats.org/officeDocument/2006/math">
                    <m:r>
                      <a:rPr lang="en-US" altLang="zh-CN" sz="2000" i="1">
                        <a:latin typeface="Cambria Math" panose="02040503050406030204" pitchFamily="18" charset="0"/>
                      </a:rPr>
                      <m:t>𝐻</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smtClean="0">
                        <a:latin typeface="Cambria Math" panose="02040503050406030204" pitchFamily="18" charset="0"/>
                      </a:rPr>
                      <m:t>)=−</m:t>
                    </m:r>
                    <m:nary>
                      <m:naryPr>
                        <m:chr m:val="∑"/>
                        <m:subHide m:val="on"/>
                        <m:ctrlPr>
                          <a:rPr lang="en-US" altLang="zh-CN" sz="2000" i="1" smtClean="0">
                            <a:latin typeface="Cambria Math" panose="02040503050406030204" pitchFamily="18" charset="0"/>
                          </a:rPr>
                        </m:ctrlPr>
                      </m:naryPr>
                      <m:sub/>
                      <m:sup>
                        <m:r>
                          <a:rPr lang="en-US" altLang="zh-CN" sz="2000" i="1">
                            <a:latin typeface="Cambria Math" panose="02040503050406030204" pitchFamily="18" charset="0"/>
                          </a:rPr>
                          <m:t> </m:t>
                        </m:r>
                      </m:sup>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e>
                    </m:nary>
                  </m:oMath>
                </a14:m>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结合公式（</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d>
                      <m:dPr>
                        <m:begChr m:val="|"/>
                        <m:endChr m:val="|"/>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m:t>
                            </m:r>
                          </m:num>
                          <m:den>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𝑡</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𝑠</m:t>
                            </m:r>
                          </m:den>
                        </m:f>
                      </m:e>
                    </m:d>
                    <m:r>
                      <a:rPr lang="en-US" altLang="zh-CN" sz="2000" i="1">
                        <a:latin typeface="Cambria Math" panose="02040503050406030204" pitchFamily="18" charset="0"/>
                      </a:rPr>
                      <m:t>&lt;</m:t>
                    </m:r>
                    <m:d>
                      <m:dPr>
                        <m:begChr m:val="|"/>
                        <m:endChr m:val="|"/>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𝑚</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𝑡</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𝑠</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𝑚</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m:t>
                            </m:r>
                          </m:num>
                          <m:den>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den>
                        </m:f>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num>
                      <m:den>
                        <m:r>
                          <a:rPr lang="en-US" altLang="zh-CN" sz="2000" b="0" i="1" smtClean="0">
                            <a:latin typeface="Cambria Math" panose="02040503050406030204" pitchFamily="18" charset="0"/>
                          </a:rPr>
                          <m:t>𝑛</m:t>
                        </m:r>
                      </m:den>
                    </m:f>
                  </m:oMath>
                </a14:m>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由于</a:t>
                </a:r>
                <a14:m>
                  <m:oMath xmlns:m="http://schemas.openxmlformats.org/officeDocument/2006/math">
                    <m:r>
                      <a:rPr lang="en-US" altLang="zh-CN" sz="2000" b="0" i="1" smtClean="0">
                        <a:latin typeface="Cambria Math" panose="02040503050406030204" pitchFamily="18" charset="0"/>
                      </a:rPr>
                      <m:t>𝑛</m:t>
                    </m:r>
                  </m:oMath>
                </a14:m>
                <a:r>
                  <a:rPr lang="zh-CN" altLang="en-US" sz="2000" dirty="0">
                    <a:latin typeface="微软雅黑" panose="020B0503020204020204" pitchFamily="34" charset="-122"/>
                    <a:ea typeface="微软雅黑" panose="020B0503020204020204" pitchFamily="34" charset="-122"/>
                  </a:rPr>
                  <a:t>是任意的，</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d>
                      <m:dPr>
                        <m:begChr m:val="|"/>
                        <m:endChr m:val="|"/>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m:t>
                            </m:r>
                          </m:num>
                          <m:den>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𝑡</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𝑠</m:t>
                            </m:r>
                          </m:den>
                        </m:f>
                      </m:e>
                    </m:d>
                    <m:r>
                      <a:rPr lang="en-US" altLang="zh-CN" sz="2000" i="1">
                        <a:latin typeface="Cambria Math" panose="02040503050406030204" pitchFamily="18" charset="0"/>
                      </a:rPr>
                      <m:t>=</m:t>
                    </m:r>
                    <m:r>
                      <a:rPr lang="en-US" altLang="zh-CN" sz="2000" b="0" i="1" smtClean="0">
                        <a:latin typeface="Cambria Math" panose="02040503050406030204" pitchFamily="18" charset="0"/>
                      </a:rPr>
                      <m:t>0</m:t>
                    </m:r>
                  </m:oMath>
                </a14:m>
                <a:r>
                  <a:rPr lang="zh-CN" altLang="en-US" sz="20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dirty="0" smtClean="0">
                        <a:latin typeface="Cambria Math" panose="02040503050406030204" pitchFamily="18" charset="0"/>
                      </a:rPr>
                      <m:t>𝐴</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𝑡</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𝐶</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𝑡</m:t>
                    </m:r>
                  </m:oMath>
                </a14:m>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取</a:t>
                </a:r>
                <a14:m>
                  <m:oMath xmlns:m="http://schemas.openxmlformats.org/officeDocument/2006/math">
                    <m:r>
                      <a:rPr lang="en-US" altLang="zh-CN" sz="2000" b="0" i="1" smtClean="0">
                        <a:latin typeface="Cambria Math" panose="02040503050406030204" pitchFamily="18" charset="0"/>
                      </a:rPr>
                      <m:t>𝐶</m:t>
                    </m:r>
                    <m:r>
                      <a:rPr lang="en-US" altLang="zh-CN" sz="2000" i="1">
                        <a:latin typeface="Cambria Math" panose="02040503050406030204" pitchFamily="18" charset="0"/>
                      </a:rPr>
                      <m:t>=</m:t>
                    </m:r>
                    <m:r>
                      <a:rPr lang="en-US" altLang="zh-CN" sz="2000" b="0" i="0" smtClean="0">
                        <a:latin typeface="Cambria Math" panose="02040503050406030204" pitchFamily="18" charset="0"/>
                      </a:rPr>
                      <m:t>1</m:t>
                    </m:r>
                  </m:oMath>
                </a14:m>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i="1">
                        <a:latin typeface="Cambria Math" panose="02040503050406030204" pitchFamily="18" charset="0"/>
                      </a:rPr>
                      <m:t>𝐻</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e>
                    </m:d>
                    <m:r>
                      <a:rPr lang="en-US" altLang="zh-CN" sz="2000" i="1">
                        <a:latin typeface="Cambria Math" panose="02040503050406030204" pitchFamily="18" charset="0"/>
                      </a:rPr>
                      <m:t>=</m:t>
                    </m:r>
                    <m:func>
                      <m:funcPr>
                        <m:ctrlPr>
                          <a:rPr lang="en-US" altLang="zh-CN" sz="2000" b="0" i="1" smtClean="0">
                            <a:latin typeface="Cambria Math" panose="02040503050406030204" pitchFamily="18" charset="0"/>
                          </a:rPr>
                        </m:ctrlPr>
                      </m:funcPr>
                      <m:fName>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log</m:t>
                            </m:r>
                          </m:e>
                          <m:sub>
                            <m:r>
                              <a:rPr lang="en-US" altLang="zh-CN" sz="2000" b="0" i="1" smtClean="0">
                                <a:latin typeface="Cambria Math" panose="02040503050406030204" pitchFamily="18" charset="0"/>
                              </a:rPr>
                              <m:t>2</m:t>
                            </m:r>
                          </m:sub>
                        </m:sSub>
                      </m:fName>
                      <m:e>
                        <m:r>
                          <a:rPr lang="en-US" altLang="zh-CN" sz="2000" b="0" i="1" smtClean="0">
                            <a:latin typeface="Cambria Math" panose="02040503050406030204" pitchFamily="18" charset="0"/>
                          </a:rPr>
                          <m:t>𝑛</m:t>
                        </m:r>
                      </m:e>
                    </m:func>
                    <m:r>
                      <a:rPr lang="en-US" altLang="zh-CN" sz="2000" b="0" i="1" smtClean="0">
                        <a:latin typeface="Cambria Math" panose="02040503050406030204" pitchFamily="18" charset="0"/>
                      </a:rPr>
                      <m:t>=</m:t>
                    </m:r>
                    <m:r>
                      <a:rPr lang="en-US" altLang="zh-CN" sz="2000" i="1">
                        <a:latin typeface="Cambria Math" panose="02040503050406030204" pitchFamily="18" charset="0"/>
                      </a:rPr>
                      <m:t>−</m:t>
                    </m:r>
                    <m:nary>
                      <m:naryPr>
                        <m:chr m:val="∑"/>
                        <m:subHide m:val="on"/>
                        <m:ctrlPr>
                          <a:rPr lang="en-US" altLang="zh-CN" sz="2000" i="1">
                            <a:latin typeface="Cambria Math" panose="02040503050406030204" pitchFamily="18" charset="0"/>
                          </a:rPr>
                        </m:ctrlPr>
                      </m:naryPr>
                      <m:sub/>
                      <m:sup>
                        <m:r>
                          <a:rPr lang="en-US" altLang="zh-CN" sz="2000" i="1">
                            <a:latin typeface="Cambria Math" panose="02040503050406030204" pitchFamily="18" charset="0"/>
                          </a:rPr>
                          <m:t> </m:t>
                        </m:r>
                      </m:sup>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e>
                    </m:nary>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23160115-9E6D-4FF0-B6EA-4B231623A97B}"/>
                  </a:ext>
                </a:extLst>
              </p:cNvPr>
              <p:cNvSpPr txBox="1">
                <a:spLocks noRot="1" noChangeAspect="1" noMove="1" noResize="1" noEditPoints="1" noAdjustHandles="1" noChangeArrowheads="1" noChangeShapeType="1" noTextEdit="1"/>
              </p:cNvSpPr>
              <p:nvPr/>
            </p:nvSpPr>
            <p:spPr>
              <a:xfrm>
                <a:off x="493420" y="1978824"/>
                <a:ext cx="8157160" cy="3316614"/>
              </a:xfrm>
              <a:prstGeom prst="rect">
                <a:avLst/>
              </a:prstGeom>
              <a:blipFill>
                <a:blip r:embed="rId3"/>
                <a:stretch>
                  <a:fillRect l="-822" t="-80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9864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27531" y="324413"/>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24</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27531" y="1045587"/>
            <a:ext cx="5226908"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信息熵计算公式推导（补充阅读）</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DD98362-CBC5-4ACD-B1B7-C23EABA06E32}"/>
                  </a:ext>
                </a:extLst>
              </p:cNvPr>
              <p:cNvSpPr txBox="1"/>
              <p:nvPr/>
            </p:nvSpPr>
            <p:spPr>
              <a:xfrm>
                <a:off x="164619" y="1784458"/>
                <a:ext cx="4322252" cy="5155642"/>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根据右边例子，</a:t>
                </a:r>
                <a:endParaRPr lang="en-US" altLang="zh-CN" sz="20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𝐻</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6</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6</m:t>
                              </m:r>
                            </m:den>
                          </m:f>
                        </m:e>
                      </m:d>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3</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6</m:t>
                              </m:r>
                            </m:den>
                          </m:f>
                        </m:e>
                      </m:d>
                    </m:oMath>
                  </m:oMathPara>
                </a14:m>
                <a:endParaRPr lang="en-US" altLang="zh-CN"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𝐻</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3</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3</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3</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3</m:t>
                          </m:r>
                        </m:den>
                      </m:f>
                      <m:r>
                        <a:rPr lang="en-US" altLang="zh-CN" i="1">
                          <a:latin typeface="Cambria Math" panose="02040503050406030204" pitchFamily="18" charset="0"/>
                        </a:rPr>
                        <m:t>𝐻</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6</m:t>
                          </m:r>
                        </m:den>
                      </m:f>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ea typeface="微软雅黑" panose="020B0503020204020204" pitchFamily="34" charset="-122"/>
                  </a:rPr>
                  <a:t>对于</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3</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3</m:t>
                        </m:r>
                      </m:sub>
                    </m:sSub>
                    <m:r>
                      <a:rPr lang="en-US" altLang="zh-CN" sz="2000" b="0" i="1" smtClean="0">
                        <a:latin typeface="Cambria Math" panose="02040503050406030204" pitchFamily="18" charset="0"/>
                        <a:ea typeface="微软雅黑" panose="020B0503020204020204" pitchFamily="34" charset="-122"/>
                      </a:rPr>
                      <m:t>=1)</m:t>
                    </m:r>
                  </m:oMath>
                </a14:m>
                <a:r>
                  <a:rPr lang="zh-CN" altLang="en-US" sz="2000" dirty="0">
                    <a:ea typeface="微软雅黑" panose="020B0503020204020204" pitchFamily="34" charset="-122"/>
                  </a:rPr>
                  <a:t>，总能找到</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3</m:t>
                        </m:r>
                      </m:sub>
                    </m:sSub>
                    <m:r>
                      <a:rPr lang="zh-CN" altLang="en-US" sz="2000" i="1">
                        <a:latin typeface="Cambria Math" panose="02040503050406030204" pitchFamily="18" charset="0"/>
                        <a:ea typeface="微软雅黑" panose="020B0503020204020204" pitchFamily="34" charset="-122"/>
                      </a:rPr>
                      <m:t>使</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f>
                      <m:fPr>
                        <m:ctrlPr>
                          <a:rPr lang="en-US" altLang="zh-CN" sz="2000" b="0" i="1" smtClean="0">
                            <a:latin typeface="Cambria Math" panose="02040503050406030204" pitchFamily="18" charset="0"/>
                            <a:ea typeface="微软雅黑" panose="020B0503020204020204" pitchFamily="34" charset="-122"/>
                          </a:rPr>
                        </m:ctrlPr>
                      </m:fPr>
                      <m:num>
                        <m:sSub>
                          <m:sSubPr>
                            <m:ctrlPr>
                              <a:rPr lang="en-US" altLang="zh-CN" sz="2000" b="0" i="1" smtClean="0">
                                <a:latin typeface="Cambria Math" panose="02040503050406030204" pitchFamily="18" charset="0"/>
                                <a:ea typeface="微软雅黑" panose="020B0503020204020204" pitchFamily="34" charset="-122"/>
                              </a:rPr>
                            </m:ctrlPr>
                          </m:sSubPr>
                          <m:e>
                            <m:r>
                              <m:rPr>
                                <m:sty m:val="p"/>
                              </m:rPr>
                              <a:rPr lang="en-US" altLang="zh-CN" sz="2000" i="1">
                                <a:latin typeface="Cambria Math" panose="02040503050406030204" pitchFamily="18" charset="0"/>
                                <a:ea typeface="微软雅黑" panose="020B0503020204020204" pitchFamily="34" charset="-122"/>
                              </a:rPr>
                              <m:t>n</m:t>
                            </m:r>
                          </m:e>
                          <m:sub>
                            <m:r>
                              <a:rPr lang="en-US" altLang="zh-CN" sz="2000" b="0" i="1" smtClean="0">
                                <a:latin typeface="Cambria Math" panose="02040503050406030204" pitchFamily="18" charset="0"/>
                                <a:ea typeface="微软雅黑" panose="020B0503020204020204" pitchFamily="34" charset="-122"/>
                              </a:rPr>
                              <m:t>1</m:t>
                            </m:r>
                          </m:sub>
                        </m:sSub>
                      </m:num>
                      <m:den>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3</m:t>
                            </m:r>
                          </m:sub>
                        </m:sSub>
                      </m:den>
                    </m:f>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f>
                      <m:fPr>
                        <m:ctrlPr>
                          <a:rPr lang="en-US" altLang="zh-CN" sz="2000" b="0" i="1" smtClean="0">
                            <a:latin typeface="Cambria Math" panose="02040503050406030204" pitchFamily="18" charset="0"/>
                            <a:ea typeface="微软雅黑" panose="020B0503020204020204" pitchFamily="34" charset="-122"/>
                          </a:rPr>
                        </m:ctrlPr>
                      </m:fPr>
                      <m:num>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num>
                      <m:den>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3</m:t>
                            </m:r>
                          </m:sub>
                        </m:sSub>
                      </m:den>
                    </m:f>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𝑝</m:t>
                        </m:r>
                      </m:e>
                      <m:sub>
                        <m:r>
                          <a:rPr lang="en-US" altLang="zh-CN" sz="2000" b="0" i="1" smtClean="0">
                            <a:latin typeface="Cambria Math" panose="02040503050406030204" pitchFamily="18" charset="0"/>
                            <a:ea typeface="微软雅黑" panose="020B0503020204020204" pitchFamily="34" charset="-122"/>
                          </a:rPr>
                          <m:t>3</m:t>
                        </m:r>
                      </m:sub>
                    </m:sSub>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sSub>
                          <m:sSubPr>
                            <m:ctrlPr>
                              <a:rPr lang="en-US" altLang="zh-CN" sz="2000" i="1">
                                <a:latin typeface="Cambria Math" panose="02040503050406030204" pitchFamily="18" charset="0"/>
                                <a:ea typeface="微软雅黑" panose="020B0503020204020204" pitchFamily="34" charset="-122"/>
                              </a:rPr>
                            </m:ctrlPr>
                          </m:sSubPr>
                          <m:e>
                            <m:r>
                              <m:rPr>
                                <m:sty m:val="p"/>
                              </m:rPr>
                              <a:rPr lang="en-US" altLang="zh-CN" sz="2000" i="1">
                                <a:latin typeface="Cambria Math" panose="02040503050406030204" pitchFamily="18" charset="0"/>
                                <a:ea typeface="微软雅黑" panose="020B0503020204020204" pitchFamily="34" charset="-122"/>
                              </a:rPr>
                              <m:t>n</m:t>
                            </m:r>
                          </m:e>
                          <m:sub>
                            <m:r>
                              <a:rPr lang="en-US" altLang="zh-CN" sz="2000" i="1">
                                <a:latin typeface="Cambria Math" panose="02040503050406030204" pitchFamily="18" charset="0"/>
                                <a:ea typeface="微软雅黑" panose="020B0503020204020204" pitchFamily="34" charset="-122"/>
                              </a:rPr>
                              <m:t>3</m:t>
                            </m:r>
                          </m:sub>
                        </m:sSub>
                      </m:num>
                      <m:den>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𝑛</m:t>
                            </m:r>
                          </m:e>
                          <m:sub>
                            <m:r>
                              <a:rPr lang="en-US" altLang="zh-CN" sz="2000" i="1">
                                <a:latin typeface="Cambria Math" panose="02040503050406030204" pitchFamily="18" charset="0"/>
                                <a:ea typeface="微软雅黑" panose="020B0503020204020204" pitchFamily="34" charset="-122"/>
                              </a:rPr>
                              <m:t>1</m:t>
                            </m:r>
                          </m:sub>
                        </m:sSub>
                        <m:r>
                          <a:rPr lang="en-US" altLang="zh-CN" sz="2000" i="1">
                            <a:latin typeface="Cambria Math" panose="02040503050406030204" pitchFamily="18" charset="0"/>
                            <a:ea typeface="微软雅黑" panose="020B0503020204020204" pitchFamily="34" charset="-122"/>
                          </a:rPr>
                          <m:t>+</m:t>
                        </m:r>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𝑛</m:t>
                            </m:r>
                          </m:e>
                          <m:sub>
                            <m:r>
                              <a:rPr lang="en-US" altLang="zh-CN" sz="2000" i="1">
                                <a:latin typeface="Cambria Math" panose="02040503050406030204" pitchFamily="18" charset="0"/>
                                <a:ea typeface="微软雅黑" panose="020B0503020204020204" pitchFamily="34" charset="-122"/>
                              </a:rPr>
                              <m:t>2</m:t>
                            </m:r>
                          </m:sub>
                        </m:sSub>
                        <m:r>
                          <a:rPr lang="en-US" altLang="zh-CN" sz="2000" i="1">
                            <a:latin typeface="Cambria Math" panose="02040503050406030204" pitchFamily="18" charset="0"/>
                            <a:ea typeface="微软雅黑" panose="020B0503020204020204" pitchFamily="34" charset="-122"/>
                          </a:rPr>
                          <m:t>+</m:t>
                        </m:r>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𝑛</m:t>
                            </m:r>
                          </m:e>
                          <m:sub>
                            <m:r>
                              <a:rPr lang="en-US" altLang="zh-CN" sz="2000" i="1">
                                <a:latin typeface="Cambria Math" panose="02040503050406030204" pitchFamily="18" charset="0"/>
                                <a:ea typeface="微软雅黑" panose="020B0503020204020204" pitchFamily="34" charset="-122"/>
                              </a:rPr>
                              <m:t>3</m:t>
                            </m:r>
                          </m:sub>
                        </m:sSub>
                      </m:den>
                    </m:f>
                    <m:r>
                      <a:rPr lang="en-US" altLang="zh-CN" sz="2000" b="0" i="1" smtClean="0">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此例中</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=3,</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=2,</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3</m:t>
                        </m:r>
                      </m:sub>
                    </m:sSub>
                    <m:r>
                      <a:rPr lang="en-US" altLang="zh-CN" sz="2000" b="0" i="1" smtClean="0">
                        <a:latin typeface="Cambria Math" panose="02040503050406030204" pitchFamily="18" charset="0"/>
                        <a:ea typeface="微软雅黑" panose="020B0503020204020204" pitchFamily="34" charset="-122"/>
                      </a:rPr>
                      <m:t>=1</m:t>
                    </m:r>
                  </m:oMath>
                </a14:m>
                <a:endParaRPr lang="en-US" altLang="zh-CN" sz="2000" i="1" dirty="0">
                  <a:latin typeface="Cambria Math" panose="02040503050406030204" pitchFamily="18" charset="0"/>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ADD98362-CBC5-4ACD-B1B7-C23EABA06E32}"/>
                  </a:ext>
                </a:extLst>
              </p:cNvPr>
              <p:cNvSpPr txBox="1">
                <a:spLocks noRot="1" noChangeAspect="1" noMove="1" noResize="1" noEditPoints="1" noAdjustHandles="1" noChangeArrowheads="1" noChangeShapeType="1" noTextEdit="1"/>
              </p:cNvSpPr>
              <p:nvPr/>
            </p:nvSpPr>
            <p:spPr>
              <a:xfrm>
                <a:off x="164619" y="1784458"/>
                <a:ext cx="4322252" cy="5155642"/>
              </a:xfrm>
              <a:prstGeom prst="rect">
                <a:avLst/>
              </a:prstGeom>
              <a:blipFill>
                <a:blip r:embed="rId3"/>
                <a:stretch>
                  <a:fillRect l="-1410"/>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77E0BED6-A295-4FEA-A53D-47FBD325C782}"/>
              </a:ext>
            </a:extLst>
          </p:cNvPr>
          <p:cNvGrpSpPr/>
          <p:nvPr/>
        </p:nvGrpSpPr>
        <p:grpSpPr>
          <a:xfrm>
            <a:off x="4542331" y="2344221"/>
            <a:ext cx="4666174" cy="3479556"/>
            <a:chOff x="7313967" y="1124374"/>
            <a:chExt cx="4525269" cy="3479556"/>
          </a:xfrm>
        </p:grpSpPr>
        <p:grpSp>
          <p:nvGrpSpPr>
            <p:cNvPr id="11" name="组合 10">
              <a:extLst>
                <a:ext uri="{FF2B5EF4-FFF2-40B4-BE49-F238E27FC236}">
                  <a16:creationId xmlns:a16="http://schemas.microsoft.com/office/drawing/2014/main" id="{80B0ECD2-894B-40AB-A961-0F48A250B823}"/>
                </a:ext>
              </a:extLst>
            </p:cNvPr>
            <p:cNvGrpSpPr/>
            <p:nvPr/>
          </p:nvGrpSpPr>
          <p:grpSpPr>
            <a:xfrm>
              <a:off x="7715585" y="1814079"/>
              <a:ext cx="1065747" cy="1335119"/>
              <a:chOff x="6797040" y="1847089"/>
              <a:chExt cx="538480" cy="667564"/>
            </a:xfrm>
          </p:grpSpPr>
          <p:cxnSp>
            <p:nvCxnSpPr>
              <p:cNvPr id="40" name="直接连接符 39">
                <a:extLst>
                  <a:ext uri="{FF2B5EF4-FFF2-40B4-BE49-F238E27FC236}">
                    <a16:creationId xmlns:a16="http://schemas.microsoft.com/office/drawing/2014/main" id="{2E1B5E5A-92E9-40CD-820A-B3725C021B94}"/>
                  </a:ext>
                </a:extLst>
              </p:cNvPr>
              <p:cNvCxnSpPr>
                <a:cxnSpLocks/>
              </p:cNvCxnSpPr>
              <p:nvPr/>
            </p:nvCxnSpPr>
            <p:spPr>
              <a:xfrm flipV="1">
                <a:off x="6797040" y="1847089"/>
                <a:ext cx="487680" cy="482091"/>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6DEFEF4-C616-4AAB-8F77-B91D75E880E8}"/>
                  </a:ext>
                </a:extLst>
              </p:cNvPr>
              <p:cNvCxnSpPr>
                <a:cxnSpLocks/>
              </p:cNvCxnSpPr>
              <p:nvPr/>
            </p:nvCxnSpPr>
            <p:spPr>
              <a:xfrm>
                <a:off x="6797040" y="2329180"/>
                <a:ext cx="538480" cy="185473"/>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34078F04-51C3-45DF-BFB6-762557BCCDD3}"/>
                </a:ext>
              </a:extLst>
            </p:cNvPr>
            <p:cNvGrpSpPr/>
            <p:nvPr/>
          </p:nvGrpSpPr>
          <p:grpSpPr>
            <a:xfrm>
              <a:off x="8680790" y="1388443"/>
              <a:ext cx="965205" cy="927703"/>
              <a:chOff x="6752492" y="1881828"/>
              <a:chExt cx="487680" cy="463855"/>
            </a:xfrm>
          </p:grpSpPr>
          <p:cxnSp>
            <p:nvCxnSpPr>
              <p:cNvPr id="38" name="直接连接符 37">
                <a:extLst>
                  <a:ext uri="{FF2B5EF4-FFF2-40B4-BE49-F238E27FC236}">
                    <a16:creationId xmlns:a16="http://schemas.microsoft.com/office/drawing/2014/main" id="{1543C521-EE39-479F-9B74-9C608BDF2743}"/>
                  </a:ext>
                </a:extLst>
              </p:cNvPr>
              <p:cNvCxnSpPr>
                <a:cxnSpLocks/>
              </p:cNvCxnSpPr>
              <p:nvPr/>
            </p:nvCxnSpPr>
            <p:spPr>
              <a:xfrm flipV="1">
                <a:off x="6752492" y="1881828"/>
                <a:ext cx="487680" cy="216298"/>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94BCEE8-440E-44DB-BB50-9917F9217464}"/>
                  </a:ext>
                </a:extLst>
              </p:cNvPr>
              <p:cNvCxnSpPr>
                <a:cxnSpLocks/>
              </p:cNvCxnSpPr>
              <p:nvPr/>
            </p:nvCxnSpPr>
            <p:spPr>
              <a:xfrm>
                <a:off x="6752492" y="2098125"/>
                <a:ext cx="472272" cy="247558"/>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AA56FD71-8FC4-4970-AB82-193ECD0B3771}"/>
                </a:ext>
              </a:extLst>
            </p:cNvPr>
            <p:cNvGrpSpPr/>
            <p:nvPr/>
          </p:nvGrpSpPr>
          <p:grpSpPr>
            <a:xfrm>
              <a:off x="8781332" y="2854556"/>
              <a:ext cx="864663" cy="569432"/>
              <a:chOff x="6803292" y="2160156"/>
              <a:chExt cx="436880" cy="284718"/>
            </a:xfrm>
          </p:grpSpPr>
          <p:cxnSp>
            <p:nvCxnSpPr>
              <p:cNvPr id="36" name="直接连接符 35">
                <a:extLst>
                  <a:ext uri="{FF2B5EF4-FFF2-40B4-BE49-F238E27FC236}">
                    <a16:creationId xmlns:a16="http://schemas.microsoft.com/office/drawing/2014/main" id="{E5D7B7FB-4C6C-45C5-A19F-8917C32F8D12}"/>
                  </a:ext>
                </a:extLst>
              </p:cNvPr>
              <p:cNvCxnSpPr>
                <a:cxnSpLocks/>
              </p:cNvCxnSpPr>
              <p:nvPr/>
            </p:nvCxnSpPr>
            <p:spPr>
              <a:xfrm flipV="1">
                <a:off x="6803292" y="2160156"/>
                <a:ext cx="421472" cy="143939"/>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EF34191-7258-4C55-86BE-D29F7AA4D5CA}"/>
                  </a:ext>
                </a:extLst>
              </p:cNvPr>
              <p:cNvCxnSpPr>
                <a:cxnSpLocks/>
              </p:cNvCxnSpPr>
              <p:nvPr/>
            </p:nvCxnSpPr>
            <p:spPr>
              <a:xfrm>
                <a:off x="6803292" y="2304095"/>
                <a:ext cx="436880" cy="140779"/>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6E4E8EE3-0EFF-4209-8872-B267D4716F3F}"/>
                </a:ext>
              </a:extLst>
            </p:cNvPr>
            <p:cNvSpPr txBox="1"/>
            <p:nvPr/>
          </p:nvSpPr>
          <p:spPr>
            <a:xfrm>
              <a:off x="8850943" y="3386781"/>
              <a:ext cx="563905" cy="338554"/>
            </a:xfrm>
            <a:prstGeom prst="rect">
              <a:avLst/>
            </a:prstGeom>
            <a:noFill/>
          </p:spPr>
          <p:txBody>
            <a:bodyPr wrap="square" rtlCol="0">
              <a:spAutoFit/>
            </a:bodyPr>
            <a:lstStyle/>
            <a:p>
              <a:r>
                <a:rPr lang="en-US" altLang="zh-CN" sz="1600" dirty="0"/>
                <a:t>1/2</a:t>
              </a:r>
              <a:endParaRPr lang="zh-CN" altLang="en-US" sz="1600" dirty="0"/>
            </a:p>
          </p:txBody>
        </p:sp>
        <p:sp>
          <p:nvSpPr>
            <p:cNvPr id="15" name="文本框 14">
              <a:extLst>
                <a:ext uri="{FF2B5EF4-FFF2-40B4-BE49-F238E27FC236}">
                  <a16:creationId xmlns:a16="http://schemas.microsoft.com/office/drawing/2014/main" id="{12459B3E-92CD-4D79-ABD8-F1AC3DB9B88D}"/>
                </a:ext>
              </a:extLst>
            </p:cNvPr>
            <p:cNvSpPr txBox="1"/>
            <p:nvPr/>
          </p:nvSpPr>
          <p:spPr>
            <a:xfrm>
              <a:off x="7872245" y="2981228"/>
              <a:ext cx="563905" cy="338554"/>
            </a:xfrm>
            <a:prstGeom prst="rect">
              <a:avLst/>
            </a:prstGeom>
            <a:noFill/>
          </p:spPr>
          <p:txBody>
            <a:bodyPr wrap="square" rtlCol="0">
              <a:spAutoFit/>
            </a:bodyPr>
            <a:lstStyle/>
            <a:p>
              <a:r>
                <a:rPr lang="en-US" altLang="zh-CN" sz="1600" dirty="0"/>
                <a:t>1/3</a:t>
              </a:r>
              <a:endParaRPr lang="zh-CN" altLang="en-US" sz="1600" dirty="0"/>
            </a:p>
          </p:txBody>
        </p:sp>
        <p:sp>
          <p:nvSpPr>
            <p:cNvPr id="16" name="文本框 15">
              <a:extLst>
                <a:ext uri="{FF2B5EF4-FFF2-40B4-BE49-F238E27FC236}">
                  <a16:creationId xmlns:a16="http://schemas.microsoft.com/office/drawing/2014/main" id="{EE167947-925E-4F6D-ABDB-165A0EB2C335}"/>
                </a:ext>
              </a:extLst>
            </p:cNvPr>
            <p:cNvSpPr txBox="1"/>
            <p:nvPr/>
          </p:nvSpPr>
          <p:spPr>
            <a:xfrm>
              <a:off x="8850945" y="1282767"/>
              <a:ext cx="563905" cy="338554"/>
            </a:xfrm>
            <a:prstGeom prst="rect">
              <a:avLst/>
            </a:prstGeom>
            <a:noFill/>
          </p:spPr>
          <p:txBody>
            <a:bodyPr wrap="square" rtlCol="0">
              <a:spAutoFit/>
            </a:bodyPr>
            <a:lstStyle/>
            <a:p>
              <a:r>
                <a:rPr lang="en-US" altLang="zh-CN" sz="1600" dirty="0"/>
                <a:t>1/3</a:t>
              </a:r>
              <a:endParaRPr lang="zh-CN" altLang="en-US" sz="1600" dirty="0"/>
            </a:p>
          </p:txBody>
        </p:sp>
        <p:sp>
          <p:nvSpPr>
            <p:cNvPr id="17" name="文本框 16">
              <a:extLst>
                <a:ext uri="{FF2B5EF4-FFF2-40B4-BE49-F238E27FC236}">
                  <a16:creationId xmlns:a16="http://schemas.microsoft.com/office/drawing/2014/main" id="{9573F0B3-C9EA-44E0-856E-27141FFC8E7E}"/>
                </a:ext>
              </a:extLst>
            </p:cNvPr>
            <p:cNvSpPr txBox="1"/>
            <p:nvPr/>
          </p:nvSpPr>
          <p:spPr>
            <a:xfrm>
              <a:off x="8850944" y="2079929"/>
              <a:ext cx="563905" cy="338554"/>
            </a:xfrm>
            <a:prstGeom prst="rect">
              <a:avLst/>
            </a:prstGeom>
            <a:noFill/>
          </p:spPr>
          <p:txBody>
            <a:bodyPr wrap="square" rtlCol="0">
              <a:spAutoFit/>
            </a:bodyPr>
            <a:lstStyle/>
            <a:p>
              <a:r>
                <a:rPr lang="en-US" altLang="zh-CN" sz="1600" dirty="0"/>
                <a:t>1/3</a:t>
              </a:r>
              <a:endParaRPr lang="zh-CN" altLang="en-US" sz="1600" dirty="0"/>
            </a:p>
          </p:txBody>
        </p:sp>
        <p:sp>
          <p:nvSpPr>
            <p:cNvPr id="18" name="文本框 17">
              <a:extLst>
                <a:ext uri="{FF2B5EF4-FFF2-40B4-BE49-F238E27FC236}">
                  <a16:creationId xmlns:a16="http://schemas.microsoft.com/office/drawing/2014/main" id="{B5D225B5-A067-41F9-9004-3C79900D114E}"/>
                </a:ext>
              </a:extLst>
            </p:cNvPr>
            <p:cNvSpPr txBox="1"/>
            <p:nvPr/>
          </p:nvSpPr>
          <p:spPr>
            <a:xfrm>
              <a:off x="8881439" y="2608186"/>
              <a:ext cx="563905" cy="338554"/>
            </a:xfrm>
            <a:prstGeom prst="rect">
              <a:avLst/>
            </a:prstGeom>
            <a:noFill/>
          </p:spPr>
          <p:txBody>
            <a:bodyPr wrap="square" rtlCol="0">
              <a:spAutoFit/>
            </a:bodyPr>
            <a:lstStyle/>
            <a:p>
              <a:r>
                <a:rPr lang="en-US" altLang="zh-CN" sz="1600" dirty="0"/>
                <a:t>1/2</a:t>
              </a:r>
              <a:endParaRPr lang="zh-CN" altLang="en-US" sz="1600" dirty="0"/>
            </a:p>
          </p:txBody>
        </p:sp>
        <p:sp>
          <p:nvSpPr>
            <p:cNvPr id="19" name="文本框 18">
              <a:extLst>
                <a:ext uri="{FF2B5EF4-FFF2-40B4-BE49-F238E27FC236}">
                  <a16:creationId xmlns:a16="http://schemas.microsoft.com/office/drawing/2014/main" id="{59AE3FC7-8891-4670-8B59-E85914138EB6}"/>
                </a:ext>
              </a:extLst>
            </p:cNvPr>
            <p:cNvSpPr txBox="1"/>
            <p:nvPr/>
          </p:nvSpPr>
          <p:spPr>
            <a:xfrm>
              <a:off x="7785095" y="2017052"/>
              <a:ext cx="563905" cy="338554"/>
            </a:xfrm>
            <a:prstGeom prst="rect">
              <a:avLst/>
            </a:prstGeom>
            <a:noFill/>
          </p:spPr>
          <p:txBody>
            <a:bodyPr wrap="square" rtlCol="0">
              <a:spAutoFit/>
            </a:bodyPr>
            <a:lstStyle/>
            <a:p>
              <a:r>
                <a:rPr lang="en-US" altLang="zh-CN" sz="1600" dirty="0"/>
                <a:t>1/2</a:t>
              </a:r>
              <a:endParaRPr lang="zh-CN" altLang="en-US" sz="16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82C9864-8266-498E-BA82-492DC96BE468}"/>
                    </a:ext>
                  </a:extLst>
                </p:cNvPr>
                <p:cNvSpPr txBox="1"/>
                <p:nvPr/>
              </p:nvSpPr>
              <p:spPr>
                <a:xfrm>
                  <a:off x="10543368" y="3991198"/>
                  <a:ext cx="1295868"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8CC35A52-268D-48A5-AE70-7FE07442BE03}"/>
                    </a:ext>
                  </a:extLst>
                </p:cNvPr>
                <p:cNvSpPr txBox="1">
                  <a:spLocks noRot="1" noChangeAspect="1" noMove="1" noResize="1" noEditPoints="1" noAdjustHandles="1" noChangeArrowheads="1" noChangeShapeType="1" noTextEdit="1"/>
                </p:cNvSpPr>
                <p:nvPr/>
              </p:nvSpPr>
              <p:spPr>
                <a:xfrm>
                  <a:off x="10543368" y="3991198"/>
                  <a:ext cx="1295868" cy="612732"/>
                </a:xfrm>
                <a:prstGeom prst="rect">
                  <a:avLst/>
                </a:prstGeom>
                <a:blipFill>
                  <a:blip r:embed="rId4"/>
                  <a:stretch>
                    <a:fillRect/>
                  </a:stretch>
                </a:blipFill>
              </p:spPr>
              <p:txBody>
                <a:bodyPr/>
                <a:lstStyle/>
                <a:p>
                  <a:r>
                    <a:rPr lang="zh-CN" altLang="en-US">
                      <a:noFill/>
                    </a:rPr>
                    <a:t> </a:t>
                  </a:r>
                </a:p>
              </p:txBody>
            </p:sp>
          </mc:Fallback>
        </mc:AlternateContent>
        <p:cxnSp>
          <p:nvCxnSpPr>
            <p:cNvPr id="21" name="直接连接符 20">
              <a:extLst>
                <a:ext uri="{FF2B5EF4-FFF2-40B4-BE49-F238E27FC236}">
                  <a16:creationId xmlns:a16="http://schemas.microsoft.com/office/drawing/2014/main" id="{976594FE-E94B-48A7-A91A-6E61327EDE98}"/>
                </a:ext>
              </a:extLst>
            </p:cNvPr>
            <p:cNvCxnSpPr>
              <a:cxnSpLocks/>
            </p:cNvCxnSpPr>
            <p:nvPr/>
          </p:nvCxnSpPr>
          <p:spPr>
            <a:xfrm flipV="1">
              <a:off x="8680790" y="1807672"/>
              <a:ext cx="965205" cy="14945"/>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A15D790-753C-4F2A-BD66-CFE0960C5F43}"/>
                </a:ext>
              </a:extLst>
            </p:cNvPr>
            <p:cNvSpPr txBox="1"/>
            <p:nvPr/>
          </p:nvSpPr>
          <p:spPr>
            <a:xfrm>
              <a:off x="9132895" y="1537183"/>
              <a:ext cx="563905" cy="338554"/>
            </a:xfrm>
            <a:prstGeom prst="rect">
              <a:avLst/>
            </a:prstGeom>
            <a:noFill/>
          </p:spPr>
          <p:txBody>
            <a:bodyPr wrap="square" rtlCol="0">
              <a:spAutoFit/>
            </a:bodyPr>
            <a:lstStyle/>
            <a:p>
              <a:r>
                <a:rPr lang="en-US" altLang="zh-CN" sz="1600" dirty="0"/>
                <a:t>1/3</a:t>
              </a:r>
              <a:endParaRPr lang="zh-CN" altLang="en-US" sz="1600" dirty="0"/>
            </a:p>
          </p:txBody>
        </p:sp>
        <p:sp>
          <p:nvSpPr>
            <p:cNvPr id="23" name="文本框 22">
              <a:extLst>
                <a:ext uri="{FF2B5EF4-FFF2-40B4-BE49-F238E27FC236}">
                  <a16:creationId xmlns:a16="http://schemas.microsoft.com/office/drawing/2014/main" id="{BCF7CBC9-39D1-4F4F-A2FF-ECF7C630BFA0}"/>
                </a:ext>
              </a:extLst>
            </p:cNvPr>
            <p:cNvSpPr txBox="1"/>
            <p:nvPr/>
          </p:nvSpPr>
          <p:spPr>
            <a:xfrm>
              <a:off x="9762811" y="1651757"/>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24" name="文本框 23">
              <a:extLst>
                <a:ext uri="{FF2B5EF4-FFF2-40B4-BE49-F238E27FC236}">
                  <a16:creationId xmlns:a16="http://schemas.microsoft.com/office/drawing/2014/main" id="{12BC6065-DA15-4D63-A949-C6A3F8538F70}"/>
                </a:ext>
              </a:extLst>
            </p:cNvPr>
            <p:cNvSpPr txBox="1"/>
            <p:nvPr/>
          </p:nvSpPr>
          <p:spPr>
            <a:xfrm>
              <a:off x="9743174" y="1219166"/>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25" name="文本框 24">
              <a:extLst>
                <a:ext uri="{FF2B5EF4-FFF2-40B4-BE49-F238E27FC236}">
                  <a16:creationId xmlns:a16="http://schemas.microsoft.com/office/drawing/2014/main" id="{5FF7C4E1-195F-456E-A48F-C7943C80E95C}"/>
                </a:ext>
              </a:extLst>
            </p:cNvPr>
            <p:cNvSpPr txBox="1"/>
            <p:nvPr/>
          </p:nvSpPr>
          <p:spPr>
            <a:xfrm>
              <a:off x="9785654" y="2133839"/>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26" name="文本框 25">
              <a:extLst>
                <a:ext uri="{FF2B5EF4-FFF2-40B4-BE49-F238E27FC236}">
                  <a16:creationId xmlns:a16="http://schemas.microsoft.com/office/drawing/2014/main" id="{8397FB69-555A-4311-A9E1-CB02195509DB}"/>
                </a:ext>
              </a:extLst>
            </p:cNvPr>
            <p:cNvSpPr txBox="1"/>
            <p:nvPr/>
          </p:nvSpPr>
          <p:spPr>
            <a:xfrm>
              <a:off x="9793291" y="2708397"/>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27" name="文本框 26">
              <a:extLst>
                <a:ext uri="{FF2B5EF4-FFF2-40B4-BE49-F238E27FC236}">
                  <a16:creationId xmlns:a16="http://schemas.microsoft.com/office/drawing/2014/main" id="{4E09E17D-BDF2-4B1B-B4B2-BF4F8C8AB9E8}"/>
                </a:ext>
              </a:extLst>
            </p:cNvPr>
            <p:cNvSpPr txBox="1"/>
            <p:nvPr/>
          </p:nvSpPr>
          <p:spPr>
            <a:xfrm>
              <a:off x="9816134" y="3190479"/>
              <a:ext cx="563905" cy="338554"/>
            </a:xfrm>
            <a:prstGeom prst="rect">
              <a:avLst/>
            </a:prstGeom>
            <a:noFill/>
          </p:spPr>
          <p:txBody>
            <a:bodyPr wrap="square" rtlCol="0">
              <a:spAutoFit/>
            </a:bodyPr>
            <a:lstStyle/>
            <a:p>
              <a:r>
                <a:rPr lang="en-US" altLang="zh-CN" sz="1600" dirty="0"/>
                <a:t>1/6</a:t>
              </a:r>
              <a:endParaRPr lang="zh-CN" altLang="en-US" sz="1600" dirty="0"/>
            </a:p>
          </p:txBody>
        </p:sp>
        <p:cxnSp>
          <p:nvCxnSpPr>
            <p:cNvPr id="28" name="直接连接符 27">
              <a:extLst>
                <a:ext uri="{FF2B5EF4-FFF2-40B4-BE49-F238E27FC236}">
                  <a16:creationId xmlns:a16="http://schemas.microsoft.com/office/drawing/2014/main" id="{0FC6DE5E-8DBA-4821-BCA4-916E64A29BE7}"/>
                </a:ext>
              </a:extLst>
            </p:cNvPr>
            <p:cNvCxnSpPr>
              <a:cxnSpLocks/>
            </p:cNvCxnSpPr>
            <p:nvPr/>
          </p:nvCxnSpPr>
          <p:spPr>
            <a:xfrm>
              <a:off x="7710543" y="2817715"/>
              <a:ext cx="1037548" cy="1429405"/>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EDA4969-0F6F-449D-93E9-CEDE6C6F64D8}"/>
                </a:ext>
              </a:extLst>
            </p:cNvPr>
            <p:cNvCxnSpPr>
              <a:cxnSpLocks/>
            </p:cNvCxnSpPr>
            <p:nvPr/>
          </p:nvCxnSpPr>
          <p:spPr>
            <a:xfrm flipH="1">
              <a:off x="8748092" y="4247120"/>
              <a:ext cx="897903" cy="0"/>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CFA5D7BF-3F3F-4465-9648-0905FEB3AD63}"/>
                </a:ext>
              </a:extLst>
            </p:cNvPr>
            <p:cNvSpPr txBox="1"/>
            <p:nvPr/>
          </p:nvSpPr>
          <p:spPr>
            <a:xfrm>
              <a:off x="7916234" y="3611307"/>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31" name="文本框 30">
              <a:extLst>
                <a:ext uri="{FF2B5EF4-FFF2-40B4-BE49-F238E27FC236}">
                  <a16:creationId xmlns:a16="http://schemas.microsoft.com/office/drawing/2014/main" id="{A31C4F04-6A0F-4363-88BC-F71E08E7963D}"/>
                </a:ext>
              </a:extLst>
            </p:cNvPr>
            <p:cNvSpPr txBox="1"/>
            <p:nvPr/>
          </p:nvSpPr>
          <p:spPr>
            <a:xfrm>
              <a:off x="8949426" y="4239850"/>
              <a:ext cx="563905" cy="338554"/>
            </a:xfrm>
            <a:prstGeom prst="rect">
              <a:avLst/>
            </a:prstGeom>
            <a:noFill/>
          </p:spPr>
          <p:txBody>
            <a:bodyPr wrap="square" rtlCol="0">
              <a:spAutoFit/>
            </a:bodyPr>
            <a:lstStyle/>
            <a:p>
              <a:r>
                <a:rPr lang="en-US" altLang="zh-CN" sz="1600" dirty="0"/>
                <a:t>1</a:t>
              </a:r>
              <a:endParaRPr lang="zh-CN" altLang="en-US" sz="1600" dirty="0"/>
            </a:p>
          </p:txBody>
        </p:sp>
        <p:sp>
          <p:nvSpPr>
            <p:cNvPr id="32" name="文本框 31">
              <a:extLst>
                <a:ext uri="{FF2B5EF4-FFF2-40B4-BE49-F238E27FC236}">
                  <a16:creationId xmlns:a16="http://schemas.microsoft.com/office/drawing/2014/main" id="{5E089524-9B24-4E49-AA02-5720ADD03DCB}"/>
                </a:ext>
              </a:extLst>
            </p:cNvPr>
            <p:cNvSpPr txBox="1"/>
            <p:nvPr/>
          </p:nvSpPr>
          <p:spPr>
            <a:xfrm>
              <a:off x="9856774" y="4074399"/>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33" name="矩形 32">
              <a:extLst>
                <a:ext uri="{FF2B5EF4-FFF2-40B4-BE49-F238E27FC236}">
                  <a16:creationId xmlns:a16="http://schemas.microsoft.com/office/drawing/2014/main" id="{639631ED-85F6-4F9A-AF77-D13F8FDDD261}"/>
                </a:ext>
              </a:extLst>
            </p:cNvPr>
            <p:cNvSpPr/>
            <p:nvPr/>
          </p:nvSpPr>
          <p:spPr>
            <a:xfrm>
              <a:off x="7584444" y="1899163"/>
              <a:ext cx="965205" cy="2198662"/>
            </a:xfrm>
            <a:prstGeom prst="rect">
              <a:avLst/>
            </a:prstGeom>
            <a:noFill/>
            <a:ln w="19050">
              <a:solidFill>
                <a:srgbClr val="4A49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B40A154-1EAE-4A64-BB04-E537AF015DA7}"/>
                </a:ext>
              </a:extLst>
            </p:cNvPr>
            <p:cNvSpPr/>
            <p:nvPr/>
          </p:nvSpPr>
          <p:spPr>
            <a:xfrm>
              <a:off x="9655241" y="1194352"/>
              <a:ext cx="965205" cy="3389224"/>
            </a:xfrm>
            <a:prstGeom prst="rect">
              <a:avLst/>
            </a:prstGeom>
            <a:noFill/>
            <a:ln w="19050">
              <a:solidFill>
                <a:srgbClr val="4A49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43AE8103-8659-4C17-971D-0045BEEA1133}"/>
                    </a:ext>
                  </a:extLst>
                </p:cNvPr>
                <p:cNvSpPr txBox="1"/>
                <p:nvPr/>
              </p:nvSpPr>
              <p:spPr>
                <a:xfrm>
                  <a:off x="7313967" y="1124374"/>
                  <a:ext cx="1213207"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m:t>
                        </m:r>
                      </m:oMath>
                    </m:oMathPara>
                  </a14:m>
                  <a:endParaRPr lang="zh-CN" altLang="en-US" dirty="0"/>
                </a:p>
              </p:txBody>
            </p:sp>
          </mc:Choice>
          <mc:Fallback xmlns="">
            <p:sp>
              <p:nvSpPr>
                <p:cNvPr id="35" name="文本框 34">
                  <a:extLst>
                    <a:ext uri="{FF2B5EF4-FFF2-40B4-BE49-F238E27FC236}">
                      <a16:creationId xmlns:a16="http://schemas.microsoft.com/office/drawing/2014/main" id="{43AE8103-8659-4C17-971D-0045BEEA1133}"/>
                    </a:ext>
                  </a:extLst>
                </p:cNvPr>
                <p:cNvSpPr txBox="1">
                  <a:spLocks noRot="1" noChangeAspect="1" noMove="1" noResize="1" noEditPoints="1" noAdjustHandles="1" noChangeArrowheads="1" noChangeShapeType="1" noTextEdit="1"/>
                </p:cNvSpPr>
                <p:nvPr/>
              </p:nvSpPr>
              <p:spPr>
                <a:xfrm>
                  <a:off x="7313967" y="1124374"/>
                  <a:ext cx="1213207" cy="612732"/>
                </a:xfrm>
                <a:prstGeom prst="rect">
                  <a:avLst/>
                </a:prstGeom>
                <a:blipFill>
                  <a:blip r:embed="rId5"/>
                  <a:stretch>
                    <a:fillRect/>
                  </a:stretch>
                </a:blipFill>
              </p:spPr>
              <p:txBody>
                <a:bodyPr/>
                <a:lstStyle/>
                <a:p>
                  <a:r>
                    <a:rPr lang="zh-CN" altLang="en-US">
                      <a:noFill/>
                    </a:rPr>
                    <a:t> </a:t>
                  </a:r>
                </a:p>
              </p:txBody>
            </p:sp>
          </mc:Fallback>
        </mc:AlternateContent>
      </p:grpSp>
      <p:sp>
        <p:nvSpPr>
          <p:cNvPr id="43" name="矩形 42"/>
          <p:cNvSpPr/>
          <p:nvPr/>
        </p:nvSpPr>
        <p:spPr>
          <a:xfrm>
            <a:off x="4623540" y="2018697"/>
            <a:ext cx="4520460" cy="404072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DD98362-CBC5-4ACD-B1B7-C23EABA06E32}"/>
                  </a:ext>
                </a:extLst>
              </p:cNvPr>
              <p:cNvSpPr txBox="1"/>
              <p:nvPr/>
            </p:nvSpPr>
            <p:spPr>
              <a:xfrm>
                <a:off x="166892" y="1438854"/>
                <a:ext cx="7578886" cy="55399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然后证明</a:t>
                </a:r>
                <a14:m>
                  <m:oMath xmlns:m="http://schemas.openxmlformats.org/officeDocument/2006/math">
                    <m:r>
                      <a:rPr lang="en-US" altLang="zh-CN" sz="2000" i="1">
                        <a:latin typeface="Cambria Math" panose="02040503050406030204" pitchFamily="18" charset="0"/>
                      </a:rPr>
                      <m:t>𝐻</m:t>
                    </m:r>
                  </m:oMath>
                </a14:m>
                <a:r>
                  <a:rPr lang="zh-CN" altLang="en-US" sz="2000" dirty="0">
                    <a:latin typeface="微软雅黑" panose="020B0503020204020204" pitchFamily="34" charset="-122"/>
                    <a:ea typeface="微软雅黑" panose="020B0503020204020204" pitchFamily="34" charset="-122"/>
                  </a:rPr>
                  <a:t>公式对于所有和为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的一组正有理数都成立</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44" name="文本框 43">
                <a:extLst>
                  <a:ext uri="{FF2B5EF4-FFF2-40B4-BE49-F238E27FC236}">
                    <a16:creationId xmlns:a16="http://schemas.microsoft.com/office/drawing/2014/main" id="{ADD98362-CBC5-4ACD-B1B7-C23EABA06E32}"/>
                  </a:ext>
                </a:extLst>
              </p:cNvPr>
              <p:cNvSpPr txBox="1">
                <a:spLocks noRot="1" noChangeAspect="1" noMove="1" noResize="1" noEditPoints="1" noAdjustHandles="1" noChangeArrowheads="1" noChangeShapeType="1" noTextEdit="1"/>
              </p:cNvSpPr>
              <p:nvPr/>
            </p:nvSpPr>
            <p:spPr>
              <a:xfrm>
                <a:off x="166892" y="1438854"/>
                <a:ext cx="7578886" cy="553998"/>
              </a:xfrm>
              <a:prstGeom prst="rect">
                <a:avLst/>
              </a:prstGeom>
              <a:blipFill>
                <a:blip r:embed="rId6"/>
                <a:stretch>
                  <a:fillRect l="-804" b="-87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5962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27531" y="324413"/>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25</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27531" y="1045587"/>
            <a:ext cx="5226908"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信息熵计算公式推导（补充阅读）</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DD98362-CBC5-4ACD-B1B7-C23EABA06E32}"/>
                  </a:ext>
                </a:extLst>
              </p:cNvPr>
              <p:cNvSpPr txBox="1"/>
              <p:nvPr/>
            </p:nvSpPr>
            <p:spPr>
              <a:xfrm>
                <a:off x="162560" y="1763236"/>
                <a:ext cx="4244548" cy="325653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然后证明</a:t>
                </a:r>
                <a14:m>
                  <m:oMath xmlns:m="http://schemas.openxmlformats.org/officeDocument/2006/math">
                    <m:r>
                      <a:rPr lang="en-US" altLang="zh-CN" sz="2000" i="1">
                        <a:latin typeface="Cambria Math" panose="02040503050406030204" pitchFamily="18" charset="0"/>
                      </a:rPr>
                      <m:t>𝐻</m:t>
                    </m:r>
                  </m:oMath>
                </a14:m>
                <a:r>
                  <a:rPr lang="zh-CN" altLang="en-US" sz="2000" dirty="0">
                    <a:latin typeface="微软雅黑" panose="020B0503020204020204" pitchFamily="34" charset="-122"/>
                    <a:ea typeface="微软雅黑" panose="020B0503020204020204" pitchFamily="34" charset="-122"/>
                  </a:rPr>
                  <a:t>公式对于所有和为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的一组正有理数都成立</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可以总结</a:t>
                </a:r>
                <a:endParaRPr lang="en-US" altLang="zh-CN" sz="2000" i="1"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3</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e>
                      </m:d>
                    </m:oMath>
                  </m:oMathPara>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ADD98362-CBC5-4ACD-B1B7-C23EABA06E32}"/>
                  </a:ext>
                </a:extLst>
              </p:cNvPr>
              <p:cNvSpPr txBox="1">
                <a:spLocks noRot="1" noChangeAspect="1" noMove="1" noResize="1" noEditPoints="1" noAdjustHandles="1" noChangeArrowheads="1" noChangeShapeType="1" noTextEdit="1"/>
              </p:cNvSpPr>
              <p:nvPr/>
            </p:nvSpPr>
            <p:spPr>
              <a:xfrm>
                <a:off x="162560" y="1763236"/>
                <a:ext cx="4244548" cy="3256533"/>
              </a:xfrm>
              <a:prstGeom prst="rect">
                <a:avLst/>
              </a:prstGeom>
              <a:blipFill>
                <a:blip r:embed="rId3"/>
                <a:stretch>
                  <a:fillRect l="-1580"/>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77E0BED6-A295-4FEA-A53D-47FBD325C782}"/>
              </a:ext>
            </a:extLst>
          </p:cNvPr>
          <p:cNvGrpSpPr/>
          <p:nvPr/>
        </p:nvGrpSpPr>
        <p:grpSpPr>
          <a:xfrm>
            <a:off x="4542331" y="2344221"/>
            <a:ext cx="4666174" cy="3479556"/>
            <a:chOff x="7313967" y="1124374"/>
            <a:chExt cx="4525269" cy="3479556"/>
          </a:xfrm>
        </p:grpSpPr>
        <p:grpSp>
          <p:nvGrpSpPr>
            <p:cNvPr id="11" name="组合 10">
              <a:extLst>
                <a:ext uri="{FF2B5EF4-FFF2-40B4-BE49-F238E27FC236}">
                  <a16:creationId xmlns:a16="http://schemas.microsoft.com/office/drawing/2014/main" id="{80B0ECD2-894B-40AB-A961-0F48A250B823}"/>
                </a:ext>
              </a:extLst>
            </p:cNvPr>
            <p:cNvGrpSpPr/>
            <p:nvPr/>
          </p:nvGrpSpPr>
          <p:grpSpPr>
            <a:xfrm>
              <a:off x="7715585" y="1814079"/>
              <a:ext cx="1065747" cy="1335119"/>
              <a:chOff x="6797040" y="1847089"/>
              <a:chExt cx="538480" cy="667564"/>
            </a:xfrm>
          </p:grpSpPr>
          <p:cxnSp>
            <p:nvCxnSpPr>
              <p:cNvPr id="40" name="直接连接符 39">
                <a:extLst>
                  <a:ext uri="{FF2B5EF4-FFF2-40B4-BE49-F238E27FC236}">
                    <a16:creationId xmlns:a16="http://schemas.microsoft.com/office/drawing/2014/main" id="{2E1B5E5A-92E9-40CD-820A-B3725C021B94}"/>
                  </a:ext>
                </a:extLst>
              </p:cNvPr>
              <p:cNvCxnSpPr>
                <a:cxnSpLocks/>
              </p:cNvCxnSpPr>
              <p:nvPr/>
            </p:nvCxnSpPr>
            <p:spPr>
              <a:xfrm flipV="1">
                <a:off x="6797040" y="1847089"/>
                <a:ext cx="487680" cy="482091"/>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6DEFEF4-C616-4AAB-8F77-B91D75E880E8}"/>
                  </a:ext>
                </a:extLst>
              </p:cNvPr>
              <p:cNvCxnSpPr>
                <a:cxnSpLocks/>
              </p:cNvCxnSpPr>
              <p:nvPr/>
            </p:nvCxnSpPr>
            <p:spPr>
              <a:xfrm>
                <a:off x="6797040" y="2329180"/>
                <a:ext cx="538480" cy="185473"/>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34078F04-51C3-45DF-BFB6-762557BCCDD3}"/>
                </a:ext>
              </a:extLst>
            </p:cNvPr>
            <p:cNvGrpSpPr/>
            <p:nvPr/>
          </p:nvGrpSpPr>
          <p:grpSpPr>
            <a:xfrm>
              <a:off x="8680790" y="1388443"/>
              <a:ext cx="965205" cy="927703"/>
              <a:chOff x="6752492" y="1881828"/>
              <a:chExt cx="487680" cy="463855"/>
            </a:xfrm>
          </p:grpSpPr>
          <p:cxnSp>
            <p:nvCxnSpPr>
              <p:cNvPr id="38" name="直接连接符 37">
                <a:extLst>
                  <a:ext uri="{FF2B5EF4-FFF2-40B4-BE49-F238E27FC236}">
                    <a16:creationId xmlns:a16="http://schemas.microsoft.com/office/drawing/2014/main" id="{1543C521-EE39-479F-9B74-9C608BDF2743}"/>
                  </a:ext>
                </a:extLst>
              </p:cNvPr>
              <p:cNvCxnSpPr>
                <a:cxnSpLocks/>
              </p:cNvCxnSpPr>
              <p:nvPr/>
            </p:nvCxnSpPr>
            <p:spPr>
              <a:xfrm flipV="1">
                <a:off x="6752492" y="1881828"/>
                <a:ext cx="487680" cy="216298"/>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94BCEE8-440E-44DB-BB50-9917F9217464}"/>
                  </a:ext>
                </a:extLst>
              </p:cNvPr>
              <p:cNvCxnSpPr>
                <a:cxnSpLocks/>
              </p:cNvCxnSpPr>
              <p:nvPr/>
            </p:nvCxnSpPr>
            <p:spPr>
              <a:xfrm>
                <a:off x="6752492" y="2098125"/>
                <a:ext cx="472272" cy="247558"/>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AA56FD71-8FC4-4970-AB82-193ECD0B3771}"/>
                </a:ext>
              </a:extLst>
            </p:cNvPr>
            <p:cNvGrpSpPr/>
            <p:nvPr/>
          </p:nvGrpSpPr>
          <p:grpSpPr>
            <a:xfrm>
              <a:off x="8781332" y="2854556"/>
              <a:ext cx="864663" cy="569432"/>
              <a:chOff x="6803292" y="2160156"/>
              <a:chExt cx="436880" cy="284718"/>
            </a:xfrm>
          </p:grpSpPr>
          <p:cxnSp>
            <p:nvCxnSpPr>
              <p:cNvPr id="36" name="直接连接符 35">
                <a:extLst>
                  <a:ext uri="{FF2B5EF4-FFF2-40B4-BE49-F238E27FC236}">
                    <a16:creationId xmlns:a16="http://schemas.microsoft.com/office/drawing/2014/main" id="{E5D7B7FB-4C6C-45C5-A19F-8917C32F8D12}"/>
                  </a:ext>
                </a:extLst>
              </p:cNvPr>
              <p:cNvCxnSpPr>
                <a:cxnSpLocks/>
              </p:cNvCxnSpPr>
              <p:nvPr/>
            </p:nvCxnSpPr>
            <p:spPr>
              <a:xfrm flipV="1">
                <a:off x="6803292" y="2160156"/>
                <a:ext cx="421472" cy="143939"/>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EF34191-7258-4C55-86BE-D29F7AA4D5CA}"/>
                  </a:ext>
                </a:extLst>
              </p:cNvPr>
              <p:cNvCxnSpPr>
                <a:cxnSpLocks/>
              </p:cNvCxnSpPr>
              <p:nvPr/>
            </p:nvCxnSpPr>
            <p:spPr>
              <a:xfrm>
                <a:off x="6803292" y="2304095"/>
                <a:ext cx="436880" cy="140779"/>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6E4E8EE3-0EFF-4209-8872-B267D4716F3F}"/>
                </a:ext>
              </a:extLst>
            </p:cNvPr>
            <p:cNvSpPr txBox="1"/>
            <p:nvPr/>
          </p:nvSpPr>
          <p:spPr>
            <a:xfrm>
              <a:off x="8850943" y="3386781"/>
              <a:ext cx="563905" cy="338554"/>
            </a:xfrm>
            <a:prstGeom prst="rect">
              <a:avLst/>
            </a:prstGeom>
            <a:noFill/>
          </p:spPr>
          <p:txBody>
            <a:bodyPr wrap="square" rtlCol="0">
              <a:spAutoFit/>
            </a:bodyPr>
            <a:lstStyle/>
            <a:p>
              <a:r>
                <a:rPr lang="en-US" altLang="zh-CN" sz="1600" dirty="0"/>
                <a:t>1/2</a:t>
              </a:r>
              <a:endParaRPr lang="zh-CN" altLang="en-US" sz="1600" dirty="0"/>
            </a:p>
          </p:txBody>
        </p:sp>
        <p:sp>
          <p:nvSpPr>
            <p:cNvPr id="15" name="文本框 14">
              <a:extLst>
                <a:ext uri="{FF2B5EF4-FFF2-40B4-BE49-F238E27FC236}">
                  <a16:creationId xmlns:a16="http://schemas.microsoft.com/office/drawing/2014/main" id="{12459B3E-92CD-4D79-ABD8-F1AC3DB9B88D}"/>
                </a:ext>
              </a:extLst>
            </p:cNvPr>
            <p:cNvSpPr txBox="1"/>
            <p:nvPr/>
          </p:nvSpPr>
          <p:spPr>
            <a:xfrm>
              <a:off x="7872245" y="2981228"/>
              <a:ext cx="563905" cy="338554"/>
            </a:xfrm>
            <a:prstGeom prst="rect">
              <a:avLst/>
            </a:prstGeom>
            <a:noFill/>
          </p:spPr>
          <p:txBody>
            <a:bodyPr wrap="square" rtlCol="0">
              <a:spAutoFit/>
            </a:bodyPr>
            <a:lstStyle/>
            <a:p>
              <a:r>
                <a:rPr lang="en-US" altLang="zh-CN" sz="1600" dirty="0"/>
                <a:t>1/3</a:t>
              </a:r>
              <a:endParaRPr lang="zh-CN" altLang="en-US" sz="1600" dirty="0"/>
            </a:p>
          </p:txBody>
        </p:sp>
        <p:sp>
          <p:nvSpPr>
            <p:cNvPr id="16" name="文本框 15">
              <a:extLst>
                <a:ext uri="{FF2B5EF4-FFF2-40B4-BE49-F238E27FC236}">
                  <a16:creationId xmlns:a16="http://schemas.microsoft.com/office/drawing/2014/main" id="{EE167947-925E-4F6D-ABDB-165A0EB2C335}"/>
                </a:ext>
              </a:extLst>
            </p:cNvPr>
            <p:cNvSpPr txBox="1"/>
            <p:nvPr/>
          </p:nvSpPr>
          <p:spPr>
            <a:xfrm>
              <a:off x="8850945" y="1282767"/>
              <a:ext cx="563905" cy="338554"/>
            </a:xfrm>
            <a:prstGeom prst="rect">
              <a:avLst/>
            </a:prstGeom>
            <a:noFill/>
          </p:spPr>
          <p:txBody>
            <a:bodyPr wrap="square" rtlCol="0">
              <a:spAutoFit/>
            </a:bodyPr>
            <a:lstStyle/>
            <a:p>
              <a:r>
                <a:rPr lang="en-US" altLang="zh-CN" sz="1600" dirty="0"/>
                <a:t>1/3</a:t>
              </a:r>
              <a:endParaRPr lang="zh-CN" altLang="en-US" sz="1600" dirty="0"/>
            </a:p>
          </p:txBody>
        </p:sp>
        <p:sp>
          <p:nvSpPr>
            <p:cNvPr id="17" name="文本框 16">
              <a:extLst>
                <a:ext uri="{FF2B5EF4-FFF2-40B4-BE49-F238E27FC236}">
                  <a16:creationId xmlns:a16="http://schemas.microsoft.com/office/drawing/2014/main" id="{9573F0B3-C9EA-44E0-856E-27141FFC8E7E}"/>
                </a:ext>
              </a:extLst>
            </p:cNvPr>
            <p:cNvSpPr txBox="1"/>
            <p:nvPr/>
          </p:nvSpPr>
          <p:spPr>
            <a:xfrm>
              <a:off x="8850944" y="2079929"/>
              <a:ext cx="563905" cy="338554"/>
            </a:xfrm>
            <a:prstGeom prst="rect">
              <a:avLst/>
            </a:prstGeom>
            <a:noFill/>
          </p:spPr>
          <p:txBody>
            <a:bodyPr wrap="square" rtlCol="0">
              <a:spAutoFit/>
            </a:bodyPr>
            <a:lstStyle/>
            <a:p>
              <a:r>
                <a:rPr lang="en-US" altLang="zh-CN" sz="1600" dirty="0"/>
                <a:t>1/3</a:t>
              </a:r>
              <a:endParaRPr lang="zh-CN" altLang="en-US" sz="1600" dirty="0"/>
            </a:p>
          </p:txBody>
        </p:sp>
        <p:sp>
          <p:nvSpPr>
            <p:cNvPr id="18" name="文本框 17">
              <a:extLst>
                <a:ext uri="{FF2B5EF4-FFF2-40B4-BE49-F238E27FC236}">
                  <a16:creationId xmlns:a16="http://schemas.microsoft.com/office/drawing/2014/main" id="{B5D225B5-A067-41F9-9004-3C79900D114E}"/>
                </a:ext>
              </a:extLst>
            </p:cNvPr>
            <p:cNvSpPr txBox="1"/>
            <p:nvPr/>
          </p:nvSpPr>
          <p:spPr>
            <a:xfrm>
              <a:off x="8881439" y="2608186"/>
              <a:ext cx="563905" cy="338554"/>
            </a:xfrm>
            <a:prstGeom prst="rect">
              <a:avLst/>
            </a:prstGeom>
            <a:noFill/>
          </p:spPr>
          <p:txBody>
            <a:bodyPr wrap="square" rtlCol="0">
              <a:spAutoFit/>
            </a:bodyPr>
            <a:lstStyle/>
            <a:p>
              <a:r>
                <a:rPr lang="en-US" altLang="zh-CN" sz="1600" dirty="0"/>
                <a:t>1/2</a:t>
              </a:r>
              <a:endParaRPr lang="zh-CN" altLang="en-US" sz="1600" dirty="0"/>
            </a:p>
          </p:txBody>
        </p:sp>
        <p:sp>
          <p:nvSpPr>
            <p:cNvPr id="19" name="文本框 18">
              <a:extLst>
                <a:ext uri="{FF2B5EF4-FFF2-40B4-BE49-F238E27FC236}">
                  <a16:creationId xmlns:a16="http://schemas.microsoft.com/office/drawing/2014/main" id="{59AE3FC7-8891-4670-8B59-E85914138EB6}"/>
                </a:ext>
              </a:extLst>
            </p:cNvPr>
            <p:cNvSpPr txBox="1"/>
            <p:nvPr/>
          </p:nvSpPr>
          <p:spPr>
            <a:xfrm>
              <a:off x="7785095" y="2017052"/>
              <a:ext cx="563905" cy="338554"/>
            </a:xfrm>
            <a:prstGeom prst="rect">
              <a:avLst/>
            </a:prstGeom>
            <a:noFill/>
          </p:spPr>
          <p:txBody>
            <a:bodyPr wrap="square" rtlCol="0">
              <a:spAutoFit/>
            </a:bodyPr>
            <a:lstStyle/>
            <a:p>
              <a:r>
                <a:rPr lang="en-US" altLang="zh-CN" sz="1600" dirty="0"/>
                <a:t>1/2</a:t>
              </a:r>
              <a:endParaRPr lang="zh-CN" altLang="en-US" sz="16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82C9864-8266-498E-BA82-492DC96BE468}"/>
                    </a:ext>
                  </a:extLst>
                </p:cNvPr>
                <p:cNvSpPr txBox="1"/>
                <p:nvPr/>
              </p:nvSpPr>
              <p:spPr>
                <a:xfrm>
                  <a:off x="10543368" y="3991198"/>
                  <a:ext cx="1295868"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8CC35A52-268D-48A5-AE70-7FE07442BE03}"/>
                    </a:ext>
                  </a:extLst>
                </p:cNvPr>
                <p:cNvSpPr txBox="1">
                  <a:spLocks noRot="1" noChangeAspect="1" noMove="1" noResize="1" noEditPoints="1" noAdjustHandles="1" noChangeArrowheads="1" noChangeShapeType="1" noTextEdit="1"/>
                </p:cNvSpPr>
                <p:nvPr/>
              </p:nvSpPr>
              <p:spPr>
                <a:xfrm>
                  <a:off x="10543368" y="3991198"/>
                  <a:ext cx="1295868" cy="612732"/>
                </a:xfrm>
                <a:prstGeom prst="rect">
                  <a:avLst/>
                </a:prstGeom>
                <a:blipFill>
                  <a:blip r:embed="rId4"/>
                  <a:stretch>
                    <a:fillRect/>
                  </a:stretch>
                </a:blipFill>
              </p:spPr>
              <p:txBody>
                <a:bodyPr/>
                <a:lstStyle/>
                <a:p>
                  <a:r>
                    <a:rPr lang="zh-CN" altLang="en-US">
                      <a:noFill/>
                    </a:rPr>
                    <a:t> </a:t>
                  </a:r>
                </a:p>
              </p:txBody>
            </p:sp>
          </mc:Fallback>
        </mc:AlternateContent>
        <p:cxnSp>
          <p:nvCxnSpPr>
            <p:cNvPr id="21" name="直接连接符 20">
              <a:extLst>
                <a:ext uri="{FF2B5EF4-FFF2-40B4-BE49-F238E27FC236}">
                  <a16:creationId xmlns:a16="http://schemas.microsoft.com/office/drawing/2014/main" id="{976594FE-E94B-48A7-A91A-6E61327EDE98}"/>
                </a:ext>
              </a:extLst>
            </p:cNvPr>
            <p:cNvCxnSpPr>
              <a:cxnSpLocks/>
            </p:cNvCxnSpPr>
            <p:nvPr/>
          </p:nvCxnSpPr>
          <p:spPr>
            <a:xfrm flipV="1">
              <a:off x="8680790" y="1807672"/>
              <a:ext cx="965205" cy="14945"/>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A15D790-753C-4F2A-BD66-CFE0960C5F43}"/>
                </a:ext>
              </a:extLst>
            </p:cNvPr>
            <p:cNvSpPr txBox="1"/>
            <p:nvPr/>
          </p:nvSpPr>
          <p:spPr>
            <a:xfrm>
              <a:off x="9132895" y="1537183"/>
              <a:ext cx="563905" cy="338554"/>
            </a:xfrm>
            <a:prstGeom prst="rect">
              <a:avLst/>
            </a:prstGeom>
            <a:noFill/>
          </p:spPr>
          <p:txBody>
            <a:bodyPr wrap="square" rtlCol="0">
              <a:spAutoFit/>
            </a:bodyPr>
            <a:lstStyle/>
            <a:p>
              <a:r>
                <a:rPr lang="en-US" altLang="zh-CN" sz="1600" dirty="0"/>
                <a:t>1/3</a:t>
              </a:r>
              <a:endParaRPr lang="zh-CN" altLang="en-US" sz="1600" dirty="0"/>
            </a:p>
          </p:txBody>
        </p:sp>
        <p:sp>
          <p:nvSpPr>
            <p:cNvPr id="23" name="文本框 22">
              <a:extLst>
                <a:ext uri="{FF2B5EF4-FFF2-40B4-BE49-F238E27FC236}">
                  <a16:creationId xmlns:a16="http://schemas.microsoft.com/office/drawing/2014/main" id="{BCF7CBC9-39D1-4F4F-A2FF-ECF7C630BFA0}"/>
                </a:ext>
              </a:extLst>
            </p:cNvPr>
            <p:cNvSpPr txBox="1"/>
            <p:nvPr/>
          </p:nvSpPr>
          <p:spPr>
            <a:xfrm>
              <a:off x="9762811" y="1651757"/>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24" name="文本框 23">
              <a:extLst>
                <a:ext uri="{FF2B5EF4-FFF2-40B4-BE49-F238E27FC236}">
                  <a16:creationId xmlns:a16="http://schemas.microsoft.com/office/drawing/2014/main" id="{12BC6065-DA15-4D63-A949-C6A3F8538F70}"/>
                </a:ext>
              </a:extLst>
            </p:cNvPr>
            <p:cNvSpPr txBox="1"/>
            <p:nvPr/>
          </p:nvSpPr>
          <p:spPr>
            <a:xfrm>
              <a:off x="9743174" y="1219166"/>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25" name="文本框 24">
              <a:extLst>
                <a:ext uri="{FF2B5EF4-FFF2-40B4-BE49-F238E27FC236}">
                  <a16:creationId xmlns:a16="http://schemas.microsoft.com/office/drawing/2014/main" id="{5FF7C4E1-195F-456E-A48F-C7943C80E95C}"/>
                </a:ext>
              </a:extLst>
            </p:cNvPr>
            <p:cNvSpPr txBox="1"/>
            <p:nvPr/>
          </p:nvSpPr>
          <p:spPr>
            <a:xfrm>
              <a:off x="9785654" y="2133839"/>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26" name="文本框 25">
              <a:extLst>
                <a:ext uri="{FF2B5EF4-FFF2-40B4-BE49-F238E27FC236}">
                  <a16:creationId xmlns:a16="http://schemas.microsoft.com/office/drawing/2014/main" id="{8397FB69-555A-4311-A9E1-CB02195509DB}"/>
                </a:ext>
              </a:extLst>
            </p:cNvPr>
            <p:cNvSpPr txBox="1"/>
            <p:nvPr/>
          </p:nvSpPr>
          <p:spPr>
            <a:xfrm>
              <a:off x="9793291" y="2708397"/>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27" name="文本框 26">
              <a:extLst>
                <a:ext uri="{FF2B5EF4-FFF2-40B4-BE49-F238E27FC236}">
                  <a16:creationId xmlns:a16="http://schemas.microsoft.com/office/drawing/2014/main" id="{4E09E17D-BDF2-4B1B-B4B2-BF4F8C8AB9E8}"/>
                </a:ext>
              </a:extLst>
            </p:cNvPr>
            <p:cNvSpPr txBox="1"/>
            <p:nvPr/>
          </p:nvSpPr>
          <p:spPr>
            <a:xfrm>
              <a:off x="9816134" y="3190479"/>
              <a:ext cx="563905" cy="338554"/>
            </a:xfrm>
            <a:prstGeom prst="rect">
              <a:avLst/>
            </a:prstGeom>
            <a:noFill/>
          </p:spPr>
          <p:txBody>
            <a:bodyPr wrap="square" rtlCol="0">
              <a:spAutoFit/>
            </a:bodyPr>
            <a:lstStyle/>
            <a:p>
              <a:r>
                <a:rPr lang="en-US" altLang="zh-CN" sz="1600" dirty="0"/>
                <a:t>1/6</a:t>
              </a:r>
              <a:endParaRPr lang="zh-CN" altLang="en-US" sz="1600" dirty="0"/>
            </a:p>
          </p:txBody>
        </p:sp>
        <p:cxnSp>
          <p:nvCxnSpPr>
            <p:cNvPr id="28" name="直接连接符 27">
              <a:extLst>
                <a:ext uri="{FF2B5EF4-FFF2-40B4-BE49-F238E27FC236}">
                  <a16:creationId xmlns:a16="http://schemas.microsoft.com/office/drawing/2014/main" id="{0FC6DE5E-8DBA-4821-BCA4-916E64A29BE7}"/>
                </a:ext>
              </a:extLst>
            </p:cNvPr>
            <p:cNvCxnSpPr>
              <a:cxnSpLocks/>
            </p:cNvCxnSpPr>
            <p:nvPr/>
          </p:nvCxnSpPr>
          <p:spPr>
            <a:xfrm>
              <a:off x="7710543" y="2817715"/>
              <a:ext cx="1037548" cy="1429405"/>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EDA4969-0F6F-449D-93E9-CEDE6C6F64D8}"/>
                </a:ext>
              </a:extLst>
            </p:cNvPr>
            <p:cNvCxnSpPr>
              <a:cxnSpLocks/>
            </p:cNvCxnSpPr>
            <p:nvPr/>
          </p:nvCxnSpPr>
          <p:spPr>
            <a:xfrm flipH="1">
              <a:off x="8748092" y="4247120"/>
              <a:ext cx="897903" cy="0"/>
            </a:xfrm>
            <a:prstGeom prst="line">
              <a:avLst/>
            </a:prstGeom>
            <a:ln>
              <a:solidFill>
                <a:srgbClr val="4A4927"/>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CFA5D7BF-3F3F-4465-9648-0905FEB3AD63}"/>
                </a:ext>
              </a:extLst>
            </p:cNvPr>
            <p:cNvSpPr txBox="1"/>
            <p:nvPr/>
          </p:nvSpPr>
          <p:spPr>
            <a:xfrm>
              <a:off x="7916234" y="3611307"/>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31" name="文本框 30">
              <a:extLst>
                <a:ext uri="{FF2B5EF4-FFF2-40B4-BE49-F238E27FC236}">
                  <a16:creationId xmlns:a16="http://schemas.microsoft.com/office/drawing/2014/main" id="{A31C4F04-6A0F-4363-88BC-F71E08E7963D}"/>
                </a:ext>
              </a:extLst>
            </p:cNvPr>
            <p:cNvSpPr txBox="1"/>
            <p:nvPr/>
          </p:nvSpPr>
          <p:spPr>
            <a:xfrm>
              <a:off x="8949426" y="4239850"/>
              <a:ext cx="563905" cy="338554"/>
            </a:xfrm>
            <a:prstGeom prst="rect">
              <a:avLst/>
            </a:prstGeom>
            <a:noFill/>
          </p:spPr>
          <p:txBody>
            <a:bodyPr wrap="square" rtlCol="0">
              <a:spAutoFit/>
            </a:bodyPr>
            <a:lstStyle/>
            <a:p>
              <a:r>
                <a:rPr lang="en-US" altLang="zh-CN" sz="1600" dirty="0"/>
                <a:t>1</a:t>
              </a:r>
              <a:endParaRPr lang="zh-CN" altLang="en-US" sz="1600" dirty="0"/>
            </a:p>
          </p:txBody>
        </p:sp>
        <p:sp>
          <p:nvSpPr>
            <p:cNvPr id="32" name="文本框 31">
              <a:extLst>
                <a:ext uri="{FF2B5EF4-FFF2-40B4-BE49-F238E27FC236}">
                  <a16:creationId xmlns:a16="http://schemas.microsoft.com/office/drawing/2014/main" id="{5E089524-9B24-4E49-AA02-5720ADD03DCB}"/>
                </a:ext>
              </a:extLst>
            </p:cNvPr>
            <p:cNvSpPr txBox="1"/>
            <p:nvPr/>
          </p:nvSpPr>
          <p:spPr>
            <a:xfrm>
              <a:off x="9856774" y="4074399"/>
              <a:ext cx="563905" cy="338554"/>
            </a:xfrm>
            <a:prstGeom prst="rect">
              <a:avLst/>
            </a:prstGeom>
            <a:noFill/>
          </p:spPr>
          <p:txBody>
            <a:bodyPr wrap="square" rtlCol="0">
              <a:spAutoFit/>
            </a:bodyPr>
            <a:lstStyle/>
            <a:p>
              <a:r>
                <a:rPr lang="en-US" altLang="zh-CN" sz="1600" dirty="0"/>
                <a:t>1/6</a:t>
              </a:r>
              <a:endParaRPr lang="zh-CN" altLang="en-US" sz="1600" dirty="0"/>
            </a:p>
          </p:txBody>
        </p:sp>
        <p:sp>
          <p:nvSpPr>
            <p:cNvPr id="33" name="矩形 32">
              <a:extLst>
                <a:ext uri="{FF2B5EF4-FFF2-40B4-BE49-F238E27FC236}">
                  <a16:creationId xmlns:a16="http://schemas.microsoft.com/office/drawing/2014/main" id="{639631ED-85F6-4F9A-AF77-D13F8FDDD261}"/>
                </a:ext>
              </a:extLst>
            </p:cNvPr>
            <p:cNvSpPr/>
            <p:nvPr/>
          </p:nvSpPr>
          <p:spPr>
            <a:xfrm>
              <a:off x="7584444" y="1899163"/>
              <a:ext cx="965205" cy="2198662"/>
            </a:xfrm>
            <a:prstGeom prst="rect">
              <a:avLst/>
            </a:prstGeom>
            <a:noFill/>
            <a:ln w="19050">
              <a:solidFill>
                <a:srgbClr val="4A49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B40A154-1EAE-4A64-BB04-E537AF015DA7}"/>
                </a:ext>
              </a:extLst>
            </p:cNvPr>
            <p:cNvSpPr/>
            <p:nvPr/>
          </p:nvSpPr>
          <p:spPr>
            <a:xfrm>
              <a:off x="9655241" y="1194352"/>
              <a:ext cx="965205" cy="3389224"/>
            </a:xfrm>
            <a:prstGeom prst="rect">
              <a:avLst/>
            </a:prstGeom>
            <a:noFill/>
            <a:ln w="19050">
              <a:solidFill>
                <a:srgbClr val="4A492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43AE8103-8659-4C17-971D-0045BEEA1133}"/>
                    </a:ext>
                  </a:extLst>
                </p:cNvPr>
                <p:cNvSpPr txBox="1"/>
                <p:nvPr/>
              </p:nvSpPr>
              <p:spPr>
                <a:xfrm>
                  <a:off x="7313967" y="1124374"/>
                  <a:ext cx="1213207"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m:t>
                        </m:r>
                      </m:oMath>
                    </m:oMathPara>
                  </a14:m>
                  <a:endParaRPr lang="zh-CN" altLang="en-US" dirty="0"/>
                </a:p>
              </p:txBody>
            </p:sp>
          </mc:Choice>
          <mc:Fallback xmlns="">
            <p:sp>
              <p:nvSpPr>
                <p:cNvPr id="35" name="文本框 34">
                  <a:extLst>
                    <a:ext uri="{FF2B5EF4-FFF2-40B4-BE49-F238E27FC236}">
                      <a16:creationId xmlns:a16="http://schemas.microsoft.com/office/drawing/2014/main" id="{43AE8103-8659-4C17-971D-0045BEEA1133}"/>
                    </a:ext>
                  </a:extLst>
                </p:cNvPr>
                <p:cNvSpPr txBox="1">
                  <a:spLocks noRot="1" noChangeAspect="1" noMove="1" noResize="1" noEditPoints="1" noAdjustHandles="1" noChangeArrowheads="1" noChangeShapeType="1" noTextEdit="1"/>
                </p:cNvSpPr>
                <p:nvPr/>
              </p:nvSpPr>
              <p:spPr>
                <a:xfrm>
                  <a:off x="7313967" y="1124374"/>
                  <a:ext cx="1213207" cy="612732"/>
                </a:xfrm>
                <a:prstGeom prst="rect">
                  <a:avLst/>
                </a:prstGeom>
                <a:blipFill>
                  <a:blip r:embed="rId5"/>
                  <a:stretch>
                    <a:fillRect/>
                  </a:stretch>
                </a:blipFill>
              </p:spPr>
              <p:txBody>
                <a:bodyPr/>
                <a:lstStyle/>
                <a:p>
                  <a:r>
                    <a:rPr lang="zh-CN" altLang="en-US">
                      <a:noFill/>
                    </a:rPr>
                    <a:t> </a:t>
                  </a:r>
                </a:p>
              </p:txBody>
            </p:sp>
          </mc:Fallback>
        </mc:AlternateContent>
      </p:grpSp>
      <p:sp>
        <p:nvSpPr>
          <p:cNvPr id="43" name="矩形 42"/>
          <p:cNvSpPr/>
          <p:nvPr/>
        </p:nvSpPr>
        <p:spPr>
          <a:xfrm>
            <a:off x="4623540" y="2018697"/>
            <a:ext cx="4520460" cy="404072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Tree>
    <p:extLst>
      <p:ext uri="{BB962C8B-B14F-4D97-AF65-F5344CB8AC3E}">
        <p14:creationId xmlns:p14="http://schemas.microsoft.com/office/powerpoint/2010/main" val="15494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27531" y="324413"/>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26</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27531" y="1045587"/>
            <a:ext cx="5226908"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信息熵计算公式推导（补充阅读）</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DD98362-CBC5-4ACD-B1B7-C23EABA06E32}"/>
                  </a:ext>
                </a:extLst>
              </p:cNvPr>
              <p:cNvSpPr txBox="1"/>
              <p:nvPr/>
            </p:nvSpPr>
            <p:spPr>
              <a:xfrm>
                <a:off x="427530" y="1696974"/>
                <a:ext cx="8328719" cy="467025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然后证明</a:t>
                </a:r>
                <a14:m>
                  <m:oMath xmlns:m="http://schemas.openxmlformats.org/officeDocument/2006/math">
                    <m:r>
                      <a:rPr lang="en-US" altLang="zh-CN" sz="2000" i="1">
                        <a:latin typeface="Cambria Math" panose="02040503050406030204" pitchFamily="18" charset="0"/>
                      </a:rPr>
                      <m:t>𝐻</m:t>
                    </m:r>
                  </m:oMath>
                </a14:m>
                <a:r>
                  <a:rPr lang="zh-CN" altLang="en-US" sz="2000" dirty="0">
                    <a:latin typeface="微软雅黑" panose="020B0503020204020204" pitchFamily="34" charset="-122"/>
                    <a:ea typeface="微软雅黑" panose="020B0503020204020204" pitchFamily="34" charset="-122"/>
                  </a:rPr>
                  <a:t>公式对于所有和为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的一组正有理数都成立</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总结</a:t>
                </a:r>
                <a:endParaRPr lang="en-US" altLang="zh-CN" sz="2000" i="1"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3</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e>
                      </m:d>
                    </m:oMath>
                  </m:oMathPara>
                </a14:m>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对于一般情形则有</a:t>
                </a:r>
                <a:endParaRPr lang="en-US" altLang="zh-CN" sz="2000" b="0" i="1"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𝑘</m:t>
                              </m:r>
                            </m:sub>
                          </m:sSub>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𝑘</m:t>
                              </m:r>
                            </m:sub>
                          </m:sSub>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𝐴</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𝑘</m:t>
                                  </m:r>
                                </m:sub>
                              </m:sSub>
                            </m:e>
                          </m:d>
                        </m:e>
                      </m:d>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𝑘</m:t>
                              </m:r>
                            </m:sub>
                          </m:sSub>
                        </m:e>
                      </m:d>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log</m:t>
                          </m:r>
                        </m:e>
                        <m:sub>
                          <m:r>
                            <a:rPr lang="en-US" altLang="zh-CN" sz="2000" i="1">
                              <a:latin typeface="Cambria Math" panose="02040503050406030204" pitchFamily="18" charset="0"/>
                            </a:rPr>
                            <m:t>2</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𝑘</m:t>
                              </m:r>
                            </m:sub>
                          </m:sSub>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log</m:t>
                              </m:r>
                            </m:e>
                            <m:sub>
                              <m:r>
                                <a:rPr lang="en-US" altLang="zh-CN" sz="2000" i="1">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𝑘</m:t>
                              </m:r>
                            </m:sub>
                          </m:sSub>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log</m:t>
                              </m:r>
                            </m:e>
                            <m:sub>
                              <m:r>
                                <a:rPr lang="en-US" altLang="zh-CN" sz="2000" i="1">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𝑘</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func>
                        <m:funcPr>
                          <m:ctrlPr>
                            <a:rPr lang="en-US" altLang="zh-CN" sz="2000" b="0" i="1" smtClean="0">
                              <a:latin typeface="Cambria Math" panose="02040503050406030204" pitchFamily="18" charset="0"/>
                            </a:rPr>
                          </m:ctrlPr>
                        </m:funcPr>
                        <m:fName>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log</m:t>
                              </m:r>
                            </m:e>
                            <m:sub>
                              <m:r>
                                <a:rPr lang="en-US" altLang="zh-CN" sz="2000" b="0" i="0" smtClean="0">
                                  <a:latin typeface="Cambria Math" panose="02040503050406030204" pitchFamily="18" charset="0"/>
                                </a:rPr>
                                <m:t>2</m:t>
                              </m:r>
                            </m:sub>
                          </m:sSub>
                        </m:fName>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𝑘</m:t>
                                  </m:r>
                                </m:sub>
                              </m:sSub>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den>
                          </m:f>
                        </m:e>
                      </m:func>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b="0" i="1" smtClean="0">
                              <a:latin typeface="Cambria Math" panose="02040503050406030204" pitchFamily="18" charset="0"/>
                            </a:rPr>
                            <m:t>2</m:t>
                          </m:r>
                        </m:sub>
                      </m:sSub>
                      <m:func>
                        <m:funcPr>
                          <m:ctrlPr>
                            <a:rPr lang="en-US" altLang="zh-CN" sz="2000" i="1">
                              <a:latin typeface="Cambria Math" panose="02040503050406030204" pitchFamily="18" charset="0"/>
                            </a:rPr>
                          </m:ctrlPr>
                        </m:funcPr>
                        <m:fName>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log</m:t>
                              </m:r>
                            </m:e>
                            <m:sub>
                              <m:r>
                                <a:rPr lang="en-US" altLang="zh-CN" sz="2000">
                                  <a:latin typeface="Cambria Math" panose="02040503050406030204" pitchFamily="18" charset="0"/>
                                </a:rPr>
                                <m:t>2</m:t>
                              </m:r>
                            </m:sub>
                          </m:sSub>
                        </m:fName>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𝑘</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b="0" i="1" smtClean="0">
                                      <a:latin typeface="Cambria Math" panose="02040503050406030204" pitchFamily="18" charset="0"/>
                                    </a:rPr>
                                    <m:t>2</m:t>
                                  </m:r>
                                </m:sub>
                              </m:sSub>
                            </m:den>
                          </m:f>
                        </m:e>
                      </m:func>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𝑘</m:t>
                          </m:r>
                        </m:sub>
                      </m:sSub>
                      <m:func>
                        <m:funcPr>
                          <m:ctrlPr>
                            <a:rPr lang="en-US" altLang="zh-CN" sz="2000" i="1">
                              <a:latin typeface="Cambria Math" panose="02040503050406030204" pitchFamily="18" charset="0"/>
                            </a:rPr>
                          </m:ctrlPr>
                        </m:funcPr>
                        <m:fName>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log</m:t>
                              </m:r>
                            </m:e>
                            <m:sub>
                              <m:r>
                                <a:rPr lang="en-US" altLang="zh-CN" sz="2000">
                                  <a:latin typeface="Cambria Math" panose="02040503050406030204" pitchFamily="18" charset="0"/>
                                </a:rPr>
                                <m:t>2</m:t>
                              </m:r>
                            </m:sub>
                          </m:sSub>
                        </m:fName>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𝑘</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b="0" i="1" smtClean="0">
                                      <a:latin typeface="Cambria Math" panose="02040503050406030204" pitchFamily="18" charset="0"/>
                                    </a:rPr>
                                    <m:t>𝑘</m:t>
                                  </m:r>
                                </m:sub>
                              </m:sSub>
                            </m:den>
                          </m:f>
                        </m:e>
                      </m:func>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log</m:t>
                          </m:r>
                        </m:e>
                        <m:sub>
                          <m:r>
                            <a:rPr lang="en-US" altLang="zh-CN" sz="2000" i="1">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𝑘</m:t>
                          </m:r>
                        </m:sub>
                      </m:sSub>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log</m:t>
                          </m:r>
                        </m:e>
                        <m:sub>
                          <m:r>
                            <a:rPr lang="en-US" altLang="zh-CN" sz="2000" i="1">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oMath>
                  </m:oMathPara>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ADD98362-CBC5-4ACD-B1B7-C23EABA06E32}"/>
                  </a:ext>
                </a:extLst>
              </p:cNvPr>
              <p:cNvSpPr txBox="1">
                <a:spLocks noRot="1" noChangeAspect="1" noMove="1" noResize="1" noEditPoints="1" noAdjustHandles="1" noChangeArrowheads="1" noChangeShapeType="1" noTextEdit="1"/>
              </p:cNvSpPr>
              <p:nvPr/>
            </p:nvSpPr>
            <p:spPr>
              <a:xfrm>
                <a:off x="427530" y="1696974"/>
                <a:ext cx="8328719" cy="4670253"/>
              </a:xfrm>
              <a:prstGeom prst="rect">
                <a:avLst/>
              </a:prstGeom>
              <a:blipFill>
                <a:blip r:embed="rId3"/>
                <a:stretch>
                  <a:fillRect l="-7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1667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27</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5226908"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信息熵计算公式推导（补充阅读）</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045F08A-9A63-4D45-B918-0B63EC773883}"/>
              </a:ext>
            </a:extLst>
          </p:cNvPr>
          <p:cNvSpPr/>
          <p:nvPr/>
        </p:nvSpPr>
        <p:spPr>
          <a:xfrm>
            <a:off x="457200" y="2374643"/>
            <a:ext cx="8229600" cy="1884618"/>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熵公式对所有和为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的正有理数成立，由条件（</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）（即，连续性条件）可以推出它对所有和为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的非负实数成立。</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由此完成证明：</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64F333E-54F6-46D2-8F72-89FEDEFB6895}"/>
                  </a:ext>
                </a:extLst>
              </p:cNvPr>
              <p:cNvSpPr/>
              <p:nvPr/>
            </p:nvSpPr>
            <p:spPr>
              <a:xfrm>
                <a:off x="2522684" y="4481440"/>
                <a:ext cx="3732047"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𝑛</m:t>
                              </m:r>
                            </m:sub>
                          </m:sSub>
                        </m:e>
                      </m:d>
                      <m:r>
                        <a:rPr lang="en-US" altLang="zh-CN" sz="2000" b="0" i="1" smtClean="0">
                          <a:latin typeface="Cambria Math" panose="02040503050406030204" pitchFamily="18" charset="0"/>
                        </a:rPr>
                        <m:t>=</m:t>
                      </m:r>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sub>
                        <m:sup>
                          <m:r>
                            <a:rPr lang="en-US" altLang="zh-CN" sz="2000" i="1">
                              <a:latin typeface="Cambria Math" panose="02040503050406030204" pitchFamily="18" charset="0"/>
                            </a:rPr>
                            <m:t> </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𝑙𝑜𝑔</m:t>
                              </m:r>
                            </m:e>
                            <m:sub>
                              <m:r>
                                <a:rPr lang="en-US" altLang="zh-CN" sz="2000" i="1">
                                  <a:latin typeface="Cambria Math" panose="02040503050406030204" pitchFamily="18" charset="0"/>
                                </a:rPr>
                                <m:t>2</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𝑖</m:t>
                              </m:r>
                            </m:sub>
                          </m:sSub>
                        </m:e>
                      </m:nary>
                    </m:oMath>
                  </m:oMathPara>
                </a14:m>
                <a:endParaRPr lang="zh-CN" altLang="en-US" sz="2000" dirty="0"/>
              </a:p>
            </p:txBody>
          </p:sp>
        </mc:Choice>
        <mc:Fallback xmlns="">
          <p:sp>
            <p:nvSpPr>
              <p:cNvPr id="10" name="矩形 9">
                <a:extLst>
                  <a:ext uri="{FF2B5EF4-FFF2-40B4-BE49-F238E27FC236}">
                    <a16:creationId xmlns:a16="http://schemas.microsoft.com/office/drawing/2014/main" id="{564F333E-54F6-46D2-8F72-89FEDEFB6895}"/>
                  </a:ext>
                </a:extLst>
              </p:cNvPr>
              <p:cNvSpPr>
                <a:spLocks noRot="1" noChangeAspect="1" noMove="1" noResize="1" noEditPoints="1" noAdjustHandles="1" noChangeArrowheads="1" noChangeShapeType="1" noTextEdit="1"/>
              </p:cNvSpPr>
              <p:nvPr/>
            </p:nvSpPr>
            <p:spPr>
              <a:xfrm>
                <a:off x="2522684" y="4481440"/>
                <a:ext cx="3732047" cy="83926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6490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信息熵</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不确定性的度量</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28</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4343400"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信息论与其他学科的关系</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9" name="Content Placeholder 2"/>
          <p:cNvSpPr>
            <a:spLocks noGrp="1"/>
          </p:cNvSpPr>
          <p:nvPr>
            <p:ph idx="1"/>
          </p:nvPr>
        </p:nvSpPr>
        <p:spPr>
          <a:xfrm>
            <a:off x="457200" y="1917288"/>
            <a:ext cx="8478456" cy="4940711"/>
          </a:xfrm>
        </p:spPr>
        <p:txBody>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通信理论：数据压缩的临界值 </a:t>
            </a:r>
            <a:r>
              <a:rPr lang="en-US" altLang="zh-CN" sz="2000" dirty="0">
                <a:latin typeface="微软雅黑" panose="020B0503020204020204" pitchFamily="34" charset="-122"/>
                <a:ea typeface="微软雅黑" panose="020B0503020204020204" pitchFamily="34" charset="-122"/>
              </a:rPr>
              <a:t>&amp; </a:t>
            </a:r>
            <a:r>
              <a:rPr lang="zh-CN" altLang="en-US" sz="2000" dirty="0">
                <a:latin typeface="微软雅黑" panose="020B0503020204020204" pitchFamily="34" charset="-122"/>
                <a:ea typeface="微软雅黑" panose="020B0503020204020204" pitchFamily="34" charset="-122"/>
              </a:rPr>
              <a:t>数据传输的临界值</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概率论：极限定理、大偏差理论</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统计学：假设检验、费希尔信息</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数学：不等式</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经济学：投资组合理论、</a:t>
            </a:r>
            <a:r>
              <a:rPr lang="en-US" altLang="zh-CN" sz="2000" dirty="0">
                <a:latin typeface="微软雅黑" panose="020B0503020204020204" pitchFamily="34" charset="-122"/>
                <a:ea typeface="微软雅黑" panose="020B0503020204020204" pitchFamily="34" charset="-122"/>
              </a:rPr>
              <a:t>Kelly</a:t>
            </a:r>
            <a:r>
              <a:rPr lang="zh-CN" altLang="en-US" sz="2000" dirty="0">
                <a:latin typeface="微软雅黑" panose="020B0503020204020204" pitchFamily="34" charset="-122"/>
                <a:ea typeface="微软雅黑" panose="020B0503020204020204" pitchFamily="34" charset="-122"/>
              </a:rPr>
              <a:t>博弈论</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计算机科学：科尔莫戈洛夫复杂度</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物理学：</a:t>
            </a:r>
            <a:r>
              <a:rPr lang="en-US" altLang="zh-CN" sz="2000" dirty="0">
                <a:latin typeface="微软雅黑" panose="020B0503020204020204" pitchFamily="34" charset="-122"/>
                <a:ea typeface="微软雅黑" panose="020B0503020204020204" pitchFamily="34" charset="-122"/>
              </a:rPr>
              <a:t>AEP</a:t>
            </a:r>
            <a:r>
              <a:rPr lang="zh-CN" altLang="en-US" sz="2000" dirty="0">
                <a:latin typeface="微软雅黑" panose="020B0503020204020204" pitchFamily="34" charset="-122"/>
                <a:ea typeface="微软雅黑" panose="020B0503020204020204" pitchFamily="34" charset="-122"/>
              </a:rPr>
              <a:t>热力学、量子信息论</a:t>
            </a:r>
            <a:endParaRPr lang="en-US" altLang="zh-CN" sz="2000" dirty="0">
              <a:latin typeface="微软雅黑" panose="020B0503020204020204" pitchFamily="34" charset="-122"/>
              <a:ea typeface="微软雅黑" panose="020B0503020204020204" pitchFamily="34" charset="-122"/>
            </a:endParaRPr>
          </a:p>
          <a:p>
            <a:pPr marL="0" indent="0" algn="ctr">
              <a:lnSpc>
                <a:spcPct val="150000"/>
              </a:lnSpc>
              <a:buNone/>
            </a:pPr>
            <a:r>
              <a:rPr lang="zh-CN" altLang="en-US" sz="2000" b="1" dirty="0">
                <a:latin typeface="微软雅黑" panose="020B0503020204020204" pitchFamily="34" charset="-122"/>
                <a:ea typeface="微软雅黑" panose="020B0503020204020204" pitchFamily="34" charset="-122"/>
              </a:rPr>
              <a:t>信息熵的概念及其计算方法是</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信息论</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的核心内容之一</a:t>
            </a:r>
          </a:p>
        </p:txBody>
      </p:sp>
    </p:spTree>
    <p:extLst>
      <p:ext uri="{BB962C8B-B14F-4D97-AF65-F5344CB8AC3E}">
        <p14:creationId xmlns:p14="http://schemas.microsoft.com/office/powerpoint/2010/main" val="365518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29</a:t>
            </a:fld>
            <a:endParaRPr lang="en-US" altLang="zh-CN" dirty="0"/>
          </a:p>
        </p:txBody>
      </p:sp>
      <p:sp>
        <p:nvSpPr>
          <p:cNvPr id="10"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特征选择</a:t>
            </a:r>
            <a:endParaRPr lang="en-AU"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Content Placeholder 2"/>
              <p:cNvSpPr txBox="1">
                <a:spLocks/>
              </p:cNvSpPr>
              <p:nvPr/>
            </p:nvSpPr>
            <p:spPr bwMode="auto">
              <a:xfrm>
                <a:off x="457199" y="2036342"/>
                <a:ext cx="8229599" cy="320292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数据集</a:t>
                </a:r>
                <a14:m>
                  <m:oMath xmlns:m="http://schemas.openxmlformats.org/officeDocument/2006/math">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𝐷</m:t>
                    </m:r>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000" b="1" i="1" smtClean="0">
                                <a:latin typeface="Cambria Math" panose="02040503050406030204" pitchFamily="18" charset="0"/>
                                <a:ea typeface="宋体" panose="02010600030101010101" pitchFamily="2" charset="-122"/>
                                <a:cs typeface="Times New Roman" panose="02020603050405020304" pitchFamily="18" charset="0"/>
                              </a:rPr>
                              <m:t>𝒎</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𝑚</m:t>
                            </m:r>
                          </m:sub>
                        </m:sSub>
                      </m:e>
                    </m:d>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包含</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cs typeface="Times New Roman" panose="02020603050405020304" pitchFamily="18" charset="0"/>
                      </a:rPr>
                      <m:t>𝑚</m:t>
                    </m:r>
                    <m:r>
                      <a:rPr lang="zh-CN" altLang="en-US" sz="2000" i="1" dirty="0">
                        <a:latin typeface="Cambria Math" panose="02040503050406030204" pitchFamily="18" charset="0"/>
                        <a:ea typeface="宋体" panose="02010600030101010101" pitchFamily="2" charset="-122"/>
                        <a:cs typeface="Times New Roman" panose="02020603050405020304" pitchFamily="18" charset="0"/>
                      </a:rPr>
                      <m:t>个</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样本。样本标签</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共有</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cs typeface="Times New Roman" panose="02020603050405020304" pitchFamily="18" charset="0"/>
                      </a:rPr>
                      <m:t>𝐾</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个可能取值（即概率论中的样本空间），根据标签取值，要将所有样本分为</a:t>
                </a:r>
                <a14:m>
                  <m:oMath xmlns:m="http://schemas.openxmlformats.org/officeDocument/2006/math">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𝐾</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个类别，其中第</a:t>
                </a:r>
                <a14:m>
                  <m:oMath xmlns:m="http://schemas.openxmlformats.org/officeDocument/2006/math">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类样本所占的比例为</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=1,2,…,</m:t>
                    </m:r>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𝐾</m:t>
                    </m:r>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20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则</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的信息熵定义为</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defTabSz="914400">
                  <a:lnSpc>
                    <a:spcPct val="15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𝐸𝑛𝑡</m:t>
                      </m:r>
                      <m:d>
                        <m:d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𝐷</m:t>
                          </m:r>
                        </m:e>
                      </m:d>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𝐾</m:t>
                          </m:r>
                        </m:sup>
                        <m:e>
                          <m:sSub>
                            <m:sSub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𝑘</m:t>
                              </m:r>
                            </m:sub>
                          </m:sSub>
                          <m:func>
                            <m:func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funcPr>
                            <m:fName>
                              <m:sSub>
                                <m:sSub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smtClean="0">
                                      <a:latin typeface="Cambria Math" panose="02040503050406030204" pitchFamily="18" charset="0"/>
                                      <a:ea typeface="宋体" panose="02010600030101010101" pitchFamily="2" charset="-122"/>
                                      <a:cs typeface="Times New Roman" panose="02020603050405020304" pitchFamily="18" charset="0"/>
                                    </a:rPr>
                                    <m:t>log</m:t>
                                  </m:r>
                                </m:e>
                                <m:sub>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2</m:t>
                                  </m:r>
                                </m:sub>
                              </m:sSub>
                            </m:fName>
                            <m:e>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m:t>
                              </m:r>
                            </m:e>
                          </m:func>
                        </m:e>
                      </m:nary>
                    </m:oMath>
                  </m:oMathPara>
                </a14:m>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1" name="Content Placeholder 2"/>
              <p:cNvSpPr txBox="1">
                <a:spLocks noRot="1" noChangeAspect="1" noMove="1" noResize="1" noEditPoints="1" noAdjustHandles="1" noChangeArrowheads="1" noChangeShapeType="1" noTextEdit="1"/>
              </p:cNvSpPr>
              <p:nvPr/>
            </p:nvSpPr>
            <p:spPr bwMode="auto">
              <a:xfrm>
                <a:off x="457199" y="2036342"/>
                <a:ext cx="8229599" cy="3202926"/>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信息熵（</a:t>
            </a:r>
            <a:r>
              <a:rPr lang="en-US" altLang="zh-CN" dirty="0">
                <a:solidFill>
                  <a:srgbClr val="4F81BD"/>
                </a:solidFill>
                <a:latin typeface="微软雅黑" panose="020B0503020204020204" pitchFamily="34" charset="-122"/>
                <a:ea typeface="微软雅黑" panose="020B0503020204020204" pitchFamily="34" charset="-122"/>
              </a:rPr>
              <a:t>information entropy</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589A450C-CC9A-488B-961A-53082369C9CD}"/>
                  </a:ext>
                </a:extLst>
              </p:cNvPr>
              <p:cNvSpPr txBox="1">
                <a:spLocks/>
              </p:cNvSpPr>
              <p:nvPr/>
            </p:nvSpPr>
            <p:spPr bwMode="auto">
              <a:xfrm>
                <a:off x="457199" y="5065129"/>
                <a:ext cx="8229599" cy="7073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400050" indent="-285750" defTabSz="9144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若</a:t>
                </a:r>
                <a14:m>
                  <m:oMath xmlns:m="http://schemas.openxmlformats.org/officeDocument/2006/math">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=0</m:t>
                    </m:r>
                    <m:r>
                      <a:rPr lang="zh-CN" altLang="en-US" sz="2000"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则令</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𝑘</m:t>
                        </m:r>
                      </m:sub>
                    </m:sSub>
                    <m:func>
                      <m:func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funcPr>
                      <m:fNa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2000">
                                <a:latin typeface="Cambria Math" panose="02040503050406030204" pitchFamily="18" charset="0"/>
                                <a:ea typeface="宋体" panose="02010600030101010101" pitchFamily="2" charset="-122"/>
                                <a:cs typeface="Times New Roman" panose="02020603050405020304" pitchFamily="18" charset="0"/>
                              </a:rPr>
                              <m:t>log</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b>
                        </m:sSub>
                      </m:fName>
                      <m:e>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0</m:t>
                    </m:r>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3" name="Content Placeholder 2">
                <a:extLst>
                  <a:ext uri="{FF2B5EF4-FFF2-40B4-BE49-F238E27FC236}">
                    <a16:creationId xmlns:a16="http://schemas.microsoft.com/office/drawing/2014/main" id="{589A450C-CC9A-488B-961A-53082369C9CD}"/>
                  </a:ext>
                </a:extLst>
              </p:cNvPr>
              <p:cNvSpPr txBox="1">
                <a:spLocks noRot="1" noChangeAspect="1" noMove="1" noResize="1" noEditPoints="1" noAdjustHandles="1" noChangeArrowheads="1" noChangeShapeType="1" noTextEdit="1"/>
              </p:cNvSpPr>
              <p:nvPr/>
            </p:nvSpPr>
            <p:spPr bwMode="auto">
              <a:xfrm>
                <a:off x="457199" y="5065129"/>
                <a:ext cx="8229599" cy="707386"/>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1157256" y="5732397"/>
            <a:ext cx="1300134" cy="919060"/>
            <a:chOff x="4119912" y="2569592"/>
            <a:chExt cx="1300134" cy="919060"/>
          </a:xfrm>
        </p:grpSpPr>
        <p:sp>
          <p:nvSpPr>
            <p:cNvPr id="9" name="十字形 8"/>
            <p:cNvSpPr/>
            <p:nvPr/>
          </p:nvSpPr>
          <p:spPr>
            <a:xfrm rot="2635468">
              <a:off x="4119912" y="3086111"/>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十字形 13"/>
            <p:cNvSpPr/>
            <p:nvPr/>
          </p:nvSpPr>
          <p:spPr>
            <a:xfrm rot="2635468">
              <a:off x="4553058" y="2786472"/>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十字形 14"/>
            <p:cNvSpPr/>
            <p:nvPr/>
          </p:nvSpPr>
          <p:spPr>
            <a:xfrm rot="2635468">
              <a:off x="5096859" y="3165465"/>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十字形 15"/>
            <p:cNvSpPr/>
            <p:nvPr/>
          </p:nvSpPr>
          <p:spPr>
            <a:xfrm rot="2635468">
              <a:off x="4738880" y="3077510"/>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十字形 16"/>
            <p:cNvSpPr/>
            <p:nvPr/>
          </p:nvSpPr>
          <p:spPr>
            <a:xfrm rot="2635468">
              <a:off x="4937648" y="2577645"/>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同心圆 17"/>
            <p:cNvSpPr/>
            <p:nvPr/>
          </p:nvSpPr>
          <p:spPr>
            <a:xfrm>
              <a:off x="4394614" y="2904348"/>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同心圆 18"/>
            <p:cNvSpPr/>
            <p:nvPr/>
          </p:nvSpPr>
          <p:spPr>
            <a:xfrm>
              <a:off x="4171411" y="2569592"/>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0" name="矩形 19">
            <a:extLst>
              <a:ext uri="{FF2B5EF4-FFF2-40B4-BE49-F238E27FC236}">
                <a16:creationId xmlns:a16="http://schemas.microsoft.com/office/drawing/2014/main" id="{5888D66B-12C3-2840-B247-934CB325EADD}"/>
              </a:ext>
            </a:extLst>
          </p:cNvPr>
          <p:cNvSpPr/>
          <p:nvPr/>
        </p:nvSpPr>
        <p:spPr>
          <a:xfrm>
            <a:off x="2882263" y="5772515"/>
            <a:ext cx="4912400" cy="850442"/>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EED6C6D6-2A4E-F242-924A-31EA5822C1E7}"/>
              </a:ext>
            </a:extLst>
          </p:cNvPr>
          <p:cNvSpPr txBox="1"/>
          <p:nvPr/>
        </p:nvSpPr>
        <p:spPr>
          <a:xfrm>
            <a:off x="3092048" y="5601555"/>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22" name="矩形 21">
            <a:extLst>
              <a:ext uri="{FF2B5EF4-FFF2-40B4-BE49-F238E27FC236}">
                <a16:creationId xmlns:a16="http://schemas.microsoft.com/office/drawing/2014/main" id="{8045F08A-9A63-4D45-B918-0B63EC773883}"/>
              </a:ext>
            </a:extLst>
          </p:cNvPr>
          <p:cNvSpPr/>
          <p:nvPr/>
        </p:nvSpPr>
        <p:spPr>
          <a:xfrm>
            <a:off x="4438061" y="5947924"/>
            <a:ext cx="2133170" cy="553998"/>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根据标签计算熵</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060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学习决策树特征选择的指标</a:t>
            </a:r>
            <a:endParaRPr lang="en-US" altLang="zh-CN"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了解信息熵的由来和意义</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熟悉信息的测量方法</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掌握熵的表达式及其证明</a:t>
            </a:r>
            <a:endParaRPr lang="en-US" altLang="zh-CN" sz="1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solidFill>
                  <a:schemeClr val="bg1">
                    <a:lumMod val="75000"/>
                  </a:schemeClr>
                </a:solidFill>
                <a:latin typeface="微软雅黑" panose="020B0503020204020204" pitchFamily="34" charset="-122"/>
                <a:ea typeface="微软雅黑" panose="020B0503020204020204" pitchFamily="34" charset="-122"/>
              </a:rPr>
              <a:t> 掌握经典的决策树算法</a:t>
            </a:r>
            <a:endParaRPr lang="en-US" altLang="zh-CN" sz="2000" dirty="0">
              <a:solidFill>
                <a:schemeClr val="bg1">
                  <a:lumMod val="75000"/>
                </a:schemeClr>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solidFill>
                  <a:schemeClr val="bg1">
                    <a:lumMod val="75000"/>
                  </a:schemeClr>
                </a:solidFill>
                <a:latin typeface="微软雅黑" panose="020B0503020204020204" pitchFamily="34" charset="-122"/>
                <a:ea typeface="微软雅黑" panose="020B0503020204020204" pitchFamily="34" charset="-122"/>
              </a:rPr>
              <a:t> 了解决策树剪枝的原因、策略及其异同点</a:t>
            </a:r>
            <a:endParaRPr lang="en-US" altLang="zh-CN" sz="2000" dirty="0">
              <a:solidFill>
                <a:schemeClr val="bg1">
                  <a:lumMod val="75000"/>
                </a:schemeClr>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solidFill>
                  <a:schemeClr val="bg1">
                    <a:lumMod val="75000"/>
                  </a:schemeClr>
                </a:solidFill>
                <a:latin typeface="微软雅黑" panose="020B0503020204020204" pitchFamily="34" charset="-122"/>
                <a:ea typeface="微软雅黑" panose="020B0503020204020204" pitchFamily="34" charset="-122"/>
              </a:rPr>
              <a:t> 掌握应用决策树算法解决实际问题的方法</a:t>
            </a:r>
            <a:endParaRPr lang="en-US" altLang="zh-CN" sz="2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a:t>
            </a:fld>
            <a:endParaRPr lang="en-US" altLang="zh-CN" dirty="0"/>
          </a:p>
        </p:txBody>
      </p:sp>
      <p:pic>
        <p:nvPicPr>
          <p:cNvPr id="2" name="图片 1"/>
          <p:cNvPicPr>
            <a:picLocks noChangeAspect="1"/>
          </p:cNvPicPr>
          <p:nvPr/>
        </p:nvPicPr>
        <p:blipFill>
          <a:blip r:embed="rId2"/>
          <a:stretch>
            <a:fillRect/>
          </a:stretch>
        </p:blipFill>
        <p:spPr>
          <a:xfrm>
            <a:off x="5972454" y="2415823"/>
            <a:ext cx="3171546" cy="2849562"/>
          </a:xfrm>
          <a:prstGeom prst="rect">
            <a:avLst/>
          </a:prstGeom>
        </p:spPr>
      </p:pic>
    </p:spTree>
    <p:extLst>
      <p:ext uri="{BB962C8B-B14F-4D97-AF65-F5344CB8AC3E}">
        <p14:creationId xmlns:p14="http://schemas.microsoft.com/office/powerpoint/2010/main" val="1351597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30</a:t>
            </a:fld>
            <a:endParaRPr lang="en-US" altLang="zh-CN" dirty="0"/>
          </a:p>
        </p:txBody>
      </p:sp>
      <p:sp>
        <p:nvSpPr>
          <p:cNvPr id="10"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特征选择</a:t>
            </a:r>
            <a:endParaRPr lang="en-AU" dirty="0">
              <a:latin typeface="微软雅黑" panose="020B0503020204020204" pitchFamily="34" charset="-122"/>
              <a:ea typeface="微软雅黑" panose="020B0503020204020204" pitchFamily="34" charset="-122"/>
            </a:endParaRPr>
          </a:p>
        </p:txBody>
      </p:sp>
      <p:sp>
        <p:nvSpPr>
          <p:cNvPr id="12"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信息熵（</a:t>
            </a:r>
            <a:r>
              <a:rPr lang="en-US" altLang="zh-CN" dirty="0">
                <a:solidFill>
                  <a:srgbClr val="4F81BD"/>
                </a:solidFill>
                <a:latin typeface="微软雅黑" panose="020B0503020204020204" pitchFamily="34" charset="-122"/>
                <a:ea typeface="微软雅黑" panose="020B0503020204020204" pitchFamily="34" charset="-122"/>
              </a:rPr>
              <a:t>information entropy</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589A450C-CC9A-488B-961A-53082369C9CD}"/>
                  </a:ext>
                </a:extLst>
              </p:cNvPr>
              <p:cNvSpPr txBox="1">
                <a:spLocks/>
              </p:cNvSpPr>
              <p:nvPr/>
            </p:nvSpPr>
            <p:spPr bwMode="auto">
              <a:xfrm>
                <a:off x="457199" y="2116396"/>
                <a:ext cx="8686801" cy="16787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编程绘制某二分类问题的熵</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𝐸𝑛𝑡</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𝑝</m:t>
                    </m:r>
                    <m:func>
                      <m:func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2000" b="0" i="0" smtClean="0">
                                <a:latin typeface="Cambria Math" panose="02040503050406030204" pitchFamily="18" charset="0"/>
                                <a:ea typeface="微软雅黑" panose="020B0503020204020204" pitchFamily="34" charset="-122"/>
                                <a:cs typeface="Times New Roman" panose="02020603050405020304" pitchFamily="18" charset="0"/>
                              </a:rPr>
                              <m:t>log</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2</m:t>
                            </m:r>
                          </m:sub>
                        </m:sSub>
                      </m:fName>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𝑝</m:t>
                        </m:r>
                      </m:e>
                    </m:func>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d>
                      <m:d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 1−</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𝑝</m:t>
                        </m:r>
                      </m:e>
                    </m:d>
                    <m:func>
                      <m:func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2000" b="0" i="0" smtClean="0">
                                <a:latin typeface="Cambria Math" panose="02040503050406030204" pitchFamily="18" charset="0"/>
                                <a:ea typeface="微软雅黑" panose="020B0503020204020204" pitchFamily="34" charset="-122"/>
                                <a:cs typeface="Times New Roman" panose="02020603050405020304" pitchFamily="18" charset="0"/>
                              </a:rPr>
                              <m:t>log</m:t>
                            </m:r>
                          </m:e>
                          <m:sub>
                            <m:r>
                              <a:rPr lang="en-US" altLang="zh-CN" sz="2000" b="0" i="0" smtClean="0">
                                <a:latin typeface="Cambria Math" panose="02040503050406030204" pitchFamily="18" charset="0"/>
                                <a:ea typeface="微软雅黑" panose="020B0503020204020204" pitchFamily="34" charset="-122"/>
                                <a:cs typeface="Times New Roman" panose="02020603050405020304" pitchFamily="18" charset="0"/>
                              </a:rPr>
                              <m:t>2</m:t>
                            </m:r>
                          </m:sub>
                        </m:sSub>
                      </m:fName>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𝑝</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e>
                    </m:func>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随</a:t>
                </a:r>
                <a14:m>
                  <m:oMath xmlns:m="http://schemas.openxmlformats.org/officeDocument/2006/math">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𝑝</m:t>
                    </m:r>
                    <m:r>
                      <a:rPr lang="zh-CN" altLang="en-US" sz="2000" i="1" dirty="0">
                        <a:latin typeface="Cambria Math" panose="02040503050406030204" pitchFamily="18" charset="0"/>
                        <a:ea typeface="微软雅黑" panose="020B0503020204020204" pitchFamily="34" charset="-122"/>
                        <a:cs typeface="Times New Roman" panose="02020603050405020304" pitchFamily="18" charset="0"/>
                      </a:rPr>
                      <m:t>的</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变化趋势，并理解信息熵的特征</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3" name="Content Placeholder 2">
                <a:extLst>
                  <a:ext uri="{FF2B5EF4-FFF2-40B4-BE49-F238E27FC236}">
                    <a16:creationId xmlns:a16="http://schemas.microsoft.com/office/drawing/2014/main" id="{589A450C-CC9A-488B-961A-53082369C9CD}"/>
                  </a:ext>
                </a:extLst>
              </p:cNvPr>
              <p:cNvSpPr txBox="1">
                <a:spLocks noRot="1" noChangeAspect="1" noMove="1" noResize="1" noEditPoints="1" noAdjustHandles="1" noChangeArrowheads="1" noChangeShapeType="1" noTextEdit="1"/>
              </p:cNvSpPr>
              <p:nvPr/>
            </p:nvSpPr>
            <p:spPr bwMode="auto">
              <a:xfrm>
                <a:off x="457199" y="2116396"/>
                <a:ext cx="8686801" cy="1678761"/>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89A450C-CC9A-488B-961A-53082369C9CD}"/>
                  </a:ext>
                </a:extLst>
              </p:cNvPr>
              <p:cNvSpPr txBox="1">
                <a:spLocks/>
              </p:cNvSpPr>
              <p:nvPr/>
            </p:nvSpPr>
            <p:spPr bwMode="auto">
              <a:xfrm>
                <a:off x="457197" y="5692518"/>
                <a:ext cx="8229599" cy="16787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400050" indent="-285750" defTabSz="9144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信息熵的本质是样本信息量</a:t>
                </a:r>
                <a14:m>
                  <m:oMath xmlns:m="http://schemas.openxmlformats.org/officeDocument/2006/math">
                    <m:r>
                      <a:rPr lang="zh-CN" altLang="en-US" sz="2000" dirty="0">
                        <a:latin typeface="Cambria Math" panose="02040503050406030204" pitchFamily="18" charset="0"/>
                        <a:ea typeface="微软雅黑" panose="020B0503020204020204" pitchFamily="34" charset="-122"/>
                        <a:cs typeface="Times New Roman" panose="02020603050405020304" pitchFamily="18" charset="0"/>
                      </a:rPr>
                      <m:t>（或自信息）</m:t>
                    </m:r>
                    <m:r>
                      <a:rPr lang="en-US" altLang="zh-CN" sz="2000">
                        <a:latin typeface="Cambria Math" panose="02040503050406030204" pitchFamily="18" charset="0"/>
                        <a:ea typeface="微软雅黑" panose="020B0503020204020204" pitchFamily="34" charset="-122"/>
                        <a:cs typeface="Times New Roman" panose="02020603050405020304" pitchFamily="18" charset="0"/>
                      </a:rPr>
                      <m:t>−</m:t>
                    </m:r>
                    <m:func>
                      <m:func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2000">
                                <a:latin typeface="Cambria Math" panose="02040503050406030204" pitchFamily="18" charset="0"/>
                                <a:ea typeface="微软雅黑" panose="020B0503020204020204" pitchFamily="34" charset="-122"/>
                                <a:cs typeface="Times New Roman" panose="02020603050405020304" pitchFamily="18" charset="0"/>
                              </a:rPr>
                              <m:t>log</m:t>
                            </m:r>
                          </m:e>
                          <m: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2</m:t>
                            </m:r>
                          </m:sub>
                        </m:sSub>
                      </m:fName>
                      <m:e>
                        <m:d>
                          <m:d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𝑝</m:t>
                                </m:r>
                              </m:e>
                              <m: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𝑘</m:t>
                                </m:r>
                              </m:sub>
                            </m:sSub>
                          </m:e>
                        </m:d>
                      </m:e>
                    </m:func>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的期望</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00050" indent="-285750" defTabSz="9144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在分类问题中，各类别比例相等时，信息熵最大，即混乱程度最大</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9" name="Content Placeholder 2">
                <a:extLst>
                  <a:ext uri="{FF2B5EF4-FFF2-40B4-BE49-F238E27FC236}">
                    <a16:creationId xmlns:a16="http://schemas.microsoft.com/office/drawing/2014/main" id="{589A450C-CC9A-488B-961A-53082369C9CD}"/>
                  </a:ext>
                </a:extLst>
              </p:cNvPr>
              <p:cNvSpPr txBox="1">
                <a:spLocks noRot="1" noChangeAspect="1" noMove="1" noResize="1" noEditPoints="1" noAdjustHandles="1" noChangeArrowheads="1" noChangeShapeType="1" noTextEdit="1"/>
              </p:cNvSpPr>
              <p:nvPr/>
            </p:nvSpPr>
            <p:spPr bwMode="auto">
              <a:xfrm>
                <a:off x="457197" y="5692518"/>
                <a:ext cx="8229599" cy="1678761"/>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8119" y="2914494"/>
            <a:ext cx="4527757" cy="3018504"/>
          </a:xfrm>
          <a:prstGeom prst="rect">
            <a:avLst/>
          </a:prstGeom>
        </p:spPr>
      </p:pic>
      <p:sp>
        <p:nvSpPr>
          <p:cNvPr id="11" name="矩形 10">
            <a:extLst>
              <a:ext uri="{FF2B5EF4-FFF2-40B4-BE49-F238E27FC236}">
                <a16:creationId xmlns:a16="http://schemas.microsoft.com/office/drawing/2014/main" id="{5888D66B-12C3-2840-B247-934CB325EADD}"/>
              </a:ext>
            </a:extLst>
          </p:cNvPr>
          <p:cNvSpPr/>
          <p:nvPr/>
        </p:nvSpPr>
        <p:spPr>
          <a:xfrm>
            <a:off x="316863" y="2064052"/>
            <a:ext cx="8633261" cy="1066400"/>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EED6C6D6-2A4E-F242-924A-31EA5822C1E7}"/>
              </a:ext>
            </a:extLst>
          </p:cNvPr>
          <p:cNvSpPr txBox="1"/>
          <p:nvPr/>
        </p:nvSpPr>
        <p:spPr>
          <a:xfrm>
            <a:off x="526649" y="1893092"/>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Tree>
    <p:extLst>
      <p:ext uri="{BB962C8B-B14F-4D97-AF65-F5344CB8AC3E}">
        <p14:creationId xmlns:p14="http://schemas.microsoft.com/office/powerpoint/2010/main" val="3481534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41100" y="5360167"/>
            <a:ext cx="1792224" cy="1435208"/>
          </a:xfrm>
          <a:prstGeom prst="rect">
            <a:avLst/>
          </a:prstGeom>
        </p:spPr>
      </p:pic>
      <p:sp>
        <p:nvSpPr>
          <p:cNvPr id="12" name="矩形 11">
            <a:extLst>
              <a:ext uri="{FF2B5EF4-FFF2-40B4-BE49-F238E27FC236}">
                <a16:creationId xmlns:a16="http://schemas.microsoft.com/office/drawing/2014/main" id="{5888D66B-12C3-2840-B247-934CB325EADD}"/>
              </a:ext>
            </a:extLst>
          </p:cNvPr>
          <p:cNvSpPr/>
          <p:nvPr/>
        </p:nvSpPr>
        <p:spPr>
          <a:xfrm>
            <a:off x="2061449" y="6006303"/>
            <a:ext cx="4912400" cy="850442"/>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31</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5226908"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条件熵</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Content Placeholder 2"/>
              <p:cNvSpPr txBox="1">
                <a:spLocks/>
              </p:cNvSpPr>
              <p:nvPr/>
            </p:nvSpPr>
            <p:spPr bwMode="auto">
              <a:xfrm>
                <a:off x="2632521" y="6149238"/>
                <a:ext cx="3729751" cy="6844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algn="just"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计算集合</a:t>
                </a:r>
                <a14:m>
                  <m:oMath xmlns:m="http://schemas.openxmlformats.org/officeDocument/2006/math">
                    <m:sSubSup>
                      <m:sSubSup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𝑎</m:t>
                        </m:r>
                      </m:sup>
                    </m:sSubSup>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的信息熵</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𝐸𝑛𝑡</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sup>
                        </m:sSubSup>
                      </m:e>
                    </m:d>
                  </m:oMath>
                </a14:m>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p>
            </p:txBody>
          </p:sp>
        </mc:Choice>
        <mc:Fallback xmlns="">
          <p:sp>
            <p:nvSpPr>
              <p:cNvPr id="10" name="Content Placeholder 2"/>
              <p:cNvSpPr txBox="1">
                <a:spLocks noRot="1" noChangeAspect="1" noMove="1" noResize="1" noEditPoints="1" noAdjustHandles="1" noChangeArrowheads="1" noChangeShapeType="1" noTextEdit="1"/>
              </p:cNvSpPr>
              <p:nvPr/>
            </p:nvSpPr>
            <p:spPr bwMode="auto">
              <a:xfrm>
                <a:off x="2632521" y="6149238"/>
                <a:ext cx="3729751" cy="68442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a:blip r:embed="rId5"/>
          <a:stretch>
            <a:fillRect/>
          </a:stretch>
        </p:blipFill>
        <p:spPr>
          <a:xfrm>
            <a:off x="1504978" y="1969596"/>
            <a:ext cx="6134043" cy="4036707"/>
          </a:xfrm>
          <a:prstGeom prst="rect">
            <a:avLst/>
          </a:prstGeom>
        </p:spPr>
      </p:pic>
      <mc:AlternateContent xmlns:mc="http://schemas.openxmlformats.org/markup-compatibility/2006" xmlns:a14="http://schemas.microsoft.com/office/drawing/2010/main">
        <mc:Choice Requires="a14">
          <p:sp>
            <p:nvSpPr>
              <p:cNvPr id="2" name="文本框 1"/>
              <p:cNvSpPr txBox="1"/>
              <p:nvPr/>
            </p:nvSpPr>
            <p:spPr>
              <a:xfrm>
                <a:off x="2932454" y="700662"/>
                <a:ext cx="6134044" cy="125495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假设数据集</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具有某个离散特征</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𝑎</m:t>
                    </m:r>
                    <m:r>
                      <a:rPr lang="zh-CN" altLang="en-US"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其可能的取值有</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𝑁</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个，记为</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𝑁</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bSup>
                      <m:sSubSupPr>
                        <m:ctrlPr>
                          <a:rPr lang="en-US" altLang="zh-CN" i="1" dirty="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i="1" dirty="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dirty="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dirty="0">
                            <a:latin typeface="Cambria Math" panose="02040503050406030204" pitchFamily="18" charset="0"/>
                            <a:ea typeface="宋体" panose="02010600030101010101" pitchFamily="2" charset="-122"/>
                            <a:cs typeface="Times New Roman" panose="02020603050405020304" pitchFamily="18" charset="0"/>
                          </a:rPr>
                          <m:t>𝑎</m:t>
                        </m:r>
                      </m:sup>
                    </m:sSubSup>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为</a:t>
                </a:r>
                <a14:m>
                  <m:oMath xmlns:m="http://schemas.openxmlformats.org/officeDocument/2006/math">
                    <m:r>
                      <a:rPr lang="en-US" altLang="zh-CN" i="1" dirty="0">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中样本在特征</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上取值为</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的样本子集，这些样本在整个样本集中所占的比例记为</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𝑝</m:t>
                    </m:r>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a:p>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2932454" y="700662"/>
                <a:ext cx="6134044" cy="1254959"/>
              </a:xfrm>
              <a:prstGeom prst="rect">
                <a:avLst/>
              </a:prstGeom>
              <a:blipFill>
                <a:blip r:embed="rId6"/>
                <a:stretch>
                  <a:fillRect l="-795" t="-2913" r="-4672"/>
                </a:stretch>
              </a:blipFill>
            </p:spPr>
            <p:txBody>
              <a:bodyPr/>
              <a:lstStyle/>
              <a:p>
                <a:r>
                  <a:rPr lang="zh-CN" altLang="en-US">
                    <a:noFill/>
                  </a:rPr>
                  <a:t> </a:t>
                </a:r>
              </a:p>
            </p:txBody>
          </p:sp>
        </mc:Fallback>
      </mc:AlternateContent>
      <p:sp>
        <p:nvSpPr>
          <p:cNvPr id="11" name="椭圆 10"/>
          <p:cNvSpPr/>
          <p:nvPr/>
        </p:nvSpPr>
        <p:spPr>
          <a:xfrm>
            <a:off x="6486144" y="3735341"/>
            <a:ext cx="1177261" cy="1177261"/>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ED6C6D6-2A4E-F242-924A-31EA5822C1E7}"/>
              </a:ext>
            </a:extLst>
          </p:cNvPr>
          <p:cNvSpPr txBox="1"/>
          <p:nvPr/>
        </p:nvSpPr>
        <p:spPr>
          <a:xfrm>
            <a:off x="2271234" y="5835343"/>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Tree>
    <p:extLst>
      <p:ext uri="{BB962C8B-B14F-4D97-AF65-F5344CB8AC3E}">
        <p14:creationId xmlns:p14="http://schemas.microsoft.com/office/powerpoint/2010/main" val="297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32</a:t>
            </a:fld>
            <a:endParaRPr lang="en-US" altLang="zh-CN" dirty="0"/>
          </a:p>
        </p:txBody>
      </p:sp>
      <p:sp>
        <p:nvSpPr>
          <p:cNvPr id="8"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5226908"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条件熵</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Content Placeholder 2"/>
              <p:cNvSpPr txBox="1">
                <a:spLocks/>
              </p:cNvSpPr>
              <p:nvPr/>
            </p:nvSpPr>
            <p:spPr bwMode="auto">
              <a:xfrm>
                <a:off x="457200" y="2432193"/>
                <a:ext cx="8883720" cy="41267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algn="just"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集合</a:t>
                </a:r>
                <a14:m>
                  <m:oMath xmlns:m="http://schemas.openxmlformats.org/officeDocument/2006/math">
                    <m:sSubSup>
                      <m:sSubSup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𝑎</m:t>
                        </m:r>
                      </m:sup>
                    </m:sSubSup>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的信息熵</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𝐸𝑛𝑡</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sup>
                        </m:sSubSup>
                      </m:e>
                    </m:d>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gn="just" defTabSz="914400">
                  <a:lnSpc>
                    <a:spcPct val="150000"/>
                  </a:lnSpc>
                  <a:buFont typeface="Wingdings" panose="05000000000000000000" pitchFamily="2" charset="2"/>
                  <a:buNone/>
                </a:pP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2000" i="1">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func>
                          <m:func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funcPr>
                          <m:fNa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2000">
                                    <a:latin typeface="Cambria Math" panose="02040503050406030204" pitchFamily="18" charset="0"/>
                                    <a:ea typeface="宋体" panose="02010600030101010101" pitchFamily="2" charset="-122"/>
                                    <a:cs typeface="Times New Roman" panose="02020603050405020304" pitchFamily="18" charset="0"/>
                                  </a:rPr>
                                  <m:t>log</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b>
                            </m:sSub>
                          </m:fName>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m:t>
                            </m:r>
                          </m:e>
                        </m:func>
                      </m:e>
                    </m:nary>
                  </m:oMath>
                </a14:m>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p>
              <a:p>
                <a:pPr marL="114300" indent="0" algn="just"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样本集</a:t>
                </a:r>
                <a14:m>
                  <m:oMath xmlns:m="http://schemas.openxmlformats.org/officeDocument/2006/math">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对于特征</a:t>
                </a:r>
                <a14:m>
                  <m:oMath xmlns:m="http://schemas.openxmlformats.org/officeDocument/2006/math">
                    <m: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的条件熵</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𝐸𝑛</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sub>
                    </m:sSub>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e>
                    </m:d>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定义如下：</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defTabSz="914400">
                  <a:lnSpc>
                    <a:spcPct val="15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𝑁</m:t>
                          </m:r>
                        </m:sup>
                        <m:e>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𝑗</m:t>
                                  </m:r>
                                </m:sub>
                              </m:sSub>
                            </m:e>
                          </m:d>
                          <m:nary>
                            <m:naryPr>
                              <m:chr m:val="∑"/>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800" i="1">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𝐾</m:t>
                              </m:r>
                            </m:sup>
                            <m:e>
                              <m:r>
                                <a:rPr lang="en-US" altLang="zh-CN" sz="1800" i="1">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𝑘</m:t>
                                      </m:r>
                                    </m:sub>
                                  </m:sSub>
                                </m:e>
                                <m:e>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𝑗</m:t>
                                      </m:r>
                                    </m:sub>
                                  </m:sSub>
                                </m:e>
                              </m:d>
                              <m:func>
                                <m:func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funcPr>
                                <m:fName>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800">
                                          <a:latin typeface="Cambria Math" panose="02040503050406030204" pitchFamily="18" charset="0"/>
                                          <a:ea typeface="宋体" panose="02010600030101010101" pitchFamily="2" charset="-122"/>
                                          <a:cs typeface="Times New Roman" panose="02020603050405020304" pitchFamily="18" charset="0"/>
                                        </a:rPr>
                                        <m:t>log</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sub>
                                  </m:sSub>
                                </m:fName>
                                <m:e>
                                  <m:r>
                                    <a:rPr lang="en-US" altLang="zh-CN" sz="1800" i="1">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𝑘</m:t>
                                          </m:r>
                                        </m:sub>
                                      </m:sSub>
                                    </m:e>
                                    <m:e>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𝑗</m:t>
                                          </m:r>
                                        </m:sub>
                                      </m:sSub>
                                    </m:e>
                                  </m:d>
                                </m:e>
                              </m:func>
                            </m:e>
                          </m:nary>
                        </m:e>
                      </m:nary>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𝑁</m:t>
                          </m:r>
                        </m:sup>
                        <m:e>
                          <m:f>
                            <m:f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fPr>
                            <m:num>
                              <m:d>
                                <m:dPr>
                                  <m:begChr m:val="|"/>
                                  <m:endChr m:val="|"/>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dPr>
                                <m:e>
                                  <m:sSubSup>
                                    <m:sSubSup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𝑎</m:t>
                                      </m:r>
                                    </m:sup>
                                  </m:sSubSup>
                                </m:e>
                              </m:d>
                            </m:num>
                            <m:den>
                              <m:d>
                                <m:dPr>
                                  <m:begChr m:val="|"/>
                                  <m:endChr m:val="|"/>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𝐷</m:t>
                                  </m:r>
                                </m:e>
                              </m:d>
                            </m:den>
                          </m:f>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𝐸𝑛𝑡</m:t>
                          </m:r>
                          <m:d>
                            <m:d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dPr>
                            <m:e>
                              <m:sSubSup>
                                <m:sSubSup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𝑎</m:t>
                                  </m:r>
                                </m:sup>
                              </m:sSubSup>
                            </m:e>
                          </m:d>
                        </m:e>
                      </m:nary>
                    </m:oMath>
                  </m:oMathPara>
                </a14:m>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0" name="Content Placeholder 2"/>
              <p:cNvSpPr txBox="1">
                <a:spLocks noRot="1" noChangeAspect="1" noMove="1" noResize="1" noEditPoints="1" noAdjustHandles="1" noChangeArrowheads="1" noChangeShapeType="1" noTextEdit="1"/>
              </p:cNvSpPr>
              <p:nvPr/>
            </p:nvSpPr>
            <p:spPr bwMode="auto">
              <a:xfrm>
                <a:off x="457200" y="2432193"/>
                <a:ext cx="8883720" cy="4126785"/>
              </a:xfrm>
              <a:prstGeom prst="rect">
                <a:avLst/>
              </a:prstGeom>
              <a:blipFill>
                <a:blip r:embed="rId3"/>
                <a:stretch>
                  <a:fillRect l="-2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4754880" y="480479"/>
            <a:ext cx="4389120" cy="3024578"/>
          </a:xfrm>
          <a:prstGeom prst="rect">
            <a:avLst/>
          </a:prstGeom>
        </p:spPr>
      </p:pic>
      <p:sp>
        <p:nvSpPr>
          <p:cNvPr id="11" name="椭圆 10"/>
          <p:cNvSpPr/>
          <p:nvPr/>
        </p:nvSpPr>
        <p:spPr>
          <a:xfrm>
            <a:off x="6421769" y="333719"/>
            <a:ext cx="995031" cy="995031"/>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Content Placeholder 2"/>
              <p:cNvSpPr txBox="1">
                <a:spLocks/>
              </p:cNvSpPr>
              <p:nvPr/>
            </p:nvSpPr>
            <p:spPr bwMode="auto">
              <a:xfrm>
                <a:off x="2368171" y="5934615"/>
                <a:ext cx="4551113" cy="6844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algn="just" defTabSz="914400">
                  <a:lnSpc>
                    <a:spcPct val="150000"/>
                  </a:lnSpc>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样本集</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对于特征</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的条件熵</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𝐸𝑛</m:t>
                    </m:r>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sub>
                    </m:sSub>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e>
                    </m:d>
                  </m:oMath>
                </a14:m>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p>
            </p:txBody>
          </p:sp>
        </mc:Choice>
        <mc:Fallback xmlns="">
          <p:sp>
            <p:nvSpPr>
              <p:cNvPr id="12" name="Content Placeholder 2"/>
              <p:cNvSpPr txBox="1">
                <a:spLocks noRot="1" noChangeAspect="1" noMove="1" noResize="1" noEditPoints="1" noAdjustHandles="1" noChangeArrowheads="1" noChangeShapeType="1" noTextEdit="1"/>
              </p:cNvSpPr>
              <p:nvPr/>
            </p:nvSpPr>
            <p:spPr bwMode="auto">
              <a:xfrm>
                <a:off x="2368171" y="5934615"/>
                <a:ext cx="4551113" cy="68442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5888D66B-12C3-2840-B247-934CB325EADD}"/>
              </a:ext>
            </a:extLst>
          </p:cNvPr>
          <p:cNvSpPr/>
          <p:nvPr/>
        </p:nvSpPr>
        <p:spPr>
          <a:xfrm>
            <a:off x="2061449" y="5766124"/>
            <a:ext cx="4912400" cy="850442"/>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EED6C6D6-2A4E-F242-924A-31EA5822C1E7}"/>
              </a:ext>
            </a:extLst>
          </p:cNvPr>
          <p:cNvSpPr txBox="1"/>
          <p:nvPr/>
        </p:nvSpPr>
        <p:spPr>
          <a:xfrm>
            <a:off x="2271234" y="5595164"/>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Tree>
    <p:extLst>
      <p:ext uri="{BB962C8B-B14F-4D97-AF65-F5344CB8AC3E}">
        <p14:creationId xmlns:p14="http://schemas.microsoft.com/office/powerpoint/2010/main" val="1013304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33</a:t>
            </a:fld>
            <a:endParaRPr lang="en-US" altLang="zh-CN" dirty="0"/>
          </a:p>
        </p:txBody>
      </p:sp>
      <mc:AlternateContent xmlns:mc="http://schemas.openxmlformats.org/markup-compatibility/2006" xmlns:a14="http://schemas.microsoft.com/office/drawing/2010/main">
        <mc:Choice Requires="a14">
          <p:sp>
            <p:nvSpPr>
              <p:cNvPr id="10" name="Content Placeholder 2"/>
              <p:cNvSpPr>
                <a:spLocks noGrp="1"/>
              </p:cNvSpPr>
              <p:nvPr>
                <p:ph idx="1"/>
              </p:nvPr>
            </p:nvSpPr>
            <p:spPr>
              <a:xfrm>
                <a:off x="316993" y="2082471"/>
                <a:ext cx="8692896" cy="1505947"/>
              </a:xfrm>
            </p:spPr>
            <p:txBody>
              <a:bodyPr/>
              <a:lstStyle/>
              <a:p>
                <a:pPr marL="114300" indent="0" algn="just">
                  <a:lnSpc>
                    <a:spcPct val="150000"/>
                  </a:lnSpc>
                  <a:buNone/>
                </a:pPr>
                <a:r>
                  <a:rPr lang="zh-CN" altLang="zh-CN" sz="2000" dirty="0">
                    <a:latin typeface="微软雅黑" panose="020B0503020204020204" pitchFamily="34" charset="-122"/>
                    <a:ea typeface="微软雅黑" panose="020B0503020204020204" pitchFamily="34" charset="-122"/>
                  </a:rPr>
                  <a:t>决策树算法在所有的备选特征中进行比选的时候，应该优先挑选那些</a:t>
                </a:r>
                <a:r>
                  <a:rPr lang="zh-CN" altLang="zh-CN" sz="2000" b="1" dirty="0">
                    <a:solidFill>
                      <a:schemeClr val="accent1">
                        <a:lumMod val="75000"/>
                      </a:schemeClr>
                    </a:solidFill>
                    <a:latin typeface="微软雅黑" panose="020B0503020204020204" pitchFamily="34" charset="-122"/>
                    <a:ea typeface="微软雅黑" panose="020B0503020204020204" pitchFamily="34" charset="-122"/>
                  </a:rPr>
                  <a:t>条件熵最小的特征</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（分类后，各分支的样本纯度高的特征）</a:t>
                </a:r>
                <a:r>
                  <a:rPr lang="zh-CN" altLang="zh-CN" sz="2000" dirty="0">
                    <a:latin typeface="微软雅黑" panose="020B0503020204020204" pitchFamily="34" charset="-122"/>
                    <a:ea typeface="微软雅黑" panose="020B0503020204020204" pitchFamily="34" charset="-122"/>
                  </a:rPr>
                  <a:t>。这一选择原则，也可以进一步</a:t>
                </a:r>
                <a:r>
                  <a:rPr lang="zh-CN" altLang="en-US" sz="2000" dirty="0">
                    <a:latin typeface="微软雅黑" panose="020B0503020204020204" pitchFamily="34" charset="-122"/>
                    <a:ea typeface="微软雅黑" panose="020B0503020204020204" pitchFamily="34" charset="-122"/>
                  </a:rPr>
                  <a:t>使用</a:t>
                </a:r>
                <a:r>
                  <a:rPr lang="zh-CN" altLang="zh-CN" sz="2000" dirty="0">
                    <a:latin typeface="微软雅黑" panose="020B0503020204020204" pitchFamily="34" charset="-122"/>
                    <a:ea typeface="微软雅黑" panose="020B0503020204020204" pitchFamily="34" charset="-122"/>
                  </a:rPr>
                  <a:t>如下的</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114300" indent="0" algn="just">
                  <a:lnSpc>
                    <a:spcPct val="150000"/>
                  </a:lnSpc>
                  <a:buNone/>
                </a:pPr>
                <a:r>
                  <a:rPr lang="zh-CN" altLang="zh-CN" sz="2000" b="1" dirty="0">
                    <a:latin typeface="微软雅黑" panose="020B0503020204020204" pitchFamily="34" charset="-122"/>
                    <a:ea typeface="微软雅黑" panose="020B0503020204020204" pitchFamily="34" charset="-122"/>
                  </a:rPr>
                  <a:t>信息增益（</a:t>
                </a:r>
                <a:r>
                  <a:rPr lang="en-US" altLang="zh-CN" sz="2000" b="1" dirty="0">
                    <a:latin typeface="微软雅黑" panose="020B0503020204020204" pitchFamily="34" charset="-122"/>
                    <a:ea typeface="微软雅黑" panose="020B0503020204020204" pitchFamily="34" charset="-122"/>
                  </a:rPr>
                  <a:t>information gain</a:t>
                </a:r>
                <a:r>
                  <a:rPr lang="zh-CN" altLang="zh-CN"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114300" indent="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𝐺</m:t>
                      </m:r>
                      <m:r>
                        <m:rPr>
                          <m:sty m:val="p"/>
                        </m:rPr>
                        <a:rPr lang="en-US" altLang="zh-CN" sz="2000" i="1">
                          <a:latin typeface="Cambria Math" panose="02040503050406030204" pitchFamily="18" charset="0"/>
                          <a:ea typeface="宋体" panose="02010600030101010101" pitchFamily="2" charset="-122"/>
                          <a:cs typeface="Times New Roman" panose="02020603050405020304" pitchFamily="18" charset="0"/>
                        </a:rPr>
                        <m:t>ain</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e>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𝐸𝑛𝑡</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𝐸𝑛</m:t>
                      </m:r>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sub>
                      </m:s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2000" b="0" i="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Content Placeholder 2"/>
              <p:cNvSpPr>
                <a:spLocks noGrp="1" noRot="1" noChangeAspect="1" noMove="1" noResize="1" noEditPoints="1" noAdjustHandles="1" noChangeArrowheads="1" noChangeShapeType="1" noTextEdit="1"/>
              </p:cNvSpPr>
              <p:nvPr>
                <p:ph idx="1"/>
              </p:nvPr>
            </p:nvSpPr>
            <p:spPr>
              <a:xfrm>
                <a:off x="316993" y="2082471"/>
                <a:ext cx="8692896" cy="1505947"/>
              </a:xfrm>
              <a:blipFill>
                <a:blip r:embed="rId3"/>
                <a:stretch>
                  <a:fillRect r="-701" b="-55061"/>
                </a:stretch>
              </a:blipFill>
            </p:spPr>
            <p:txBody>
              <a:bodyPr/>
              <a:lstStyle/>
              <a:p>
                <a:r>
                  <a:rPr lang="zh-CN" altLang="en-US">
                    <a:noFill/>
                  </a:rPr>
                  <a:t> </a:t>
                </a:r>
              </a:p>
            </p:txBody>
          </p:sp>
        </mc:Fallback>
      </mc:AlternateContent>
      <p:sp>
        <p:nvSpPr>
          <p:cNvPr id="11"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8" y="1384043"/>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信息增益（</a:t>
            </a:r>
            <a:r>
              <a:rPr lang="en-US" altLang="zh-CN" dirty="0">
                <a:solidFill>
                  <a:srgbClr val="4F81BD"/>
                </a:solidFill>
                <a:latin typeface="微软雅黑" panose="020B0503020204020204" pitchFamily="34" charset="-122"/>
                <a:ea typeface="微软雅黑" panose="020B0503020204020204" pitchFamily="34" charset="-122"/>
              </a:rPr>
              <a:t>information gain</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605491C-F9E7-4E1E-9336-F9E93B4ED7C3}"/>
                  </a:ext>
                </a:extLst>
              </p:cNvPr>
              <p:cNvSpPr txBox="1"/>
              <p:nvPr/>
            </p:nvSpPr>
            <p:spPr>
              <a:xfrm>
                <a:off x="457199" y="4463084"/>
                <a:ext cx="8552690" cy="2346283"/>
              </a:xfrm>
              <a:prstGeom prst="rect">
                <a:avLst/>
              </a:prstGeom>
              <a:noFill/>
            </p:spPr>
            <p:txBody>
              <a:bodyPr wrap="square">
                <a:spAutoFit/>
              </a:bodyPr>
              <a:lstStyle/>
              <a:p>
                <a:pPr algn="just">
                  <a:lnSpc>
                    <a:spcPct val="150000"/>
                  </a:lnSpc>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信息增益（</a:t>
                </a:r>
                <a:r>
                  <a:rPr lang="en-US" altLang="zh-CN" sz="2000" dirty="0">
                    <a:effectLst/>
                    <a:latin typeface="微软雅黑" panose="020B0503020204020204" pitchFamily="34" charset="-122"/>
                    <a:ea typeface="微软雅黑" panose="020B0503020204020204" pitchFamily="34" charset="-122"/>
                  </a:rPr>
                  <a:t>information gain</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）表示</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得知特征</a:t>
                </a:r>
                <a14:m>
                  <m:oMath xmlns:m="http://schemas.openxmlformats.org/officeDocument/2006/math">
                    <m:r>
                      <a:rPr lang="en-US" altLang="zh-CN" sz="2000" b="0" i="1" smtClean="0">
                        <a:effectLst/>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en-US" sz="2000" dirty="0">
                    <a:latin typeface="微软雅黑" panose="020B0503020204020204" pitchFamily="34" charset="-122"/>
                    <a:ea typeface="微软雅黑" panose="020B0503020204020204" pitchFamily="34" charset="-122"/>
                  </a:rPr>
                  <a:t>的信息后，</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𝐷</m:t>
                    </m:r>
                  </m:oMath>
                </a14:m>
                <a:r>
                  <a:rPr lang="zh-CN" altLang="en-US" sz="2000" dirty="0">
                    <a:latin typeface="微软雅黑" panose="020B0503020204020204" pitchFamily="34" charset="-122"/>
                    <a:ea typeface="微软雅黑" panose="020B0503020204020204" pitchFamily="34" charset="-122"/>
                  </a:rPr>
                  <a:t>的不确定性减少的程度”。</a:t>
                </a:r>
                <a:r>
                  <a:rPr lang="zh-CN" altLang="zh-CN" sz="2000" dirty="0">
                    <a:latin typeface="微软雅黑" panose="020B0503020204020204" pitchFamily="34" charset="-122"/>
                    <a:ea typeface="微软雅黑" panose="020B0503020204020204" pitchFamily="34" charset="-122"/>
                  </a:rPr>
                  <a:t>在备选的特征中，信息增益大的特征则具有更强的分类能力（各分支的样本纯度最高），这是决策树学习选择特征的重要准则。</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u="sng" dirty="0">
                    <a:latin typeface="微软雅黑" panose="020B0503020204020204" pitchFamily="34" charset="-122"/>
                    <a:ea typeface="微软雅黑" panose="020B0503020204020204" pitchFamily="34" charset="-122"/>
                  </a:rPr>
                  <a:t>思考：能让分类结果“纯度更高”的“最优特征”，条件熵大</a:t>
                </a:r>
                <a:r>
                  <a:rPr lang="en-US" altLang="zh-CN" sz="2000" u="sng" dirty="0">
                    <a:latin typeface="微软雅黑" panose="020B0503020204020204" pitchFamily="34" charset="-122"/>
                    <a:ea typeface="微软雅黑" panose="020B0503020204020204" pitchFamily="34" charset="-122"/>
                  </a:rPr>
                  <a:t>or</a:t>
                </a:r>
                <a:r>
                  <a:rPr lang="zh-CN" altLang="en-US" sz="2000" u="sng" dirty="0">
                    <a:latin typeface="微软雅黑" panose="020B0503020204020204" pitchFamily="34" charset="-122"/>
                    <a:ea typeface="微软雅黑" panose="020B0503020204020204" pitchFamily="34" charset="-122"/>
                  </a:rPr>
                  <a:t>小？信息增益大</a:t>
                </a:r>
                <a:r>
                  <a:rPr lang="en-US" altLang="zh-CN" sz="2000" u="sng" dirty="0">
                    <a:latin typeface="微软雅黑" panose="020B0503020204020204" pitchFamily="34" charset="-122"/>
                    <a:ea typeface="微软雅黑" panose="020B0503020204020204" pitchFamily="34" charset="-122"/>
                  </a:rPr>
                  <a:t>or </a:t>
                </a:r>
                <a:r>
                  <a:rPr lang="zh-CN" altLang="en-US" sz="2000" u="sng" dirty="0">
                    <a:latin typeface="微软雅黑" panose="020B0503020204020204" pitchFamily="34" charset="-122"/>
                    <a:ea typeface="微软雅黑" panose="020B0503020204020204" pitchFamily="34" charset="-122"/>
                  </a:rPr>
                  <a:t>小？</a:t>
                </a:r>
              </a:p>
            </p:txBody>
          </p:sp>
        </mc:Choice>
        <mc:Fallback xmlns="">
          <p:sp>
            <p:nvSpPr>
              <p:cNvPr id="12" name="文本框 11">
                <a:extLst>
                  <a:ext uri="{FF2B5EF4-FFF2-40B4-BE49-F238E27FC236}">
                    <a16:creationId xmlns:a16="http://schemas.microsoft.com/office/drawing/2014/main" id="{F605491C-F9E7-4E1E-9336-F9E93B4ED7C3}"/>
                  </a:ext>
                </a:extLst>
              </p:cNvPr>
              <p:cNvSpPr txBox="1">
                <a:spLocks noRot="1" noChangeAspect="1" noMove="1" noResize="1" noEditPoints="1" noAdjustHandles="1" noChangeArrowheads="1" noChangeShapeType="1" noTextEdit="1"/>
              </p:cNvSpPr>
              <p:nvPr/>
            </p:nvSpPr>
            <p:spPr>
              <a:xfrm>
                <a:off x="457199" y="4463084"/>
                <a:ext cx="8552690" cy="2346283"/>
              </a:xfrm>
              <a:prstGeom prst="rect">
                <a:avLst/>
              </a:prstGeom>
              <a:blipFill>
                <a:blip r:embed="rId4"/>
                <a:stretch>
                  <a:fillRect l="-713" r="-713" b="-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5852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34</a:t>
            </a:fld>
            <a:endParaRPr lang="en-US" altLang="zh-CN" dirty="0"/>
          </a:p>
        </p:txBody>
      </p:sp>
      <p:graphicFrame>
        <p:nvGraphicFramePr>
          <p:cNvPr id="14" name="表格 13">
            <a:extLst>
              <a:ext uri="{FF2B5EF4-FFF2-40B4-BE49-F238E27FC236}">
                <a16:creationId xmlns:a16="http://schemas.microsoft.com/office/drawing/2014/main" id="{82A59249-FE47-478D-A58A-AE96EE5E6D2D}"/>
              </a:ext>
            </a:extLst>
          </p:cNvPr>
          <p:cNvGraphicFramePr>
            <a:graphicFrameLocks noGrp="1"/>
          </p:cNvGraphicFramePr>
          <p:nvPr>
            <p:extLst>
              <p:ext uri="{D42A27DB-BD31-4B8C-83A1-F6EECF244321}">
                <p14:modId xmlns:p14="http://schemas.microsoft.com/office/powerpoint/2010/main" val="2404401121"/>
              </p:ext>
            </p:extLst>
          </p:nvPr>
        </p:nvGraphicFramePr>
        <p:xfrm>
          <a:off x="981455" y="3032760"/>
          <a:ext cx="7181090" cy="3291840"/>
        </p:xfrm>
        <a:graphic>
          <a:graphicData uri="http://schemas.openxmlformats.org/drawingml/2006/table">
            <a:tbl>
              <a:tblPr firstRow="1" firstCol="1" bandRow="1">
                <a:tableStyleId>{3B4B98B0-60AC-42C2-AFA5-B58CD77FA1E5}</a:tableStyleId>
              </a:tblPr>
              <a:tblGrid>
                <a:gridCol w="717385">
                  <a:extLst>
                    <a:ext uri="{9D8B030D-6E8A-4147-A177-3AD203B41FA5}">
                      <a16:colId xmlns:a16="http://schemas.microsoft.com/office/drawing/2014/main" val="2543958306"/>
                    </a:ext>
                  </a:extLst>
                </a:gridCol>
                <a:gridCol w="718290">
                  <a:extLst>
                    <a:ext uri="{9D8B030D-6E8A-4147-A177-3AD203B41FA5}">
                      <a16:colId xmlns:a16="http://schemas.microsoft.com/office/drawing/2014/main" val="1254785483"/>
                    </a:ext>
                  </a:extLst>
                </a:gridCol>
                <a:gridCol w="718290">
                  <a:extLst>
                    <a:ext uri="{9D8B030D-6E8A-4147-A177-3AD203B41FA5}">
                      <a16:colId xmlns:a16="http://schemas.microsoft.com/office/drawing/2014/main" val="373732121"/>
                    </a:ext>
                  </a:extLst>
                </a:gridCol>
                <a:gridCol w="718290">
                  <a:extLst>
                    <a:ext uri="{9D8B030D-6E8A-4147-A177-3AD203B41FA5}">
                      <a16:colId xmlns:a16="http://schemas.microsoft.com/office/drawing/2014/main" val="348425237"/>
                    </a:ext>
                  </a:extLst>
                </a:gridCol>
                <a:gridCol w="718290">
                  <a:extLst>
                    <a:ext uri="{9D8B030D-6E8A-4147-A177-3AD203B41FA5}">
                      <a16:colId xmlns:a16="http://schemas.microsoft.com/office/drawing/2014/main" val="4190346827"/>
                    </a:ext>
                  </a:extLst>
                </a:gridCol>
                <a:gridCol w="717385">
                  <a:extLst>
                    <a:ext uri="{9D8B030D-6E8A-4147-A177-3AD203B41FA5}">
                      <a16:colId xmlns:a16="http://schemas.microsoft.com/office/drawing/2014/main" val="828034423"/>
                    </a:ext>
                  </a:extLst>
                </a:gridCol>
                <a:gridCol w="718290">
                  <a:extLst>
                    <a:ext uri="{9D8B030D-6E8A-4147-A177-3AD203B41FA5}">
                      <a16:colId xmlns:a16="http://schemas.microsoft.com/office/drawing/2014/main" val="1616783164"/>
                    </a:ext>
                  </a:extLst>
                </a:gridCol>
                <a:gridCol w="718290">
                  <a:extLst>
                    <a:ext uri="{9D8B030D-6E8A-4147-A177-3AD203B41FA5}">
                      <a16:colId xmlns:a16="http://schemas.microsoft.com/office/drawing/2014/main" val="413152074"/>
                    </a:ext>
                  </a:extLst>
                </a:gridCol>
                <a:gridCol w="718290">
                  <a:extLst>
                    <a:ext uri="{9D8B030D-6E8A-4147-A177-3AD203B41FA5}">
                      <a16:colId xmlns:a16="http://schemas.microsoft.com/office/drawing/2014/main" val="732393045"/>
                    </a:ext>
                  </a:extLst>
                </a:gridCol>
                <a:gridCol w="718290">
                  <a:extLst>
                    <a:ext uri="{9D8B030D-6E8A-4147-A177-3AD203B41FA5}">
                      <a16:colId xmlns:a16="http://schemas.microsoft.com/office/drawing/2014/main" val="4049512177"/>
                    </a:ext>
                  </a:extLst>
                </a:gridCol>
              </a:tblGrid>
              <a:tr h="208280">
                <a:tc>
                  <a:txBody>
                    <a:bodyPr/>
                    <a:lstStyle/>
                    <a:p>
                      <a:pPr algn="ctr">
                        <a:spcAft>
                          <a:spcPts val="0"/>
                        </a:spcAft>
                      </a:pPr>
                      <a:r>
                        <a:rPr lang="zh-CN" sz="1800" kern="0" dirty="0">
                          <a:effectLst/>
                        </a:rPr>
                        <a:t>编号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平均速度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流量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有无停车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交通状态</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b="1" kern="0" dirty="0">
                          <a:effectLst/>
                        </a:rPr>
                        <a:t>编号</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平均速度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流量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有无停车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交通状态</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3756742"/>
                  </a:ext>
                </a:extLst>
              </a:tr>
              <a:tr h="208280">
                <a:tc>
                  <a:txBody>
                    <a:bodyPr/>
                    <a:lstStyle/>
                    <a:p>
                      <a:pPr algn="ctr">
                        <a:spcAft>
                          <a:spcPts val="0"/>
                        </a:spcAft>
                      </a:pPr>
                      <a:r>
                        <a:rPr lang="en-US" sz="1800" kern="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11</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45315674"/>
                  </a:ext>
                </a:extLst>
              </a:tr>
              <a:tr h="208280">
                <a:tc>
                  <a:txBody>
                    <a:bodyPr/>
                    <a:lstStyle/>
                    <a:p>
                      <a:pPr algn="ctr">
                        <a:spcAft>
                          <a:spcPts val="0"/>
                        </a:spcAft>
                      </a:pPr>
                      <a:r>
                        <a:rPr lang="en-US" sz="1800" kern="0">
                          <a:effectLst/>
                        </a:rPr>
                        <a:t>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12</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2772542"/>
                  </a:ext>
                </a:extLst>
              </a:tr>
              <a:tr h="208280">
                <a:tc>
                  <a:txBody>
                    <a:bodyPr/>
                    <a:lstStyle/>
                    <a:p>
                      <a:pPr algn="ctr">
                        <a:spcAft>
                          <a:spcPts val="0"/>
                        </a:spcAft>
                      </a:pPr>
                      <a:r>
                        <a:rPr lang="en-US" sz="1800" kern="0">
                          <a:effectLst/>
                        </a:rPr>
                        <a:t>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13</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14870558"/>
                  </a:ext>
                </a:extLst>
              </a:tr>
              <a:tr h="208280">
                <a:tc>
                  <a:txBody>
                    <a:bodyPr/>
                    <a:lstStyle/>
                    <a:p>
                      <a:pPr algn="ctr">
                        <a:spcAft>
                          <a:spcPts val="0"/>
                        </a:spcAft>
                      </a:pPr>
                      <a:r>
                        <a:rPr lang="en-US" sz="1800" kern="0">
                          <a:effectLst/>
                        </a:rPr>
                        <a:t>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14</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33603358"/>
                  </a:ext>
                </a:extLst>
              </a:tr>
              <a:tr h="208280">
                <a:tc>
                  <a:txBody>
                    <a:bodyPr/>
                    <a:lstStyle/>
                    <a:p>
                      <a:pPr algn="ctr">
                        <a:spcAft>
                          <a:spcPts val="0"/>
                        </a:spcAft>
                      </a:pPr>
                      <a:r>
                        <a:rPr lang="en-US" sz="1800" kern="0">
                          <a:effectLst/>
                        </a:rPr>
                        <a:t>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15</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57147866"/>
                  </a:ext>
                </a:extLst>
              </a:tr>
              <a:tr h="208280">
                <a:tc>
                  <a:txBody>
                    <a:bodyPr/>
                    <a:lstStyle/>
                    <a:p>
                      <a:pPr algn="ctr">
                        <a:spcAft>
                          <a:spcPts val="0"/>
                        </a:spcAft>
                      </a:pPr>
                      <a:r>
                        <a:rPr lang="en-US" sz="1800" kern="0">
                          <a:effectLst/>
                        </a:rPr>
                        <a:t>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16</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8749921"/>
                  </a:ext>
                </a:extLst>
              </a:tr>
              <a:tr h="208280">
                <a:tc>
                  <a:txBody>
                    <a:bodyPr/>
                    <a:lstStyle/>
                    <a:p>
                      <a:pPr algn="ctr">
                        <a:spcAft>
                          <a:spcPts val="0"/>
                        </a:spcAft>
                      </a:pPr>
                      <a:r>
                        <a:rPr lang="en-US" sz="1800" kern="0">
                          <a:effectLst/>
                        </a:rPr>
                        <a:t>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17</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5666781"/>
                  </a:ext>
                </a:extLst>
              </a:tr>
              <a:tr h="208280">
                <a:tc>
                  <a:txBody>
                    <a:bodyPr/>
                    <a:lstStyle/>
                    <a:p>
                      <a:pPr algn="ctr">
                        <a:spcAft>
                          <a:spcPts val="0"/>
                        </a:spcAft>
                      </a:pPr>
                      <a:r>
                        <a:rPr lang="en-US" sz="1800" kern="0">
                          <a:effectLst/>
                        </a:rPr>
                        <a:t>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18</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83491855"/>
                  </a:ext>
                </a:extLst>
              </a:tr>
              <a:tr h="208280">
                <a:tc>
                  <a:txBody>
                    <a:bodyPr/>
                    <a:lstStyle/>
                    <a:p>
                      <a:pPr algn="ctr">
                        <a:spcAft>
                          <a:spcPts val="0"/>
                        </a:spcAft>
                      </a:pPr>
                      <a:r>
                        <a:rPr lang="en-US" sz="1800" kern="0">
                          <a:effectLst/>
                        </a:rPr>
                        <a:t>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19</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09842433"/>
                  </a:ext>
                </a:extLst>
              </a:tr>
              <a:tr h="208280">
                <a:tc>
                  <a:txBody>
                    <a:bodyPr/>
                    <a:lstStyle/>
                    <a:p>
                      <a:pPr algn="ctr">
                        <a:spcAft>
                          <a:spcPts val="0"/>
                        </a:spcAft>
                      </a:pPr>
                      <a:r>
                        <a:rPr lang="en-US" sz="1800" kern="0">
                          <a:effectLst/>
                        </a:rPr>
                        <a:t>10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20</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缓行</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18297114"/>
                  </a:ext>
                </a:extLst>
              </a:tr>
            </a:tbl>
          </a:graphicData>
        </a:graphic>
      </p:graphicFrame>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301932"/>
            <a:ext cx="8125969" cy="67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a:t>
            </a:r>
            <a:r>
              <a:rPr lang="en-US" altLang="zh-CN" dirty="0">
                <a:solidFill>
                  <a:srgbClr val="4F81BD"/>
                </a:solidFill>
                <a:latin typeface="微软雅黑" panose="020B0503020204020204" pitchFamily="34" charset="-122"/>
                <a:ea typeface="微软雅黑" panose="020B0503020204020204" pitchFamily="34" charset="-122"/>
              </a:rPr>
              <a:t>information gain</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888D66B-12C3-2840-B247-934CB325EADD}"/>
              </a:ext>
            </a:extLst>
          </p:cNvPr>
          <p:cNvSpPr/>
          <p:nvPr/>
        </p:nvSpPr>
        <p:spPr>
          <a:xfrm>
            <a:off x="601960" y="2104155"/>
            <a:ext cx="7676408" cy="850442"/>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EED6C6D6-2A4E-F242-924A-31EA5822C1E7}"/>
              </a:ext>
            </a:extLst>
          </p:cNvPr>
          <p:cNvSpPr txBox="1"/>
          <p:nvPr/>
        </p:nvSpPr>
        <p:spPr>
          <a:xfrm>
            <a:off x="766026" y="1881723"/>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12" name="Content Placeholder 2">
            <a:extLst>
              <a:ext uri="{FF2B5EF4-FFF2-40B4-BE49-F238E27FC236}">
                <a16:creationId xmlns:a16="http://schemas.microsoft.com/office/drawing/2014/main" id="{78B5885C-0252-4E7B-AE3F-C07F1C49F744}"/>
              </a:ext>
            </a:extLst>
          </p:cNvPr>
          <p:cNvSpPr txBox="1">
            <a:spLocks/>
          </p:cNvSpPr>
          <p:nvPr/>
        </p:nvSpPr>
        <p:spPr bwMode="auto">
          <a:xfrm>
            <a:off x="713721" y="2194983"/>
            <a:ext cx="8125969" cy="66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0" indent="0" defTabSz="914400">
              <a:lnSpc>
                <a:spcPct val="150000"/>
              </a:lnSpc>
              <a:buNone/>
            </a:pPr>
            <a:r>
              <a:rPr lang="zh-CN" altLang="en-US" sz="2000" dirty="0">
                <a:latin typeface="微软雅黑" panose="020B0503020204020204" pitchFamily="34" charset="-122"/>
                <a:ea typeface="微软雅黑" panose="020B0503020204020204" pitchFamily="34" charset="-122"/>
              </a:rPr>
              <a:t>根据以下数据集，以信息增益准则，选择用于路况分类的最优特征</a:t>
            </a:r>
            <a:endParaRPr lang="en-US" altLang="zh-CN" sz="2000" dirty="0">
              <a:latin typeface="微软雅黑" panose="020B0503020204020204" pitchFamily="34" charset="-122"/>
              <a:ea typeface="微软雅黑" panose="020B0503020204020204" pitchFamily="34" charset="-122"/>
            </a:endParaRPr>
          </a:p>
        </p:txBody>
      </p:sp>
      <p:sp>
        <p:nvSpPr>
          <p:cNvPr id="13" name="Content Placeholder 2">
            <a:extLst>
              <a:ext uri="{FF2B5EF4-FFF2-40B4-BE49-F238E27FC236}">
                <a16:creationId xmlns:a16="http://schemas.microsoft.com/office/drawing/2014/main" id="{6A21E2C3-0C5C-F94D-9C99-5C9F89762128}"/>
              </a:ext>
            </a:extLst>
          </p:cNvPr>
          <p:cNvSpPr txBox="1">
            <a:spLocks/>
          </p:cNvSpPr>
          <p:nvPr/>
        </p:nvSpPr>
        <p:spPr bwMode="auto">
          <a:xfrm>
            <a:off x="627781" y="6324600"/>
            <a:ext cx="8125969" cy="66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0" indent="0" defTabSz="914400">
              <a:lnSpc>
                <a:spcPct val="150000"/>
              </a:lnSpc>
              <a:buNone/>
            </a:pPr>
            <a:r>
              <a:rPr lang="zh-CN" altLang="en-US" sz="2000" dirty="0">
                <a:latin typeface="微软雅黑" panose="020B0503020204020204" pitchFamily="34" charset="-122"/>
                <a:ea typeface="微软雅黑" panose="020B0503020204020204" pitchFamily="34" charset="-122"/>
              </a:rPr>
              <a:t>首先手动计算一下特征“平均速度”对于数据集的信息增益</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6346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35</a:t>
            </a:fld>
            <a:endParaRPr lang="en-US" altLang="zh-CN" dirty="0"/>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301932"/>
            <a:ext cx="8125969" cy="67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a:t>
            </a:r>
            <a:r>
              <a:rPr lang="en-US" altLang="zh-CN" dirty="0">
                <a:solidFill>
                  <a:srgbClr val="4F81BD"/>
                </a:solidFill>
                <a:latin typeface="微软雅黑" panose="020B0503020204020204" pitchFamily="34" charset="-122"/>
                <a:ea typeface="微软雅黑" panose="020B0503020204020204" pitchFamily="34" charset="-122"/>
              </a:rPr>
              <a:t>information gain</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888D66B-12C3-2840-B247-934CB325EADD}"/>
              </a:ext>
            </a:extLst>
          </p:cNvPr>
          <p:cNvSpPr/>
          <p:nvPr/>
        </p:nvSpPr>
        <p:spPr>
          <a:xfrm>
            <a:off x="601960" y="2104155"/>
            <a:ext cx="7676408" cy="850442"/>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EED6C6D6-2A4E-F242-924A-31EA5822C1E7}"/>
              </a:ext>
            </a:extLst>
          </p:cNvPr>
          <p:cNvSpPr txBox="1"/>
          <p:nvPr/>
        </p:nvSpPr>
        <p:spPr>
          <a:xfrm>
            <a:off x="766026" y="1881723"/>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12" name="Content Placeholder 2">
            <a:extLst>
              <a:ext uri="{FF2B5EF4-FFF2-40B4-BE49-F238E27FC236}">
                <a16:creationId xmlns:a16="http://schemas.microsoft.com/office/drawing/2014/main" id="{78B5885C-0252-4E7B-AE3F-C07F1C49F744}"/>
              </a:ext>
            </a:extLst>
          </p:cNvPr>
          <p:cNvSpPr txBox="1">
            <a:spLocks/>
          </p:cNvSpPr>
          <p:nvPr/>
        </p:nvSpPr>
        <p:spPr bwMode="auto">
          <a:xfrm>
            <a:off x="713721" y="2194983"/>
            <a:ext cx="8125969" cy="66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0" indent="0" defTabSz="914400">
              <a:lnSpc>
                <a:spcPct val="150000"/>
              </a:lnSpc>
              <a:buNone/>
            </a:pPr>
            <a:r>
              <a:rPr lang="zh-CN" altLang="en-US" sz="2000" dirty="0">
                <a:latin typeface="微软雅黑" panose="020B0503020204020204" pitchFamily="34" charset="-122"/>
                <a:ea typeface="微软雅黑" panose="020B0503020204020204" pitchFamily="34" charset="-122"/>
              </a:rPr>
              <a:t>根据以下数据集，以信息增益准则，选择用于路况分类的最优特征</a:t>
            </a:r>
            <a:endParaRPr lang="en-US" altLang="zh-CN" sz="20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A09BBF0F-396A-2B40-BD2E-FF030A4440AE}"/>
              </a:ext>
            </a:extLst>
          </p:cNvPr>
          <p:cNvPicPr>
            <a:picLocks noChangeAspect="1"/>
          </p:cNvPicPr>
          <p:nvPr/>
        </p:nvPicPr>
        <p:blipFill rotWithShape="1">
          <a:blip r:embed="rId3">
            <a:extLst>
              <a:ext uri="{28A0092B-C50C-407E-A947-70E740481C1C}">
                <a14:useLocalDpi xmlns:a14="http://schemas.microsoft.com/office/drawing/2010/main" val="0"/>
              </a:ext>
            </a:extLst>
          </a:blip>
          <a:srcRect l="1778" r="3328"/>
          <a:stretch/>
        </p:blipFill>
        <p:spPr>
          <a:xfrm>
            <a:off x="72000" y="3550415"/>
            <a:ext cx="9000000" cy="1493677"/>
          </a:xfrm>
          <a:prstGeom prst="rect">
            <a:avLst/>
          </a:prstGeom>
        </p:spPr>
      </p:pic>
      <p:sp>
        <p:nvSpPr>
          <p:cNvPr id="21" name="Content Placeholder 2">
            <a:extLst>
              <a:ext uri="{FF2B5EF4-FFF2-40B4-BE49-F238E27FC236}">
                <a16:creationId xmlns:a16="http://schemas.microsoft.com/office/drawing/2014/main" id="{37F578B8-820F-9840-ABAC-97BAC59A727E}"/>
              </a:ext>
            </a:extLst>
          </p:cNvPr>
          <p:cNvSpPr txBox="1">
            <a:spLocks/>
          </p:cNvSpPr>
          <p:nvPr/>
        </p:nvSpPr>
        <p:spPr bwMode="auto">
          <a:xfrm>
            <a:off x="377179" y="3015421"/>
            <a:ext cx="8125969" cy="66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0" indent="0" defTabSz="914400">
              <a:lnSpc>
                <a:spcPct val="150000"/>
              </a:lnSpc>
              <a:buNone/>
            </a:pPr>
            <a:r>
              <a:rPr lang="zh-CN" altLang="en-US" sz="2000" dirty="0">
                <a:latin typeface="微软雅黑" panose="020B0503020204020204" pitchFamily="34" charset="-122"/>
                <a:ea typeface="微软雅黑" panose="020B0503020204020204" pitchFamily="34" charset="-122"/>
              </a:rPr>
              <a:t>分别用</a:t>
            </a:r>
            <a:r>
              <a:rPr lang="en-US" altLang="zh-CN" sz="2000" i="1" dirty="0" err="1">
                <a:latin typeface="微软雅黑" panose="020B0503020204020204" pitchFamily="34" charset="-122"/>
                <a:ea typeface="微软雅黑" panose="020B0503020204020204" pitchFamily="34" charset="-122"/>
              </a:rPr>
              <a:t>sp</a:t>
            </a:r>
            <a:r>
              <a:rPr lang="zh-CN" altLang="en-US" sz="2000" i="1" dirty="0">
                <a:latin typeface="微软雅黑" panose="020B0503020204020204" pitchFamily="34" charset="-122"/>
                <a:ea typeface="微软雅黑" panose="020B0503020204020204" pitchFamily="34" charset="-122"/>
              </a:rPr>
              <a:t>，</a:t>
            </a:r>
            <a:r>
              <a:rPr lang="en-US" altLang="zh-CN" sz="2000" i="1" dirty="0" err="1">
                <a:latin typeface="微软雅黑" panose="020B0503020204020204" pitchFamily="34" charset="-122"/>
                <a:ea typeface="微软雅黑" panose="020B0503020204020204" pitchFamily="34" charset="-122"/>
              </a:rPr>
              <a:t>vo</a:t>
            </a:r>
            <a:r>
              <a:rPr lang="zh-CN" altLang="en-US" sz="2000" i="1" dirty="0">
                <a:latin typeface="微软雅黑" panose="020B0503020204020204" pitchFamily="34" charset="-122"/>
                <a:ea typeface="微软雅黑" panose="020B0503020204020204" pitchFamily="34" charset="-122"/>
              </a:rPr>
              <a:t>，</a:t>
            </a:r>
            <a:r>
              <a:rPr lang="en-US" altLang="zh-CN" sz="2000" i="1" dirty="0" err="1">
                <a:latin typeface="微软雅黑" panose="020B0503020204020204" pitchFamily="34" charset="-122"/>
                <a:ea typeface="微软雅黑" panose="020B0503020204020204" pitchFamily="34" charset="-122"/>
              </a:rPr>
              <a:t>st</a:t>
            </a:r>
            <a:r>
              <a:rPr lang="en-US" altLang="zh-CN" sz="2000" i="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表示平均速度、流量与有无停车</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个特征</a:t>
            </a:r>
          </a:p>
          <a:p>
            <a:pPr marL="0" indent="0" defTabSz="914400">
              <a:lnSpc>
                <a:spcPct val="150000"/>
              </a:lnSpc>
              <a:buNone/>
            </a:pPr>
            <a:endParaRPr lang="en-US" altLang="zh-CN" sz="2000" dirty="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D26B7A7B-A86A-744F-B37D-A01FFB3D8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68" y="5558399"/>
            <a:ext cx="7531100" cy="1231900"/>
          </a:xfrm>
          <a:prstGeom prst="rect">
            <a:avLst/>
          </a:prstGeom>
        </p:spPr>
      </p:pic>
      <p:sp>
        <p:nvSpPr>
          <p:cNvPr id="24" name="Content Placeholder 2">
            <a:extLst>
              <a:ext uri="{FF2B5EF4-FFF2-40B4-BE49-F238E27FC236}">
                <a16:creationId xmlns:a16="http://schemas.microsoft.com/office/drawing/2014/main" id="{90CB6D11-D5BA-FE41-A885-584F62D7F582}"/>
              </a:ext>
            </a:extLst>
          </p:cNvPr>
          <p:cNvSpPr txBox="1">
            <a:spLocks/>
          </p:cNvSpPr>
          <p:nvPr/>
        </p:nvSpPr>
        <p:spPr bwMode="auto">
          <a:xfrm>
            <a:off x="377179" y="4987023"/>
            <a:ext cx="8125969" cy="66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0" indent="0" defTabSz="914400">
              <a:lnSpc>
                <a:spcPct val="150000"/>
              </a:lnSpc>
              <a:buNone/>
            </a:pPr>
            <a:r>
              <a:rPr lang="zh-CN" altLang="en-US" sz="2000" dirty="0">
                <a:latin typeface="微软雅黑" panose="020B0503020204020204" pitchFamily="34" charset="-122"/>
                <a:ea typeface="微软雅黑" panose="020B0503020204020204" pitchFamily="34" charset="-122"/>
              </a:rPr>
              <a:t>类似地，可以计算其他特征对应的信息增益</a:t>
            </a:r>
          </a:p>
          <a:p>
            <a:pPr marL="0" indent="0" defTabSz="914400">
              <a:lnSpc>
                <a:spcPct val="150000"/>
              </a:lnSpc>
              <a:buNone/>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336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36</a:t>
            </a:fld>
            <a:endParaRPr lang="en-US" altLang="zh-CN" dirty="0"/>
          </a:p>
        </p:txBody>
      </p:sp>
      <p:sp>
        <p:nvSpPr>
          <p:cNvPr id="13"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301932"/>
            <a:ext cx="8125969" cy="67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a:t>
            </a:r>
            <a:r>
              <a:rPr lang="en-US" altLang="zh-CN" dirty="0">
                <a:solidFill>
                  <a:srgbClr val="4F81BD"/>
                </a:solidFill>
                <a:latin typeface="微软雅黑" panose="020B0503020204020204" pitchFamily="34" charset="-122"/>
                <a:ea typeface="微软雅黑" panose="020B0503020204020204" pitchFamily="34" charset="-122"/>
              </a:rPr>
              <a:t>information gain</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62560" y="1629224"/>
            <a:ext cx="9231508" cy="5221239"/>
            <a:chOff x="162560" y="1629224"/>
            <a:chExt cx="9231508" cy="5221239"/>
          </a:xfrm>
        </p:grpSpPr>
        <p:sp>
          <p:nvSpPr>
            <p:cNvPr id="18" name="矩形 17"/>
            <p:cNvSpPr/>
            <p:nvPr/>
          </p:nvSpPr>
          <p:spPr>
            <a:xfrm>
              <a:off x="359715" y="1972035"/>
              <a:ext cx="8320938" cy="4825391"/>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20" name="文本框 19"/>
            <p:cNvSpPr txBox="1"/>
            <p:nvPr/>
          </p:nvSpPr>
          <p:spPr>
            <a:xfrm>
              <a:off x="162560" y="2642708"/>
              <a:ext cx="9231508" cy="4207755"/>
            </a:xfrm>
            <a:prstGeom prst="rect">
              <a:avLst/>
            </a:prstGeom>
            <a:noFill/>
          </p:spPr>
          <p:txBody>
            <a:bodyPr wrap="square" rtlCol="0">
              <a:spAutoFit/>
            </a:bodyPr>
            <a:lstStyle/>
            <a:p>
              <a:pPr>
                <a:lnSpc>
                  <a:spcPct val="120000"/>
                </a:lnSpc>
              </a:pP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baseEntropy</a:t>
              </a:r>
              <a:r>
                <a:rPr lang="en-US" altLang="zh-CN" sz="1600" dirty="0">
                  <a:solidFill>
                    <a:srgbClr val="000000"/>
                  </a:solidFill>
                  <a:latin typeface="Consolas" panose="020B0609020204030204" pitchFamily="49" charset="0"/>
                </a:rPr>
                <a:t> = </a:t>
              </a:r>
              <a:r>
                <a:rPr lang="en-US" altLang="zh-CN" sz="1600" b="1" dirty="0" err="1">
                  <a:solidFill>
                    <a:srgbClr val="000000"/>
                  </a:solidFill>
                  <a:latin typeface="Consolas" panose="020B0609020204030204" pitchFamily="49" charset="0"/>
                </a:rPr>
                <a:t>cal_Ent</a:t>
              </a:r>
              <a:r>
                <a:rPr lang="en-US" altLang="zh-CN" sz="1600" b="1" dirty="0">
                  <a:solidFill>
                    <a:srgbClr val="000000"/>
                  </a:solidFill>
                  <a:latin typeface="Consolas" panose="020B0609020204030204" pitchFamily="49" charset="0"/>
                </a:rPr>
                <a:t>(dataset)</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计算当前数据集的信息熵  </a:t>
              </a:r>
              <a:endParaRPr lang="zh-CN" altLang="en-US" sz="1600" dirty="0">
                <a:solidFill>
                  <a:srgbClr val="000000"/>
                </a:solidFill>
                <a:latin typeface="Consolas" panose="020B0609020204030204" pitchFamily="49" charset="0"/>
              </a:endParaRPr>
            </a:p>
            <a:p>
              <a:pPr>
                <a:lnSpc>
                  <a:spcPct val="120000"/>
                </a:lnSpc>
              </a:pP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bestInfoGain</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1.0</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初始化最优信息增益和最优的特征  </a:t>
              </a:r>
              <a:endParaRPr lang="zh-CN" altLang="en-US" sz="1600" dirty="0">
                <a:solidFill>
                  <a:srgbClr val="000000"/>
                </a:solidFill>
                <a:latin typeface="Consolas" panose="020B0609020204030204" pitchFamily="49" charset="0"/>
              </a:endParaRPr>
            </a:p>
            <a:p>
              <a:pPr>
                <a:lnSpc>
                  <a:spcPct val="120000"/>
                </a:lnSpc>
              </a:pPr>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name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dataset.columns</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  </a:t>
              </a:r>
            </a:p>
            <a:p>
              <a:pPr>
                <a:lnSpc>
                  <a:spcPct val="120000"/>
                </a:lnSpc>
              </a:pP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=set(dataset[name])</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获取当前特征的所有可能取值  </a:t>
              </a:r>
              <a:endParaRPr lang="zh-CN" altLang="en-US" sz="1600" dirty="0">
                <a:solidFill>
                  <a:srgbClr val="000000"/>
                </a:solidFill>
                <a:latin typeface="Consolas" panose="020B0609020204030204" pitchFamily="49" charset="0"/>
              </a:endParaRPr>
            </a:p>
            <a:p>
              <a:pPr>
                <a:lnSpc>
                  <a:spcPct val="120000"/>
                </a:lnSpc>
              </a:pPr>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newEntropy</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0.0</a:t>
              </a:r>
              <a:r>
                <a:rPr lang="en-US" altLang="zh-CN" sz="1600" dirty="0">
                  <a:solidFill>
                    <a:srgbClr val="000000"/>
                  </a:solidFill>
                  <a:latin typeface="Consolas" panose="020B0609020204030204" pitchFamily="49" charset="0"/>
                </a:rPr>
                <a:t>  </a:t>
              </a:r>
            </a:p>
            <a:p>
              <a:pPr>
                <a:lnSpc>
                  <a:spcPct val="120000"/>
                </a:lnSpc>
              </a:pP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value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计算各样本子集的信息熵  </a:t>
              </a:r>
              <a:endParaRPr lang="zh-CN" altLang="en-US" sz="1600" dirty="0">
                <a:solidFill>
                  <a:srgbClr val="000000"/>
                </a:solidFill>
                <a:latin typeface="Consolas" panose="020B0609020204030204" pitchFamily="49" charset="0"/>
              </a:endParaRPr>
            </a:p>
            <a:p>
              <a:pPr>
                <a:lnSpc>
                  <a:spcPct val="120000"/>
                </a:lnSpc>
              </a:pPr>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subDataSet</a:t>
              </a:r>
              <a:r>
                <a:rPr lang="en-US" altLang="zh-CN" sz="1600" dirty="0">
                  <a:solidFill>
                    <a:srgbClr val="000000"/>
                  </a:solidFill>
                  <a:latin typeface="Consolas" panose="020B0609020204030204" pitchFamily="49" charset="0"/>
                </a:rPr>
                <a:t> = splitDataSet(</a:t>
              </a:r>
              <a:r>
                <a:rPr lang="en-US" altLang="zh-CN" sz="1600" dirty="0" err="1">
                  <a:solidFill>
                    <a:srgbClr val="000000"/>
                  </a:solidFill>
                  <a:latin typeface="Consolas" panose="020B0609020204030204" pitchFamily="49" charset="0"/>
                </a:rPr>
                <a:t>dataset,name,value</a:t>
              </a:r>
              <a:r>
                <a:rPr lang="en-US" altLang="zh-CN" sz="1600" dirty="0">
                  <a:solidFill>
                    <a:srgbClr val="000000"/>
                  </a:solidFill>
                  <a:latin typeface="Consolas" panose="020B0609020204030204" pitchFamily="49" charset="0"/>
                </a:rPr>
                <a:t>)  </a:t>
              </a:r>
            </a:p>
            <a:p>
              <a:pPr>
                <a:lnSpc>
                  <a:spcPct val="120000"/>
                </a:lnSpc>
              </a:pP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len</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subDataSet</a:t>
              </a:r>
              <a:r>
                <a:rPr lang="en-US" altLang="zh-CN" sz="1600" dirty="0">
                  <a:solidFill>
                    <a:srgbClr val="000000"/>
                  </a:solidFill>
                  <a:latin typeface="Consolas" panose="020B0609020204030204" pitchFamily="49" charset="0"/>
                </a:rPr>
                <a:t>)/float(</a:t>
              </a:r>
              <a:r>
                <a:rPr lang="en-US" altLang="zh-CN" sz="1600" dirty="0" err="1">
                  <a:solidFill>
                    <a:srgbClr val="000000"/>
                  </a:solidFill>
                  <a:latin typeface="Consolas" panose="020B0609020204030204" pitchFamily="49" charset="0"/>
                </a:rPr>
                <a:t>len</a:t>
              </a:r>
              <a:r>
                <a:rPr lang="en-US" altLang="zh-CN" sz="1600" dirty="0">
                  <a:solidFill>
                    <a:srgbClr val="000000"/>
                  </a:solidFill>
                  <a:latin typeface="Consolas" panose="020B0609020204030204" pitchFamily="49" charset="0"/>
                </a:rPr>
                <a:t>(dataset))  </a:t>
              </a:r>
            </a:p>
            <a:p>
              <a:pPr>
                <a:lnSpc>
                  <a:spcPct val="120000"/>
                </a:lnSpc>
              </a:pP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newEntropy</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cal_Ent</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subDataSet</a:t>
              </a:r>
              <a:r>
                <a:rPr lang="en-US" altLang="zh-CN" sz="1600" dirty="0">
                  <a:solidFill>
                    <a:srgbClr val="000000"/>
                  </a:solidFill>
                  <a:latin typeface="Consolas" panose="020B0609020204030204" pitchFamily="49" charset="0"/>
                </a:rPr>
                <a:t>)  </a:t>
              </a:r>
            </a:p>
            <a:p>
              <a:pPr>
                <a:lnSpc>
                  <a:spcPct val="120000"/>
                </a:lnSpc>
              </a:pP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baseEntropy</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newEntropy</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计算信息增益  </a:t>
              </a:r>
              <a:endParaRPr lang="zh-CN" altLang="en-US" sz="1600" dirty="0">
                <a:solidFill>
                  <a:srgbClr val="000000"/>
                </a:solidFill>
                <a:latin typeface="Consolas" panose="020B0609020204030204" pitchFamily="49" charset="0"/>
              </a:endParaRPr>
            </a:p>
            <a:p>
              <a:pPr>
                <a:lnSpc>
                  <a:spcPct val="120000"/>
                </a:lnSpc>
              </a:pP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if</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 &gt; </a:t>
              </a:r>
              <a:r>
                <a:rPr lang="en-US" altLang="zh-CN" sz="1600" dirty="0" err="1">
                  <a:solidFill>
                    <a:srgbClr val="000000"/>
                  </a:solidFill>
                  <a:latin typeface="Consolas" panose="020B0609020204030204" pitchFamily="49" charset="0"/>
                </a:rPr>
                <a:t>bestInfoGain</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比较每个特征的信息增益</a:t>
              </a:r>
              <a:endParaRPr lang="zh-CN" altLang="en-US" sz="1600" dirty="0">
                <a:solidFill>
                  <a:srgbClr val="000000"/>
                </a:solidFill>
                <a:latin typeface="Consolas" panose="020B0609020204030204" pitchFamily="49" charset="0"/>
              </a:endParaRPr>
            </a:p>
            <a:p>
              <a:pPr>
                <a:lnSpc>
                  <a:spcPct val="120000"/>
                </a:lnSpc>
              </a:pPr>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bestInfoGain</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  </a:t>
              </a:r>
            </a:p>
            <a:p>
              <a:pPr>
                <a:lnSpc>
                  <a:spcPct val="120000"/>
                </a:lnSpc>
              </a:pP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bestFeature</a:t>
              </a:r>
              <a:r>
                <a:rPr lang="en-US" altLang="zh-CN" sz="1600" dirty="0">
                  <a:solidFill>
                    <a:srgbClr val="000000"/>
                  </a:solidFill>
                  <a:latin typeface="Consolas" panose="020B0609020204030204" pitchFamily="49" charset="0"/>
                </a:rPr>
                <a:t> = name  </a:t>
              </a:r>
            </a:p>
            <a:p>
              <a:pPr>
                <a:lnSpc>
                  <a:spcPct val="120000"/>
                </a:lnSpc>
              </a:pP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bestFeature</a:t>
              </a:r>
              <a:r>
                <a:rPr lang="en-US" altLang="zh-CN" sz="1600" dirty="0">
                  <a:solidFill>
                    <a:srgbClr val="000000"/>
                  </a:solidFill>
                  <a:latin typeface="Consolas" panose="020B0609020204030204" pitchFamily="49" charset="0"/>
                </a:rPr>
                <a:t> </a:t>
              </a:r>
            </a:p>
          </p:txBody>
        </p:sp>
        <p:sp>
          <p:nvSpPr>
            <p:cNvPr id="15" name="圆角矩形 14"/>
            <p:cNvSpPr/>
            <p:nvPr/>
          </p:nvSpPr>
          <p:spPr>
            <a:xfrm>
              <a:off x="553192" y="2094163"/>
              <a:ext cx="3816096" cy="473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chooseBestFeatureToSplit(dataset)</a:t>
              </a:r>
              <a:endParaRPr lang="zh-CN" altLang="en-US" dirty="0"/>
            </a:p>
          </p:txBody>
        </p:sp>
        <p:sp>
          <p:nvSpPr>
            <p:cNvPr id="12" name="圆角矩形 11"/>
            <p:cNvSpPr/>
            <p:nvPr/>
          </p:nvSpPr>
          <p:spPr>
            <a:xfrm>
              <a:off x="2240834" y="2706102"/>
              <a:ext cx="1819102" cy="278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cal_Ent</a:t>
              </a:r>
              <a:r>
                <a:rPr lang="en-US" altLang="zh-CN" sz="1600" dirty="0"/>
                <a:t>(dataset)</a:t>
              </a:r>
              <a:endParaRPr lang="zh-CN" altLang="en-US" sz="1600" dirty="0"/>
            </a:p>
          </p:txBody>
        </p:sp>
        <p:sp>
          <p:nvSpPr>
            <p:cNvPr id="22" name="圆角矩形 21"/>
            <p:cNvSpPr/>
            <p:nvPr/>
          </p:nvSpPr>
          <p:spPr>
            <a:xfrm>
              <a:off x="3922023" y="5044012"/>
              <a:ext cx="2220897" cy="320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cal_Ent</a:t>
              </a:r>
              <a:r>
                <a:rPr lang="en-US" altLang="zh-CN" sz="1600" dirty="0"/>
                <a:t>(</a:t>
              </a:r>
              <a:r>
                <a:rPr lang="en-US" altLang="zh-CN" sz="1600" dirty="0" err="1"/>
                <a:t>subDataSet</a:t>
              </a:r>
              <a:r>
                <a:rPr lang="en-US" altLang="zh-CN" sz="1600" dirty="0"/>
                <a:t>)</a:t>
              </a:r>
              <a:endParaRPr lang="zh-CN" altLang="en-US" sz="1600" dirty="0"/>
            </a:p>
          </p:txBody>
        </p:sp>
        <p:sp>
          <p:nvSpPr>
            <p:cNvPr id="14" name="圆角矩形 13"/>
            <p:cNvSpPr/>
            <p:nvPr/>
          </p:nvSpPr>
          <p:spPr>
            <a:xfrm>
              <a:off x="3029110" y="4459227"/>
              <a:ext cx="3523487" cy="294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splitDataSet(dataset, name, value)</a:t>
              </a:r>
              <a:endParaRPr lang="zh-CN" altLang="en-US" sz="1600" dirty="0"/>
            </a:p>
          </p:txBody>
        </p:sp>
        <p:cxnSp>
          <p:nvCxnSpPr>
            <p:cNvPr id="26" name="直接箭头连接符 25"/>
            <p:cNvCxnSpPr/>
            <p:nvPr/>
          </p:nvCxnSpPr>
          <p:spPr>
            <a:xfrm flipV="1">
              <a:off x="3922023" y="1870121"/>
              <a:ext cx="1210809" cy="324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185780" y="1629224"/>
              <a:ext cx="3883284" cy="369332"/>
            </a:xfrm>
            <a:prstGeom prst="rect">
              <a:avLst/>
            </a:prstGeom>
            <a:noFill/>
          </p:spPr>
          <p:txBody>
            <a:bodyPr wrap="square" rtlCol="0">
              <a:spAutoFit/>
            </a:bodyPr>
            <a:lstStyle/>
            <a:p>
              <a:r>
                <a:rPr lang="zh-CN" altLang="en-US" dirty="0"/>
                <a:t>输入：</a:t>
              </a:r>
              <a:r>
                <a:rPr lang="en-US" altLang="zh-CN" dirty="0" err="1"/>
                <a:t>DataFrame</a:t>
              </a:r>
              <a:r>
                <a:rPr lang="zh-CN" altLang="en-US" dirty="0"/>
                <a:t>，最后一列为标签</a:t>
              </a:r>
            </a:p>
          </p:txBody>
        </p:sp>
      </p:grpSp>
    </p:spTree>
    <p:extLst>
      <p:ext uri="{BB962C8B-B14F-4D97-AF65-F5344CB8AC3E}">
        <p14:creationId xmlns:p14="http://schemas.microsoft.com/office/powerpoint/2010/main" val="4291142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3121" y="1955981"/>
            <a:ext cx="8320938" cy="4825391"/>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37</a:t>
            </a:fld>
            <a:endParaRPr lang="en-US" altLang="zh-CN" dirty="0"/>
          </a:p>
        </p:txBody>
      </p:sp>
      <p:sp>
        <p:nvSpPr>
          <p:cNvPr id="13"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301933"/>
            <a:ext cx="8125969" cy="67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a:t>
            </a:r>
            <a:r>
              <a:rPr lang="en-US" altLang="zh-CN" dirty="0">
                <a:solidFill>
                  <a:srgbClr val="4F81BD"/>
                </a:solidFill>
                <a:latin typeface="微软雅黑" panose="020B0503020204020204" pitchFamily="34" charset="-122"/>
                <a:ea typeface="微软雅黑" panose="020B0503020204020204" pitchFamily="34" charset="-122"/>
              </a:rPr>
              <a:t>information gain</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圆角矩形 8"/>
          <p:cNvSpPr/>
          <p:nvPr/>
        </p:nvSpPr>
        <p:spPr>
          <a:xfrm>
            <a:off x="735944" y="2137801"/>
            <a:ext cx="4066634" cy="464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splitDataSet(data, name, value)</a:t>
            </a:r>
            <a:endParaRPr lang="zh-CN" altLang="en-US" dirty="0"/>
          </a:p>
        </p:txBody>
      </p:sp>
      <p:sp>
        <p:nvSpPr>
          <p:cNvPr id="3" name="文本框 2"/>
          <p:cNvSpPr txBox="1"/>
          <p:nvPr/>
        </p:nvSpPr>
        <p:spPr>
          <a:xfrm>
            <a:off x="365760" y="2609960"/>
            <a:ext cx="8378300" cy="3293209"/>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a:solidFill>
                  <a:srgbClr val="A31515"/>
                </a:solidFill>
                <a:latin typeface="Consolas" panose="020B0609020204030204" pitchFamily="49" charset="0"/>
              </a:rPr>
              <a:t>"""split the dataset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Args</a:t>
            </a:r>
            <a:r>
              <a:rPr lang="en-US" altLang="zh-CN" sz="1600" dirty="0">
                <a:solidFill>
                  <a:srgbClr val="A31515"/>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data: the original dataset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name: the name of the feature for dataset splitting</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value: one of the values of the selected feature</a:t>
            </a:r>
            <a:endParaRPr lang="en-US" altLang="zh-CN" sz="1600" dirty="0">
              <a:solidFill>
                <a:srgbClr val="000000"/>
              </a:solidFill>
              <a:latin typeface="Consolas" panose="020B0609020204030204" pitchFamily="49" charset="0"/>
            </a:endParaRPr>
          </a:p>
          <a:p>
            <a:br>
              <a:rPr lang="en-US" altLang="zh-CN" sz="1600" dirty="0">
                <a:solidFill>
                  <a:srgbClr val="000000"/>
                </a:solidFill>
                <a:latin typeface="Consolas" panose="020B0609020204030204" pitchFamily="49" charset="0"/>
              </a:rPr>
            </a:br>
            <a:r>
              <a:rPr lang="en-US" altLang="zh-CN" sz="1600" dirty="0">
                <a:solidFill>
                  <a:srgbClr val="A31515"/>
                </a:solidFill>
                <a:latin typeface="Consolas" panose="020B0609020204030204" pitchFamily="49" charset="0"/>
              </a:rPr>
              <a:t>    Returns:</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reducedFeatureVec</a:t>
            </a:r>
            <a:r>
              <a:rPr lang="en-US" altLang="zh-CN" sz="1600" dirty="0">
                <a:solidFill>
                  <a:srgbClr val="A31515"/>
                </a:solidFill>
                <a:latin typeface="Consolas" panose="020B0609020204030204" pitchFamily="49" charset="0"/>
              </a:rPr>
              <a:t>: the subset of "data" whose "name" feature equals to "value"</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(the "name" column should be dropped) </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reducedFeatVec</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data.loc</a:t>
            </a:r>
            <a:r>
              <a:rPr lang="en-US" altLang="zh-CN" sz="1600" dirty="0">
                <a:solidFill>
                  <a:srgbClr val="000000"/>
                </a:solidFill>
                <a:latin typeface="Consolas" panose="020B0609020204030204" pitchFamily="49" charset="0"/>
              </a:rPr>
              <a:t>[data[name]==value].drop(</a:t>
            </a:r>
            <a:r>
              <a:rPr lang="en-US" altLang="zh-CN" sz="1600" dirty="0" err="1">
                <a:solidFill>
                  <a:srgbClr val="000000"/>
                </a:solidFill>
                <a:latin typeface="Consolas" panose="020B0609020204030204" pitchFamily="49" charset="0"/>
              </a:rPr>
              <a:t>name,axis</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reducedFeatVec</a:t>
            </a:r>
            <a:r>
              <a:rPr lang="en-US" altLang="zh-CN" sz="16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1896606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3121" y="1955982"/>
            <a:ext cx="8320938" cy="3208524"/>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38</a:t>
            </a:fld>
            <a:endParaRPr lang="en-US" altLang="zh-CN" dirty="0"/>
          </a:p>
        </p:txBody>
      </p:sp>
      <p:sp>
        <p:nvSpPr>
          <p:cNvPr id="13"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301933"/>
            <a:ext cx="8125969" cy="67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a:t>
            </a:r>
            <a:r>
              <a:rPr lang="en-US" altLang="zh-CN" dirty="0">
                <a:solidFill>
                  <a:srgbClr val="4F81BD"/>
                </a:solidFill>
                <a:latin typeface="微软雅黑" panose="020B0503020204020204" pitchFamily="34" charset="-122"/>
                <a:ea typeface="微软雅黑" panose="020B0503020204020204" pitchFamily="34" charset="-122"/>
              </a:rPr>
              <a:t>information gain</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49638" y="2609960"/>
            <a:ext cx="7894421" cy="2554545"/>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a:solidFill>
                  <a:srgbClr val="A31515"/>
                </a:solidFill>
                <a:latin typeface="Consolas" panose="020B0609020204030204" pitchFamily="49" charset="0"/>
              </a:rPr>
              <a:t>""" calculate information entropy</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Args</a:t>
            </a:r>
            <a:r>
              <a:rPr lang="en-US" altLang="zh-CN" sz="1600" dirty="0">
                <a:solidFill>
                  <a:srgbClr val="A31515"/>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data: a </a:t>
            </a:r>
            <a:r>
              <a:rPr lang="en-US" altLang="zh-CN" sz="1600" dirty="0" err="1">
                <a:solidFill>
                  <a:srgbClr val="A31515"/>
                </a:solidFill>
                <a:latin typeface="Consolas" panose="020B0609020204030204" pitchFamily="49" charset="0"/>
              </a:rPr>
              <a:t>dataframe</a:t>
            </a:r>
            <a:r>
              <a:rPr lang="en-US" altLang="zh-CN" sz="1600" dirty="0">
                <a:solidFill>
                  <a:srgbClr val="A31515"/>
                </a:solidFill>
                <a:latin typeface="Consolas" panose="020B0609020204030204" pitchFamily="49" charset="0"/>
              </a:rPr>
              <a:t> with header</a:t>
            </a:r>
            <a:endParaRPr lang="en-US" altLang="zh-CN" sz="1600" dirty="0">
              <a:solidFill>
                <a:srgbClr val="000000"/>
              </a:solidFill>
              <a:latin typeface="Consolas" panose="020B0609020204030204" pitchFamily="49" charset="0"/>
            </a:endParaRPr>
          </a:p>
          <a:p>
            <a:br>
              <a:rPr lang="en-US" altLang="zh-CN" sz="1600" dirty="0">
                <a:solidFill>
                  <a:srgbClr val="000000"/>
                </a:solidFill>
                <a:latin typeface="Consolas" panose="020B0609020204030204" pitchFamily="49" charset="0"/>
              </a:rPr>
            </a:br>
            <a:r>
              <a:rPr lang="en-US" altLang="zh-CN" sz="1600" dirty="0">
                <a:solidFill>
                  <a:srgbClr val="A31515"/>
                </a:solidFill>
                <a:latin typeface="Consolas" panose="020B0609020204030204" pitchFamily="49" charset="0"/>
              </a:rPr>
              <a:t>    Returns:</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Ent: information entropy calculated based on sample labels ("</a:t>
            </a:r>
            <a:r>
              <a:rPr lang="zh-CN" altLang="en-US" sz="1600" dirty="0">
                <a:solidFill>
                  <a:srgbClr val="A31515"/>
                </a:solidFill>
                <a:latin typeface="Consolas" panose="020B0609020204030204" pitchFamily="49" charset="0"/>
              </a:rPr>
              <a:t>交通状态</a:t>
            </a:r>
            <a:r>
              <a:rPr lang="en-US" altLang="zh-CN" sz="1600" dirty="0">
                <a:solidFill>
                  <a:srgbClr val="A31515"/>
                </a:solidFill>
                <a:latin typeface="Consolas" panose="020B0609020204030204" pitchFamily="49" charset="0"/>
              </a:rPr>
              <a:t>")</a:t>
            </a:r>
            <a:endParaRPr lang="zh-CN" altLang="en-US" sz="1600" dirty="0">
              <a:solidFill>
                <a:srgbClr val="000000"/>
              </a:solidFill>
              <a:latin typeface="Consolas" panose="020B0609020204030204" pitchFamily="49" charset="0"/>
            </a:endParaRPr>
          </a:p>
          <a:p>
            <a:r>
              <a:rPr lang="zh-CN" altLang="en-US" sz="1600" dirty="0">
                <a:solidFill>
                  <a:srgbClr val="A31515"/>
                </a:solidFill>
                <a:latin typeface="Consolas" panose="020B0609020204030204" pitchFamily="49" charset="0"/>
              </a:rPr>
              <a:t>    </a:t>
            </a:r>
            <a:r>
              <a:rPr lang="en-US" altLang="zh-CN" sz="1600" dirty="0">
                <a:solidFill>
                  <a:srgbClr val="A31515"/>
                </a:solidFill>
                <a:latin typeface="Consolas" panose="020B0609020204030204" pitchFamily="49" charset="0"/>
              </a:rPr>
              <a:t>"""</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pass</a:t>
            </a:r>
            <a:endParaRPr lang="en-US" altLang="zh-CN" sz="1600" dirty="0">
              <a:solidFill>
                <a:srgbClr val="000000"/>
              </a:solidFill>
              <a:latin typeface="Consolas" panose="020B0609020204030204" pitchFamily="49" charset="0"/>
            </a:endParaRPr>
          </a:p>
          <a:p>
            <a:endParaRPr lang="en-US" altLang="zh-CN" sz="1600" dirty="0">
              <a:solidFill>
                <a:srgbClr val="000000"/>
              </a:solidFill>
              <a:latin typeface="Consolas" panose="020B0609020204030204" pitchFamily="49" charset="0"/>
            </a:endParaRPr>
          </a:p>
        </p:txBody>
      </p:sp>
      <p:sp>
        <p:nvSpPr>
          <p:cNvPr id="11" name="圆角矩形 10"/>
          <p:cNvSpPr/>
          <p:nvPr/>
        </p:nvSpPr>
        <p:spPr>
          <a:xfrm>
            <a:off x="849639" y="2153728"/>
            <a:ext cx="2588505" cy="425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cal_Ent</a:t>
            </a:r>
            <a:r>
              <a:rPr lang="en-US" altLang="zh-CN" dirty="0"/>
              <a:t>(data)</a:t>
            </a:r>
            <a:endParaRPr lang="zh-CN" altLang="en-US" dirty="0"/>
          </a:p>
        </p:txBody>
      </p:sp>
    </p:spTree>
    <p:extLst>
      <p:ext uri="{BB962C8B-B14F-4D97-AF65-F5344CB8AC3E}">
        <p14:creationId xmlns:p14="http://schemas.microsoft.com/office/powerpoint/2010/main" val="4028948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3121" y="1955982"/>
            <a:ext cx="8320938" cy="4362686"/>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39</a:t>
            </a:fld>
            <a:endParaRPr lang="en-US" altLang="zh-CN" dirty="0"/>
          </a:p>
        </p:txBody>
      </p:sp>
      <p:sp>
        <p:nvSpPr>
          <p:cNvPr id="13"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301933"/>
            <a:ext cx="8125969" cy="67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a:t>
            </a:r>
            <a:r>
              <a:rPr lang="en-US" altLang="zh-CN" dirty="0">
                <a:solidFill>
                  <a:srgbClr val="4F81BD"/>
                </a:solidFill>
                <a:latin typeface="微软雅黑" panose="020B0503020204020204" pitchFamily="34" charset="-122"/>
                <a:ea typeface="微软雅黑" panose="020B0503020204020204" pitchFamily="34" charset="-122"/>
              </a:rPr>
              <a:t>information gain</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69193" y="2040574"/>
            <a:ext cx="7894421" cy="4278094"/>
          </a:xfrm>
          <a:prstGeom prst="rect">
            <a:avLst/>
          </a:prstGeom>
          <a:noFill/>
        </p:spPr>
        <p:txBody>
          <a:bodyPr wrap="square" rtlCol="0">
            <a:spAutoFit/>
          </a:bodyPr>
          <a:lstStyle/>
          <a:p>
            <a:r>
              <a:rPr lang="en-US" altLang="zh-CN" sz="1600" dirty="0">
                <a:solidFill>
                  <a:srgbClr val="0000FF"/>
                </a:solidFill>
                <a:latin typeface="Consolas" panose="020B0609020204030204" pitchFamily="49" charset="0"/>
              </a:rPr>
              <a:t>from</a:t>
            </a:r>
            <a:r>
              <a:rPr lang="en-US" altLang="zh-CN" sz="1600" dirty="0">
                <a:solidFill>
                  <a:srgbClr val="000000"/>
                </a:solidFill>
                <a:latin typeface="Consolas" panose="020B0609020204030204" pitchFamily="49" charset="0"/>
              </a:rPr>
              <a:t> math </a:t>
            </a:r>
            <a:r>
              <a:rPr lang="en-US" altLang="zh-CN" sz="1600" dirty="0">
                <a:solidFill>
                  <a:srgbClr val="0000FF"/>
                </a:solidFill>
                <a:latin typeface="Consolas" panose="020B0609020204030204" pitchFamily="49" charset="0"/>
              </a:rPr>
              <a:t>import</a:t>
            </a:r>
            <a:r>
              <a:rPr lang="en-US" altLang="zh-CN" sz="1600" dirty="0">
                <a:solidFill>
                  <a:srgbClr val="000000"/>
                </a:solidFill>
                <a:latin typeface="Consolas" panose="020B0609020204030204" pitchFamily="49" charset="0"/>
              </a:rPr>
              <a:t> log  </a:t>
            </a:r>
          </a:p>
          <a:p>
            <a:r>
              <a:rPr lang="en-US" altLang="zh-CN" sz="1600" dirty="0">
                <a:solidFill>
                  <a:srgbClr val="0000FF"/>
                </a:solidFill>
                <a:latin typeface="Consolas" panose="020B0609020204030204" pitchFamily="49" charset="0"/>
              </a:rPr>
              <a:t>import</a:t>
            </a:r>
            <a:r>
              <a:rPr lang="en-US" altLang="zh-CN" sz="1600" dirty="0">
                <a:solidFill>
                  <a:srgbClr val="000000"/>
                </a:solidFill>
                <a:latin typeface="Consolas" panose="020B0609020204030204" pitchFamily="49" charset="0"/>
              </a:rPr>
              <a:t> pandas </a:t>
            </a:r>
            <a:r>
              <a:rPr lang="en-US" altLang="zh-CN" sz="1600" dirty="0">
                <a:solidFill>
                  <a:srgbClr val="0000FF"/>
                </a:solidFill>
                <a:latin typeface="Consolas" panose="020B0609020204030204" pitchFamily="49" charset="0"/>
              </a:rPr>
              <a:t>as</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pd</a:t>
            </a:r>
            <a:endParaRPr lang="en-US" altLang="zh-CN" sz="1600" dirty="0">
              <a:solidFill>
                <a:srgbClr val="000000"/>
              </a:solidFill>
              <a:latin typeface="Consolas" panose="020B0609020204030204" pitchFamily="49" charset="0"/>
            </a:endParaRPr>
          </a:p>
          <a:p>
            <a:r>
              <a:rPr lang="en-US" altLang="zh-CN" sz="1600" dirty="0" err="1">
                <a:solidFill>
                  <a:srgbClr val="0000FF"/>
                </a:solidFill>
                <a:latin typeface="Consolas" panose="020B0609020204030204" pitchFamily="49" charset="0"/>
              </a:rPr>
              <a:t>def</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cal_Ent</a:t>
            </a:r>
            <a:r>
              <a:rPr lang="en-US" altLang="zh-CN" sz="1600" dirty="0">
                <a:solidFill>
                  <a:srgbClr val="000000"/>
                </a:solidFill>
                <a:latin typeface="Consolas" panose="020B0609020204030204" pitchFamily="49" charset="0"/>
              </a:rPr>
              <a:t>(data):</a:t>
            </a: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sample_size</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len</a:t>
            </a:r>
            <a:r>
              <a:rPr lang="en-US" altLang="zh-CN" sz="1600" dirty="0">
                <a:solidFill>
                  <a:srgbClr val="000000"/>
                </a:solidFill>
                <a:latin typeface="Consolas" panose="020B0609020204030204" pitchFamily="49" charset="0"/>
              </a:rPr>
              <a:t>(data)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样本数</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 = {}   </a:t>
            </a:r>
            <a:r>
              <a:rPr lang="en-US" altLang="zh-CN" sz="1600" dirty="0">
                <a:solidFill>
                  <a:srgbClr val="008000"/>
                </a:solidFill>
                <a:latin typeface="Consolas" panose="020B0609020204030204" pitchFamily="49" charset="0"/>
              </a:rPr>
              <a:t>#key</a:t>
            </a:r>
            <a:r>
              <a:rPr lang="zh-CN" altLang="en-US" sz="1600" dirty="0">
                <a:solidFill>
                  <a:srgbClr val="008000"/>
                </a:solidFill>
                <a:latin typeface="Consolas" panose="020B0609020204030204" pitchFamily="49" charset="0"/>
              </a:rPr>
              <a:t>是交通状态类别，</a:t>
            </a:r>
            <a:r>
              <a:rPr lang="en-US" altLang="zh-CN" sz="1600" dirty="0">
                <a:solidFill>
                  <a:srgbClr val="008000"/>
                </a:solidFill>
                <a:latin typeface="Consolas" panose="020B0609020204030204" pitchFamily="49" charset="0"/>
              </a:rPr>
              <a:t>value</a:t>
            </a:r>
            <a:r>
              <a:rPr lang="zh-CN" altLang="en-US" sz="1600" dirty="0">
                <a:solidFill>
                  <a:srgbClr val="008000"/>
                </a:solidFill>
                <a:latin typeface="Consolas" panose="020B0609020204030204" pitchFamily="49" charset="0"/>
              </a:rPr>
              <a:t>是属于该类别的样本个数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index,data</a:t>
            </a: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data.iterrows</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遍历整个数据集，每次取一行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 = data[</a:t>
            </a:r>
            <a:r>
              <a:rPr lang="en-US" altLang="zh-CN" sz="1600" dirty="0">
                <a:solidFill>
                  <a:srgbClr val="A31515"/>
                </a:solidFill>
                <a:latin typeface="Consolas" panose="020B0609020204030204" pitchFamily="49" charset="0"/>
              </a:rPr>
              <a:t>'</a:t>
            </a:r>
            <a:r>
              <a:rPr lang="zh-CN" altLang="en-US" sz="1600" dirty="0">
                <a:solidFill>
                  <a:srgbClr val="A31515"/>
                </a:solidFill>
                <a:latin typeface="Consolas" panose="020B0609020204030204" pitchFamily="49" charset="0"/>
              </a:rPr>
              <a:t>交通状态</a:t>
            </a:r>
            <a:r>
              <a:rPr lang="en-US" altLang="zh-CN" sz="1600" dirty="0">
                <a:solidFill>
                  <a:srgbClr val="A31515"/>
                </a:solidFill>
                <a:latin typeface="Consolas" panose="020B0609020204030204" pitchFamily="49" charset="0"/>
              </a:rPr>
              <a:t>'</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取标签的值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if</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not</a:t>
            </a: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labelCounts.keys</a:t>
            </a:r>
            <a:r>
              <a:rPr lang="en-US" altLang="zh-CN" sz="1600" dirty="0">
                <a:solidFill>
                  <a:srgbClr val="000000"/>
                </a:solidFill>
                <a:latin typeface="Consolas" panose="020B0609020204030204" pitchFamily="49" charset="0"/>
              </a:rPr>
              <a:t>():</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Ent = </a:t>
            </a:r>
            <a:r>
              <a:rPr lang="en-US" altLang="zh-CN" sz="1600" dirty="0">
                <a:solidFill>
                  <a:srgbClr val="098658"/>
                </a:solidFill>
                <a:latin typeface="Consolas" panose="020B0609020204030204" pitchFamily="49" charset="0"/>
              </a:rPr>
              <a:t>0.0</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初始化信息熵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key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 = float(</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[key])/</a:t>
            </a:r>
            <a:r>
              <a:rPr lang="en-US" altLang="zh-CN" sz="1600" dirty="0" err="1">
                <a:solidFill>
                  <a:srgbClr val="000000"/>
                </a:solidFill>
                <a:latin typeface="Consolas" panose="020B0609020204030204" pitchFamily="49" charset="0"/>
              </a:rPr>
              <a:t>sample_size</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Ent -=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 * log(prob,</a:t>
            </a:r>
            <a:r>
              <a:rPr lang="en-US" altLang="zh-CN" sz="1600" dirty="0">
                <a:solidFill>
                  <a:srgbClr val="098658"/>
                </a:solidFill>
                <a:latin typeface="Consolas" panose="020B0609020204030204" pitchFamily="49" charset="0"/>
              </a:rPr>
              <a:t>2</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计算信息熵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Ent</a:t>
            </a:r>
          </a:p>
          <a:p>
            <a:r>
              <a:rPr lang="en-US" altLang="zh-CN" sz="1600" dirty="0">
                <a:solidFill>
                  <a:srgbClr val="000000"/>
                </a:solidFill>
                <a:latin typeface="Consolas" panose="020B0609020204030204" pitchFamily="49" charset="0"/>
              </a:rPr>
              <a:t>dataset=</a:t>
            </a:r>
            <a:r>
              <a:rPr lang="en-US" altLang="zh-CN" sz="1600" dirty="0" err="1">
                <a:solidFill>
                  <a:srgbClr val="000000"/>
                </a:solidFill>
                <a:latin typeface="Consolas" panose="020B0609020204030204" pitchFamily="49" charset="0"/>
              </a:rPr>
              <a:t>pd.read_csv</a:t>
            </a:r>
            <a:r>
              <a:rPr lang="en-US" altLang="zh-CN" sz="1600" dirty="0">
                <a:solidFill>
                  <a:srgbClr val="000000"/>
                </a:solidFill>
                <a:latin typeface="Consolas" panose="020B0609020204030204" pitchFamily="49" charset="0"/>
              </a:rPr>
              <a:t>(</a:t>
            </a:r>
            <a:r>
              <a:rPr lang="en-US" altLang="zh-CN" sz="1600" dirty="0">
                <a:solidFill>
                  <a:srgbClr val="A31515"/>
                </a:solidFill>
                <a:latin typeface="Consolas" panose="020B0609020204030204" pitchFamily="49" charset="0"/>
              </a:rPr>
              <a:t>'example8-1.csv'</a:t>
            </a:r>
            <a:r>
              <a:rPr lang="en-US" altLang="zh-CN" sz="1600" dirty="0">
                <a:solidFill>
                  <a:srgbClr val="000000"/>
                </a:solidFill>
                <a:latin typeface="Consolas" panose="020B0609020204030204" pitchFamily="49" charset="0"/>
              </a:rPr>
              <a:t>,encoding=</a:t>
            </a:r>
            <a:r>
              <a:rPr lang="en-US" altLang="zh-CN" sz="1600" dirty="0">
                <a:solidFill>
                  <a:srgbClr val="A31515"/>
                </a:solidFill>
                <a:latin typeface="Consolas" panose="020B0609020204030204" pitchFamily="49" charset="0"/>
              </a:rPr>
              <a:t>'</a:t>
            </a:r>
            <a:r>
              <a:rPr lang="en-US" altLang="zh-CN" sz="1600" dirty="0" err="1">
                <a:solidFill>
                  <a:srgbClr val="A31515"/>
                </a:solidFill>
                <a:latin typeface="Consolas" panose="020B0609020204030204" pitchFamily="49" charset="0"/>
              </a:rPr>
              <a:t>gbk</a:t>
            </a:r>
            <a:r>
              <a:rPr lang="en-US" altLang="zh-CN" sz="1600" dirty="0">
                <a:solidFill>
                  <a:srgbClr val="A31515"/>
                </a:solidFill>
                <a:latin typeface="Consolas" panose="020B0609020204030204" pitchFamily="49" charset="0"/>
              </a:rPr>
              <a:t>'</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print(</a:t>
            </a:r>
            <a:r>
              <a:rPr lang="en-US" altLang="zh-CN" sz="1600" dirty="0" err="1">
                <a:solidFill>
                  <a:srgbClr val="000000"/>
                </a:solidFill>
                <a:latin typeface="Consolas" panose="020B0609020204030204" pitchFamily="49" charset="0"/>
              </a:rPr>
              <a:t>cal_Ent</a:t>
            </a:r>
            <a:r>
              <a:rPr lang="en-US" altLang="zh-CN" sz="1600" dirty="0">
                <a:solidFill>
                  <a:srgbClr val="000000"/>
                </a:solidFill>
                <a:latin typeface="Consolas" panose="020B0609020204030204" pitchFamily="49" charset="0"/>
              </a:rPr>
              <a:t>(dataset)) </a:t>
            </a:r>
          </a:p>
        </p:txBody>
      </p:sp>
    </p:spTree>
    <p:extLst>
      <p:ext uri="{BB962C8B-B14F-4D97-AF65-F5344CB8AC3E}">
        <p14:creationId xmlns:p14="http://schemas.microsoft.com/office/powerpoint/2010/main" val="3078866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背景</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a:t>
            </a:fld>
            <a:endParaRPr lang="en-US" altLang="zh-CN" dirty="0"/>
          </a:p>
        </p:txBody>
      </p:sp>
      <p:sp>
        <p:nvSpPr>
          <p:cNvPr id="10"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2423652"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出行方式选择</a:t>
            </a:r>
            <a:endParaRPr lang="en-US" altLang="zh-CN" dirty="0">
              <a:solidFill>
                <a:srgbClr val="4F81BD"/>
              </a:solidFill>
              <a:latin typeface="微软雅黑" panose="020B0503020204020204" pitchFamily="34" charset="-122"/>
              <a:ea typeface="微软雅黑" panose="020B0503020204020204" pitchFamily="34" charset="-122"/>
            </a:endParaRPr>
          </a:p>
        </p:txBody>
      </p:sp>
      <p:graphicFrame>
        <p:nvGraphicFramePr>
          <p:cNvPr id="20" name="表格 19">
            <a:extLst>
              <a:ext uri="{FF2B5EF4-FFF2-40B4-BE49-F238E27FC236}">
                <a16:creationId xmlns:a16="http://schemas.microsoft.com/office/drawing/2014/main" id="{82A59249-FE47-478D-A58A-AE96EE5E6D2D}"/>
              </a:ext>
            </a:extLst>
          </p:cNvPr>
          <p:cNvGraphicFramePr>
            <a:graphicFrameLocks noGrp="1"/>
          </p:cNvGraphicFramePr>
          <p:nvPr>
            <p:extLst>
              <p:ext uri="{D42A27DB-BD31-4B8C-83A1-F6EECF244321}">
                <p14:modId xmlns:p14="http://schemas.microsoft.com/office/powerpoint/2010/main" val="2830061399"/>
              </p:ext>
            </p:extLst>
          </p:nvPr>
        </p:nvGraphicFramePr>
        <p:xfrm>
          <a:off x="734567" y="2585048"/>
          <a:ext cx="7674866" cy="2743200"/>
        </p:xfrm>
        <a:graphic>
          <a:graphicData uri="http://schemas.openxmlformats.org/drawingml/2006/table">
            <a:tbl>
              <a:tblPr firstRow="1" firstCol="1" bandRow="1">
                <a:tableStyleId>{3B4B98B0-60AC-42C2-AFA5-B58CD77FA1E5}</a:tableStyleId>
              </a:tblPr>
              <a:tblGrid>
                <a:gridCol w="1191769">
                  <a:extLst>
                    <a:ext uri="{9D8B030D-6E8A-4147-A177-3AD203B41FA5}">
                      <a16:colId xmlns:a16="http://schemas.microsoft.com/office/drawing/2014/main" val="2543958306"/>
                    </a:ext>
                  </a:extLst>
                </a:gridCol>
                <a:gridCol w="1426464">
                  <a:extLst>
                    <a:ext uri="{9D8B030D-6E8A-4147-A177-3AD203B41FA5}">
                      <a16:colId xmlns:a16="http://schemas.microsoft.com/office/drawing/2014/main" val="1254785483"/>
                    </a:ext>
                  </a:extLst>
                </a:gridCol>
                <a:gridCol w="2353056">
                  <a:extLst>
                    <a:ext uri="{9D8B030D-6E8A-4147-A177-3AD203B41FA5}">
                      <a16:colId xmlns:a16="http://schemas.microsoft.com/office/drawing/2014/main" val="373732121"/>
                    </a:ext>
                  </a:extLst>
                </a:gridCol>
                <a:gridCol w="1168217">
                  <a:extLst>
                    <a:ext uri="{9D8B030D-6E8A-4147-A177-3AD203B41FA5}">
                      <a16:colId xmlns:a16="http://schemas.microsoft.com/office/drawing/2014/main" val="348425237"/>
                    </a:ext>
                  </a:extLst>
                </a:gridCol>
                <a:gridCol w="1535360">
                  <a:extLst>
                    <a:ext uri="{9D8B030D-6E8A-4147-A177-3AD203B41FA5}">
                      <a16:colId xmlns:a16="http://schemas.microsoft.com/office/drawing/2014/main" val="4190346827"/>
                    </a:ext>
                  </a:extLst>
                </a:gridCol>
              </a:tblGrid>
              <a:tr h="208280">
                <a:tc>
                  <a:txBody>
                    <a:bodyPr/>
                    <a:lstStyle/>
                    <a:p>
                      <a:pPr algn="ctr">
                        <a:spcAft>
                          <a:spcPts val="0"/>
                        </a:spcAft>
                      </a:pPr>
                      <a:r>
                        <a:rPr lang="zh-CN" sz="1800" kern="0" dirty="0">
                          <a:effectLst/>
                        </a:rPr>
                        <a:t>编号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0" dirty="0">
                          <a:effectLst/>
                        </a:rPr>
                        <a:t>会议路程</a:t>
                      </a:r>
                      <a:r>
                        <a:rPr lang="en-US" altLang="zh-CN" sz="1800" kern="0" dirty="0">
                          <a:effectLst/>
                        </a:rPr>
                        <a:t>(</a:t>
                      </a:r>
                      <a:r>
                        <a:rPr lang="zh-CN" altLang="en-US" sz="1800" kern="0" dirty="0">
                          <a:effectLst/>
                        </a:rPr>
                        <a:t>是否大于</a:t>
                      </a:r>
                      <a:r>
                        <a:rPr lang="en-US" altLang="zh-CN" sz="1800" kern="0" dirty="0">
                          <a:effectLst/>
                        </a:rPr>
                        <a:t>1km)</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0" dirty="0">
                          <a:effectLst/>
                        </a:rPr>
                        <a:t>距离会议开始的时间（是否大于</a:t>
                      </a:r>
                      <a:r>
                        <a:rPr lang="en-US" altLang="zh-CN" sz="1800" kern="0" dirty="0">
                          <a:effectLst/>
                        </a:rPr>
                        <a:t>15min</a:t>
                      </a:r>
                      <a:r>
                        <a:rPr lang="zh-CN" altLang="en-US" sz="1800" kern="0"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0" dirty="0">
                          <a:effectLst/>
                        </a:rPr>
                        <a:t>天气是否良好</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0" dirty="0">
                          <a:effectLst/>
                        </a:rPr>
                        <a:t>出行方式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3756742"/>
                  </a:ext>
                </a:extLst>
              </a:tr>
              <a:tr h="208280">
                <a:tc>
                  <a:txBody>
                    <a:bodyPr/>
                    <a:lstStyle/>
                    <a:p>
                      <a:pPr algn="ctr">
                        <a:spcAft>
                          <a:spcPts val="0"/>
                        </a:spcAft>
                      </a:pPr>
                      <a:r>
                        <a:rPr lang="en-US" sz="1800" kern="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公交</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45315674"/>
                  </a:ext>
                </a:extLst>
              </a:tr>
              <a:tr h="208280">
                <a:tc>
                  <a:txBody>
                    <a:bodyPr/>
                    <a:lstStyle/>
                    <a:p>
                      <a:pPr algn="ctr">
                        <a:spcAft>
                          <a:spcPts val="0"/>
                        </a:spcAft>
                      </a:pPr>
                      <a:r>
                        <a:rPr lang="en-US" sz="1800" kern="0">
                          <a:effectLst/>
                        </a:rPr>
                        <a:t>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步行</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2772542"/>
                  </a:ext>
                </a:extLst>
              </a:tr>
              <a:tr h="208280">
                <a:tc>
                  <a:txBody>
                    <a:bodyPr/>
                    <a:lstStyle/>
                    <a:p>
                      <a:pPr algn="ctr">
                        <a:spcAft>
                          <a:spcPts val="0"/>
                        </a:spcAft>
                      </a:pPr>
                      <a:r>
                        <a:rPr lang="en-US" sz="1800" kern="0" dirty="0">
                          <a:effectLst/>
                        </a:rPr>
                        <a:t>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出租车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14870558"/>
                  </a:ext>
                </a:extLst>
              </a:tr>
              <a:tr h="208280">
                <a:tc>
                  <a:txBody>
                    <a:bodyPr/>
                    <a:lstStyle/>
                    <a:p>
                      <a:pPr algn="ctr">
                        <a:spcAft>
                          <a:spcPts val="0"/>
                        </a:spcAft>
                      </a:pPr>
                      <a:r>
                        <a:rPr lang="en-US" sz="1800" kern="0" dirty="0">
                          <a:effectLst/>
                        </a:rPr>
                        <a:t>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骑车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33603358"/>
                  </a:ext>
                </a:extLst>
              </a:tr>
              <a:tr h="208280">
                <a:tc>
                  <a:txBody>
                    <a:bodyPr/>
                    <a:lstStyle/>
                    <a:p>
                      <a:pPr algn="ctr">
                        <a:spcAft>
                          <a:spcPts val="0"/>
                        </a:spcAft>
                      </a:pPr>
                      <a:r>
                        <a:rPr lang="en-US" sz="1800" kern="0">
                          <a:effectLst/>
                        </a:rPr>
                        <a:t>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0" marR="0" indent="0" algn="ctr" defTabSz="914400" eaLnBrk="1" fontAlgn="base" latinLnBrk="0" hangingPunct="1">
                        <a:lnSpc>
                          <a:spcPct val="100000"/>
                        </a:lnSpc>
                        <a:spcBef>
                          <a:spcPct val="0"/>
                        </a:spcBef>
                        <a:spcAft>
                          <a:spcPts val="0"/>
                        </a:spcAft>
                        <a:buClrTx/>
                        <a:buSzTx/>
                        <a:buFont typeface="Arial" pitchFamily="34" charset="0"/>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出租车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57147866"/>
                  </a:ext>
                </a:extLst>
              </a:tr>
              <a:tr h="208280">
                <a:tc>
                  <a:txBody>
                    <a:bodyPr/>
                    <a:lstStyle/>
                    <a:p>
                      <a:pPr algn="ctr">
                        <a:spcAft>
                          <a:spcPts val="0"/>
                        </a:spcAft>
                      </a:pPr>
                      <a:r>
                        <a:rPr lang="en-US" sz="1800" kern="0">
                          <a:effectLst/>
                        </a:rPr>
                        <a:t>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0" marR="0" indent="0" algn="ctr" defTabSz="914400" eaLnBrk="1" fontAlgn="base" latinLnBrk="0" hangingPunct="1">
                        <a:lnSpc>
                          <a:spcPct val="100000"/>
                        </a:lnSpc>
                        <a:spcBef>
                          <a:spcPct val="0"/>
                        </a:spcBef>
                        <a:spcAft>
                          <a:spcPts val="0"/>
                        </a:spcAft>
                        <a:buClrTx/>
                        <a:buSzTx/>
                        <a:buFont typeface="Arial" pitchFamily="34" charset="0"/>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0" marR="0" indent="0" algn="ctr" defTabSz="914400" eaLnBrk="1" fontAlgn="base" latinLnBrk="0" hangingPunct="1">
                        <a:lnSpc>
                          <a:spcPct val="100000"/>
                        </a:lnSpc>
                        <a:spcBef>
                          <a:spcPct val="0"/>
                        </a:spcBef>
                        <a:spcAft>
                          <a:spcPts val="0"/>
                        </a:spcAft>
                        <a:buClrTx/>
                        <a:buSzTx/>
                        <a:buFont typeface="Arial" pitchFamily="34" charset="0"/>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出租车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8749921"/>
                  </a:ext>
                </a:extLst>
              </a:tr>
              <a:tr h="208280">
                <a:tc>
                  <a:txBody>
                    <a:bodyPr/>
                    <a:lstStyle/>
                    <a:p>
                      <a:pPr algn="ctr">
                        <a:spcAft>
                          <a:spcPts val="0"/>
                        </a:spcAft>
                      </a:pPr>
                      <a:r>
                        <a:rPr lang="en-US" sz="1800" kern="0">
                          <a:effectLst/>
                        </a:rPr>
                        <a:t>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0" marR="0" indent="0" algn="ctr" defTabSz="914400" eaLnBrk="1" fontAlgn="base" latinLnBrk="0" hangingPunct="1">
                        <a:lnSpc>
                          <a:spcPct val="100000"/>
                        </a:lnSpc>
                        <a:spcBef>
                          <a:spcPct val="0"/>
                        </a:spcBef>
                        <a:spcAft>
                          <a:spcPts val="0"/>
                        </a:spcAft>
                        <a:buClrTx/>
                        <a:buSzTx/>
                        <a:buFont typeface="Arial" pitchFamily="34" charset="0"/>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出租车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5666781"/>
                  </a:ext>
                </a:extLst>
              </a:tr>
              <a:tr h="208280">
                <a:tc>
                  <a:txBody>
                    <a:bodyPr/>
                    <a:lstStyle/>
                    <a:p>
                      <a:pPr algn="ctr">
                        <a:spcAft>
                          <a:spcPts val="0"/>
                        </a:spcAft>
                      </a:pPr>
                      <a:r>
                        <a:rPr lang="en-US" sz="1800" kern="0">
                          <a:effectLst/>
                        </a:rPr>
                        <a:t>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0" marR="0" indent="0" algn="ctr" defTabSz="914400" eaLnBrk="1" fontAlgn="base" latinLnBrk="0" hangingPunct="1">
                        <a:lnSpc>
                          <a:spcPct val="100000"/>
                        </a:lnSpc>
                        <a:spcBef>
                          <a:spcPct val="0"/>
                        </a:spcBef>
                        <a:spcAft>
                          <a:spcPts val="0"/>
                        </a:spcAft>
                        <a:buClrTx/>
                        <a:buSzTx/>
                        <a:buFont typeface="Arial" pitchFamily="34" charset="0"/>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出租车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83491855"/>
                  </a:ext>
                </a:extLst>
              </a:tr>
            </a:tbl>
          </a:graphicData>
        </a:graphic>
      </p:graphicFrame>
    </p:spTree>
    <p:extLst>
      <p:ext uri="{BB962C8B-B14F-4D97-AF65-F5344CB8AC3E}">
        <p14:creationId xmlns:p14="http://schemas.microsoft.com/office/powerpoint/2010/main" val="230334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62560" y="3116236"/>
            <a:ext cx="1511808" cy="1257485"/>
          </a:xfrm>
          <a:prstGeom prst="rect">
            <a:avLst/>
          </a:prstGeom>
        </p:spPr>
      </p:pic>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40</a:t>
            </a:fld>
            <a:endParaRPr lang="en-US" altLang="zh-CN" dirty="0"/>
          </a:p>
        </p:txBody>
      </p:sp>
      <p:sp>
        <p:nvSpPr>
          <p:cNvPr id="8" name="Content Placeholder 2"/>
          <p:cNvSpPr>
            <a:spLocks noGrp="1"/>
          </p:cNvSpPr>
          <p:nvPr>
            <p:ph idx="1"/>
          </p:nvPr>
        </p:nvSpPr>
        <p:spPr>
          <a:xfrm>
            <a:off x="1731264" y="3622014"/>
            <a:ext cx="7242048" cy="1186147"/>
          </a:xfrm>
        </p:spPr>
        <p:txBody>
          <a:bodyPr/>
          <a:lstStyle/>
          <a:p>
            <a:pPr marL="114300" indent="0">
              <a:lnSpc>
                <a:spcPct val="150000"/>
              </a:lnSpc>
              <a:buNone/>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如果我们把 “编号”</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列</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也作为一个特征，</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会有什么样的结果？</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nSpc>
                <a:spcPct val="150000"/>
              </a:lnSpc>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总结信息增益作为特征选择依据会带来什么问题？</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nSpc>
                <a:spcPct val="150000"/>
              </a:lnSpc>
              <a:buNone/>
            </a:pPr>
            <a:r>
              <a:rPr lang="zh-CN" altLang="en-US" sz="2000" b="0" dirty="0">
                <a:effectLst/>
                <a:latin typeface="微软雅黑" panose="020B0503020204020204" pitchFamily="34" charset="-122"/>
                <a:ea typeface="微软雅黑" panose="020B0503020204020204" pitchFamily="34" charset="-122"/>
                <a:cs typeface="Times New Roman" panose="02020603050405020304" pitchFamily="18" charset="0"/>
              </a:rPr>
              <a:t>对于这一问题，你是否有解决思路？</a:t>
            </a:r>
            <a:endParaRPr lang="en-US" altLang="zh-CN" sz="1800" b="0" dirty="0">
              <a:effectLst/>
              <a:latin typeface="Cambria Math" panose="02040503050406030204" pitchFamily="18" charset="0"/>
              <a:ea typeface="宋体" panose="02010600030101010101" pitchFamily="2" charset="-122"/>
              <a:cs typeface="Times New Roman" panose="02020603050405020304" pitchFamily="18" charset="0"/>
            </a:endParaRPr>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信息增益（</a:t>
            </a:r>
            <a:r>
              <a:rPr lang="en-US" altLang="zh-CN" dirty="0">
                <a:solidFill>
                  <a:srgbClr val="4F81BD"/>
                </a:solidFill>
                <a:latin typeface="微软雅黑" panose="020B0503020204020204" pitchFamily="34" charset="-122"/>
                <a:ea typeface="微软雅黑" panose="020B0503020204020204" pitchFamily="34" charset="-122"/>
              </a:rPr>
              <a:t>information gain</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a:p>
            <a:pPr defTabSz="914400">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0" name="Content Placeholder 2"/>
          <p:cNvSpPr txBox="1">
            <a:spLocks/>
          </p:cNvSpPr>
          <p:nvPr/>
        </p:nvSpPr>
        <p:spPr bwMode="auto">
          <a:xfrm>
            <a:off x="603504" y="2032995"/>
            <a:ext cx="7729728" cy="58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以信息增益作为特征选择依据的缺点：</a:t>
            </a:r>
            <a:endParaRPr lang="en-US" altLang="zh-CN" sz="1800" i="1" dirty="0">
              <a:latin typeface="Cambria Math" panose="020405030504060302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5888D66B-12C3-2840-B247-934CB325EADD}"/>
              </a:ext>
            </a:extLst>
          </p:cNvPr>
          <p:cNvSpPr/>
          <p:nvPr/>
        </p:nvSpPr>
        <p:spPr>
          <a:xfrm>
            <a:off x="1487424" y="3370770"/>
            <a:ext cx="7546848" cy="2005902"/>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ED6C6D6-2A4E-F242-924A-31EA5822C1E7}"/>
              </a:ext>
            </a:extLst>
          </p:cNvPr>
          <p:cNvSpPr txBox="1"/>
          <p:nvPr/>
        </p:nvSpPr>
        <p:spPr>
          <a:xfrm>
            <a:off x="1798319" y="3185903"/>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Tree>
    <p:extLst>
      <p:ext uri="{BB962C8B-B14F-4D97-AF65-F5344CB8AC3E}">
        <p14:creationId xmlns:p14="http://schemas.microsoft.com/office/powerpoint/2010/main" val="1753538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41</a:t>
            </a:fld>
            <a:endParaRPr lang="en-US" altLang="zh-CN" dirty="0"/>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292608" y="1875907"/>
                <a:ext cx="8692896" cy="4982093"/>
              </a:xfrm>
            </p:spPr>
            <p:txBody>
              <a:bodyPr/>
              <a:lstStyle/>
              <a:p>
                <a:pPr marL="114300" indent="0">
                  <a:lnSpc>
                    <a:spcPct val="150000"/>
                  </a:lnSpc>
                  <a:buNone/>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信息增益倾向于选择那些取值较多的特征，容易造成过拟合。</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为了解决这</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个问题，引入</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信息增益率</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的概念：</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gn="ctr">
                  <a:lnSpc>
                    <a:spcPct val="150000"/>
                  </a:lnSpc>
                  <a:buNone/>
                </a:pPr>
                <a:r>
                  <a:rPr lang="en-US" altLang="zh-CN" sz="2000" i="1"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𝐺</m:t>
                    </m:r>
                    <m:r>
                      <m:rPr>
                        <m:sty m:val="p"/>
                      </m:rPr>
                      <a:rPr lang="en-US" altLang="zh-CN" sz="2000" i="1">
                        <a:latin typeface="Cambria Math" panose="02040503050406030204" pitchFamily="18" charset="0"/>
                        <a:ea typeface="宋体" panose="02010600030101010101" pitchFamily="2" charset="-122"/>
                        <a:cs typeface="Times New Roman" panose="02020603050405020304" pitchFamily="18" charset="0"/>
                      </a:rPr>
                      <m:t>ain</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𝑅</m:t>
                    </m:r>
                    <m:r>
                      <m:rPr>
                        <m:sty m:val="p"/>
                      </m:rPr>
                      <a:rPr lang="en-US" altLang="zh-CN" sz="2000" i="1">
                        <a:latin typeface="Cambria Math" panose="02040503050406030204" pitchFamily="18" charset="0"/>
                        <a:ea typeface="宋体" panose="02010600030101010101" pitchFamily="2" charset="-122"/>
                        <a:cs typeface="Times New Roman" panose="02020603050405020304" pitchFamily="18" charset="0"/>
                      </a:rPr>
                      <m:t>ate</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e>
                      <m:e>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e>
                    </m:d>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000" i="1">
                            <a:latin typeface="Cambria Math" panose="02040503050406030204" pitchFamily="18" charset="0"/>
                            <a:ea typeface="宋体" panose="02010600030101010101" pitchFamily="2" charset="-122"/>
                            <a:cs typeface="Times New Roman" panose="02020603050405020304" pitchFamily="18" charset="0"/>
                          </a:rPr>
                          <m:t>𝐺𝑎𝑖𝑛</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𝐼𝑉</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den>
                    </m:f>
                  </m:oMath>
                </a14:m>
                <a:endParaRPr lang="en-US" altLang="zh-CN" sz="2000" i="1"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nSpc>
                    <a:spcPct val="150000"/>
                  </a:lnSpc>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𝐼𝑉</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e>
                      </m:d>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𝑁</m:t>
                          </m:r>
                        </m:sup>
                        <m:e>
                          <m:f>
                            <m:f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sup>
                              </m:sSub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den>
                          </m:f>
                          <m:func>
                            <m:func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funcPr>
                            <m:fName>
                              <m:sSub>
                                <m:sSub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2000" i="1">
                                      <a:latin typeface="Cambria Math" panose="02040503050406030204" pitchFamily="18" charset="0"/>
                                      <a:ea typeface="宋体" panose="02010600030101010101" pitchFamily="2" charset="-122"/>
                                      <a:cs typeface="Times New Roman" panose="02020603050405020304" pitchFamily="18" charset="0"/>
                                    </a:rPr>
                                    <m:t>log</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2</m:t>
                                  </m:r>
                                </m:sub>
                              </m:sSub>
                            </m:fName>
                            <m:e>
                              <m:f>
                                <m:f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宋体" panose="02010600030101010101" pitchFamily="2" charset="-122"/>
                                          <a:cs typeface="Times New Roman" panose="02020603050405020304" pitchFamily="18" charset="0"/>
                                        </a:rPr>
                                        <m:t>𝑎</m:t>
                                      </m:r>
                                    </m:sup>
                                  </m:sSubSup>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r>
                                    <a:rPr lang="en-US" altLang="zh-CN" sz="2000" i="1">
                                      <a:latin typeface="Cambria Math" panose="02040503050406030204" pitchFamily="18" charset="0"/>
                                      <a:ea typeface="宋体" panose="02010600030101010101" pitchFamily="2" charset="-122"/>
                                      <a:cs typeface="Times New Roman" panose="02020603050405020304" pitchFamily="18" charset="0"/>
                                    </a:rPr>
                                    <m:t>|</m:t>
                                  </m:r>
                                </m:den>
                              </m:f>
                            </m:e>
                          </m:func>
                        </m:e>
                      </m:nary>
                    </m:oMath>
                  </m:oMathPara>
                </a14:m>
                <a:endParaRPr lang="en-US" altLang="zh-CN" sz="2000" i="1"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nSpc>
                    <a:spcPct val="150000"/>
                  </a:lnSpc>
                  <a:buNone/>
                </a:pPr>
                <a14:m>
                  <m:oMath xmlns:m="http://schemas.openxmlformats.org/officeDocument/2006/math">
                    <m:r>
                      <a:rPr lang="en-US" altLang="zh-CN" sz="2000">
                        <a:latin typeface="Cambria Math" panose="02040503050406030204" pitchFamily="18" charset="0"/>
                        <a:ea typeface="微软雅黑" panose="020B0503020204020204" pitchFamily="34" charset="-122"/>
                        <a:cs typeface="Times New Roman" panose="02020603050405020304" pitchFamily="18" charset="0"/>
                      </a:rPr>
                      <m:t>𝐼𝑉</m:t>
                    </m:r>
                    <m:r>
                      <a:rPr lang="en-US" altLang="zh-CN" sz="20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称为特征</a:t>
                </a:r>
                <a14:m>
                  <m:oMath xmlns:m="http://schemas.openxmlformats.org/officeDocument/2006/math">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r>
                      <a:rPr lang="zh-CN" altLang="en-US" sz="2000">
                        <a:latin typeface="Cambria Math" panose="02040503050406030204" pitchFamily="18" charset="0"/>
                        <a:ea typeface="微软雅黑" panose="020B0503020204020204" pitchFamily="34" charset="-122"/>
                        <a:cs typeface="Times New Roman" panose="02020603050405020304" pitchFamily="18" charset="0"/>
                      </a:rPr>
                      <m:t>的</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固有值。可见，特征</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的固有值实际上是以特征</a:t>
                </a:r>
                <a14:m>
                  <m:oMath xmlns:m="http://schemas.openxmlformats.org/officeDocument/2006/math">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的取值为标签来得到的一种信息熵。某个特征的取值越多，通常其固有值的取值也越大。</a:t>
                </a:r>
              </a:p>
              <a:p>
                <a:pPr marL="114300" indent="0">
                  <a:lnSpc>
                    <a:spcPct val="150000"/>
                  </a:lnSpc>
                  <a:buNone/>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nSpc>
                    <a:spcPct val="150000"/>
                  </a:lnSpc>
                  <a:buNone/>
                </a:pPr>
                <a:endParaRPr lang="en-US" altLang="zh-CN" sz="1800" b="0" i="1" dirty="0">
                  <a:effectLst/>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292608" y="1875907"/>
                <a:ext cx="8692896" cy="4982093"/>
              </a:xfrm>
              <a:blipFill>
                <a:blip r:embed="rId3"/>
                <a:stretch>
                  <a:fillRect r="-584"/>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信息增益率（</a:t>
            </a:r>
            <a:r>
              <a:rPr lang="en-US" altLang="zh-CN" dirty="0">
                <a:solidFill>
                  <a:srgbClr val="4F81BD"/>
                </a:solidFill>
                <a:latin typeface="微软雅黑" panose="020B0503020204020204" pitchFamily="34" charset="-122"/>
                <a:ea typeface="微软雅黑" panose="020B0503020204020204" pitchFamily="34" charset="-122"/>
              </a:rPr>
              <a:t>information gain ratio</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a:p>
            <a:pPr defTabSz="914400">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1021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123974" y="1567512"/>
            <a:ext cx="1826151" cy="1462134"/>
          </a:xfrm>
          <a:prstGeom prst="rect">
            <a:avLst/>
          </a:prstGeom>
        </p:spPr>
      </p:pic>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42</a:t>
            </a:fld>
            <a:endParaRPr lang="en-US" altLang="zh-CN" dirty="0"/>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信息增益率（</a:t>
            </a:r>
            <a:r>
              <a:rPr lang="en-US" altLang="zh-CN" dirty="0">
                <a:solidFill>
                  <a:srgbClr val="4F81BD"/>
                </a:solidFill>
                <a:latin typeface="微软雅黑" panose="020B0503020204020204" pitchFamily="34" charset="-122"/>
                <a:ea typeface="微软雅黑" panose="020B0503020204020204" pitchFamily="34" charset="-122"/>
              </a:rPr>
              <a:t>information gain ratio</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graphicFrame>
        <p:nvGraphicFramePr>
          <p:cNvPr id="9" name="表格 8">
            <a:extLst>
              <a:ext uri="{FF2B5EF4-FFF2-40B4-BE49-F238E27FC236}">
                <a16:creationId xmlns:a16="http://schemas.microsoft.com/office/drawing/2014/main" id="{82A59249-FE47-478D-A58A-AE96EE5E6D2D}"/>
              </a:ext>
            </a:extLst>
          </p:cNvPr>
          <p:cNvGraphicFramePr>
            <a:graphicFrameLocks noGrp="1"/>
          </p:cNvGraphicFramePr>
          <p:nvPr>
            <p:extLst>
              <p:ext uri="{D42A27DB-BD31-4B8C-83A1-F6EECF244321}">
                <p14:modId xmlns:p14="http://schemas.microsoft.com/office/powerpoint/2010/main" val="1705437193"/>
              </p:ext>
            </p:extLst>
          </p:nvPr>
        </p:nvGraphicFramePr>
        <p:xfrm>
          <a:off x="981455" y="3252078"/>
          <a:ext cx="7181090" cy="3291840"/>
        </p:xfrm>
        <a:graphic>
          <a:graphicData uri="http://schemas.openxmlformats.org/drawingml/2006/table">
            <a:tbl>
              <a:tblPr firstRow="1" firstCol="1" bandRow="1">
                <a:tableStyleId>{3B4B98B0-60AC-42C2-AFA5-B58CD77FA1E5}</a:tableStyleId>
              </a:tblPr>
              <a:tblGrid>
                <a:gridCol w="717385">
                  <a:extLst>
                    <a:ext uri="{9D8B030D-6E8A-4147-A177-3AD203B41FA5}">
                      <a16:colId xmlns:a16="http://schemas.microsoft.com/office/drawing/2014/main" val="2543958306"/>
                    </a:ext>
                  </a:extLst>
                </a:gridCol>
                <a:gridCol w="718290">
                  <a:extLst>
                    <a:ext uri="{9D8B030D-6E8A-4147-A177-3AD203B41FA5}">
                      <a16:colId xmlns:a16="http://schemas.microsoft.com/office/drawing/2014/main" val="1254785483"/>
                    </a:ext>
                  </a:extLst>
                </a:gridCol>
                <a:gridCol w="718290">
                  <a:extLst>
                    <a:ext uri="{9D8B030D-6E8A-4147-A177-3AD203B41FA5}">
                      <a16:colId xmlns:a16="http://schemas.microsoft.com/office/drawing/2014/main" val="373732121"/>
                    </a:ext>
                  </a:extLst>
                </a:gridCol>
                <a:gridCol w="718290">
                  <a:extLst>
                    <a:ext uri="{9D8B030D-6E8A-4147-A177-3AD203B41FA5}">
                      <a16:colId xmlns:a16="http://schemas.microsoft.com/office/drawing/2014/main" val="348425237"/>
                    </a:ext>
                  </a:extLst>
                </a:gridCol>
                <a:gridCol w="718290">
                  <a:extLst>
                    <a:ext uri="{9D8B030D-6E8A-4147-A177-3AD203B41FA5}">
                      <a16:colId xmlns:a16="http://schemas.microsoft.com/office/drawing/2014/main" val="4190346827"/>
                    </a:ext>
                  </a:extLst>
                </a:gridCol>
                <a:gridCol w="717385">
                  <a:extLst>
                    <a:ext uri="{9D8B030D-6E8A-4147-A177-3AD203B41FA5}">
                      <a16:colId xmlns:a16="http://schemas.microsoft.com/office/drawing/2014/main" val="828034423"/>
                    </a:ext>
                  </a:extLst>
                </a:gridCol>
                <a:gridCol w="718290">
                  <a:extLst>
                    <a:ext uri="{9D8B030D-6E8A-4147-A177-3AD203B41FA5}">
                      <a16:colId xmlns:a16="http://schemas.microsoft.com/office/drawing/2014/main" val="1616783164"/>
                    </a:ext>
                  </a:extLst>
                </a:gridCol>
                <a:gridCol w="718290">
                  <a:extLst>
                    <a:ext uri="{9D8B030D-6E8A-4147-A177-3AD203B41FA5}">
                      <a16:colId xmlns:a16="http://schemas.microsoft.com/office/drawing/2014/main" val="413152074"/>
                    </a:ext>
                  </a:extLst>
                </a:gridCol>
                <a:gridCol w="718290">
                  <a:extLst>
                    <a:ext uri="{9D8B030D-6E8A-4147-A177-3AD203B41FA5}">
                      <a16:colId xmlns:a16="http://schemas.microsoft.com/office/drawing/2014/main" val="732393045"/>
                    </a:ext>
                  </a:extLst>
                </a:gridCol>
                <a:gridCol w="718290">
                  <a:extLst>
                    <a:ext uri="{9D8B030D-6E8A-4147-A177-3AD203B41FA5}">
                      <a16:colId xmlns:a16="http://schemas.microsoft.com/office/drawing/2014/main" val="4049512177"/>
                    </a:ext>
                  </a:extLst>
                </a:gridCol>
              </a:tblGrid>
              <a:tr h="208280">
                <a:tc>
                  <a:txBody>
                    <a:bodyPr/>
                    <a:lstStyle/>
                    <a:p>
                      <a:pPr algn="ctr">
                        <a:spcAft>
                          <a:spcPts val="0"/>
                        </a:spcAft>
                      </a:pPr>
                      <a:r>
                        <a:rPr lang="zh-CN" sz="1800" kern="0" dirty="0">
                          <a:effectLst/>
                        </a:rPr>
                        <a:t>编号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平均速度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流量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有无停车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交通状态</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b="1" kern="0" dirty="0">
                          <a:effectLst/>
                        </a:rPr>
                        <a:t>编号</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平均速度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流量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有无停车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交通状态</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3756742"/>
                  </a:ext>
                </a:extLst>
              </a:tr>
              <a:tr h="208280">
                <a:tc>
                  <a:txBody>
                    <a:bodyPr/>
                    <a:lstStyle/>
                    <a:p>
                      <a:pPr algn="ctr">
                        <a:spcAft>
                          <a:spcPts val="0"/>
                        </a:spcAft>
                      </a:pPr>
                      <a:r>
                        <a:rPr lang="en-US" sz="1800" kern="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11</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45315674"/>
                  </a:ext>
                </a:extLst>
              </a:tr>
              <a:tr h="208280">
                <a:tc>
                  <a:txBody>
                    <a:bodyPr/>
                    <a:lstStyle/>
                    <a:p>
                      <a:pPr algn="ctr">
                        <a:spcAft>
                          <a:spcPts val="0"/>
                        </a:spcAft>
                      </a:pPr>
                      <a:r>
                        <a:rPr lang="en-US" sz="1800" kern="0">
                          <a:effectLst/>
                        </a:rPr>
                        <a:t>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12</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2772542"/>
                  </a:ext>
                </a:extLst>
              </a:tr>
              <a:tr h="208280">
                <a:tc>
                  <a:txBody>
                    <a:bodyPr/>
                    <a:lstStyle/>
                    <a:p>
                      <a:pPr algn="ctr">
                        <a:spcAft>
                          <a:spcPts val="0"/>
                        </a:spcAft>
                      </a:pPr>
                      <a:r>
                        <a:rPr lang="en-US" sz="1800" kern="0">
                          <a:effectLst/>
                        </a:rPr>
                        <a:t>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13</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14870558"/>
                  </a:ext>
                </a:extLst>
              </a:tr>
              <a:tr h="208280">
                <a:tc>
                  <a:txBody>
                    <a:bodyPr/>
                    <a:lstStyle/>
                    <a:p>
                      <a:pPr algn="ctr">
                        <a:spcAft>
                          <a:spcPts val="0"/>
                        </a:spcAft>
                      </a:pPr>
                      <a:r>
                        <a:rPr lang="en-US" sz="1800" kern="0">
                          <a:effectLst/>
                        </a:rPr>
                        <a:t>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中</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14</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33603358"/>
                  </a:ext>
                </a:extLst>
              </a:tr>
              <a:tr h="208280">
                <a:tc>
                  <a:txBody>
                    <a:bodyPr/>
                    <a:lstStyle/>
                    <a:p>
                      <a:pPr algn="ctr">
                        <a:spcAft>
                          <a:spcPts val="0"/>
                        </a:spcAft>
                      </a:pPr>
                      <a:r>
                        <a:rPr lang="en-US" sz="1800" kern="0">
                          <a:effectLst/>
                        </a:rPr>
                        <a:t>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15</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57147866"/>
                  </a:ext>
                </a:extLst>
              </a:tr>
              <a:tr h="208280">
                <a:tc>
                  <a:txBody>
                    <a:bodyPr/>
                    <a:lstStyle/>
                    <a:p>
                      <a:pPr algn="ctr">
                        <a:spcAft>
                          <a:spcPts val="0"/>
                        </a:spcAft>
                      </a:pPr>
                      <a:r>
                        <a:rPr lang="en-US" sz="1800" kern="0">
                          <a:effectLst/>
                        </a:rPr>
                        <a:t>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16</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8749921"/>
                  </a:ext>
                </a:extLst>
              </a:tr>
              <a:tr h="208280">
                <a:tc>
                  <a:txBody>
                    <a:bodyPr/>
                    <a:lstStyle/>
                    <a:p>
                      <a:pPr algn="ctr">
                        <a:spcAft>
                          <a:spcPts val="0"/>
                        </a:spcAft>
                      </a:pPr>
                      <a:r>
                        <a:rPr lang="en-US" sz="1800" kern="0">
                          <a:effectLst/>
                        </a:rPr>
                        <a:t>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17</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5666781"/>
                  </a:ext>
                </a:extLst>
              </a:tr>
              <a:tr h="208280">
                <a:tc>
                  <a:txBody>
                    <a:bodyPr/>
                    <a:lstStyle/>
                    <a:p>
                      <a:pPr algn="ctr">
                        <a:spcAft>
                          <a:spcPts val="0"/>
                        </a:spcAft>
                      </a:pPr>
                      <a:r>
                        <a:rPr lang="en-US" sz="1800" kern="0">
                          <a:effectLst/>
                        </a:rPr>
                        <a:t>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18</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83491855"/>
                  </a:ext>
                </a:extLst>
              </a:tr>
              <a:tr h="208280">
                <a:tc>
                  <a:txBody>
                    <a:bodyPr/>
                    <a:lstStyle/>
                    <a:p>
                      <a:pPr algn="ctr">
                        <a:spcAft>
                          <a:spcPts val="0"/>
                        </a:spcAft>
                      </a:pPr>
                      <a:r>
                        <a:rPr lang="en-US" sz="1800" kern="0">
                          <a:effectLst/>
                        </a:rPr>
                        <a:t>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19</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09842433"/>
                  </a:ext>
                </a:extLst>
              </a:tr>
              <a:tr h="208280">
                <a:tc>
                  <a:txBody>
                    <a:bodyPr/>
                    <a:lstStyle/>
                    <a:p>
                      <a:pPr algn="ctr">
                        <a:spcAft>
                          <a:spcPts val="0"/>
                        </a:spcAft>
                      </a:pPr>
                      <a:r>
                        <a:rPr lang="en-US" sz="1800" kern="0">
                          <a:effectLst/>
                        </a:rPr>
                        <a:t>10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20</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缓行</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18297114"/>
                  </a:ext>
                </a:extLst>
              </a:tr>
            </a:tbl>
          </a:graphicData>
        </a:graphic>
      </p:graphicFrame>
      <p:sp>
        <p:nvSpPr>
          <p:cNvPr id="10" name="矩形 9">
            <a:extLst>
              <a:ext uri="{FF2B5EF4-FFF2-40B4-BE49-F238E27FC236}">
                <a16:creationId xmlns:a16="http://schemas.microsoft.com/office/drawing/2014/main" id="{5888D66B-12C3-2840-B247-934CB325EADD}"/>
              </a:ext>
            </a:extLst>
          </p:cNvPr>
          <p:cNvSpPr/>
          <p:nvPr/>
        </p:nvSpPr>
        <p:spPr>
          <a:xfrm>
            <a:off x="577576" y="2179204"/>
            <a:ext cx="7676408" cy="850442"/>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EED6C6D6-2A4E-F242-924A-31EA5822C1E7}"/>
              </a:ext>
            </a:extLst>
          </p:cNvPr>
          <p:cNvSpPr txBox="1"/>
          <p:nvPr/>
        </p:nvSpPr>
        <p:spPr>
          <a:xfrm>
            <a:off x="741642" y="1956772"/>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12" name="Content Placeholder 2"/>
          <p:cNvSpPr txBox="1">
            <a:spLocks/>
          </p:cNvSpPr>
          <p:nvPr/>
        </p:nvSpPr>
        <p:spPr bwMode="auto">
          <a:xfrm>
            <a:off x="741642" y="2370026"/>
            <a:ext cx="7729728" cy="58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根据以下数据集，计算各个特征的信息增益率</a:t>
            </a:r>
            <a:endParaRPr lang="en-US" altLang="zh-CN" sz="1800" i="1" dirty="0">
              <a:latin typeface="Cambria Math"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28810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43</a:t>
            </a:fld>
            <a:endParaRPr lang="en-US" altLang="zh-CN" dirty="0"/>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信息增益率（</a:t>
            </a:r>
            <a:r>
              <a:rPr lang="en-US" altLang="zh-CN" dirty="0">
                <a:solidFill>
                  <a:srgbClr val="4F81BD"/>
                </a:solidFill>
                <a:latin typeface="微软雅黑" panose="020B0503020204020204" pitchFamily="34" charset="-122"/>
                <a:ea typeface="微软雅黑" panose="020B0503020204020204" pitchFamily="34" charset="-122"/>
              </a:rPr>
              <a:t>information gain ratio</a:t>
            </a:r>
            <a:r>
              <a:rPr lang="zh-CN" altLang="en-US" dirty="0">
                <a:solidFill>
                  <a:srgbClr val="4F81BD"/>
                </a:solidFill>
                <a:latin typeface="微软雅黑" panose="020B0503020204020204" pitchFamily="34" charset="-122"/>
                <a:ea typeface="微软雅黑" panose="020B0503020204020204" pitchFamily="34" charset="-122"/>
              </a:rPr>
              <a:t>）</a:t>
            </a:r>
          </a:p>
        </p:txBody>
      </p:sp>
      <p:sp>
        <p:nvSpPr>
          <p:cNvPr id="9" name="矩形 8"/>
          <p:cNvSpPr/>
          <p:nvPr/>
        </p:nvSpPr>
        <p:spPr>
          <a:xfrm>
            <a:off x="423121" y="1955982"/>
            <a:ext cx="8320938" cy="4079058"/>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688747" y="2617842"/>
            <a:ext cx="7894421" cy="3293209"/>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a:solidFill>
                  <a:srgbClr val="A31515"/>
                </a:solidFill>
                <a:latin typeface="Consolas" panose="020B0609020204030204" pitchFamily="49" charset="0"/>
              </a:rPr>
              <a:t>"""calculate information gain ratio</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Args</a:t>
            </a:r>
            <a:r>
              <a:rPr lang="en-US" altLang="zh-CN" sz="1600" dirty="0">
                <a:solidFill>
                  <a:srgbClr val="A31515"/>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dataset: the original dataset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Returns:</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GainRatio</a:t>
            </a:r>
            <a:r>
              <a:rPr lang="en-US" altLang="zh-CN" sz="1600" dirty="0">
                <a:solidFill>
                  <a:srgbClr val="A31515"/>
                </a:solidFill>
                <a:latin typeface="Consolas" panose="020B0609020204030204" pitchFamily="49" charset="0"/>
              </a:rPr>
              <a:t>: a dictionary with the name of feature as key and the corresponding information gain ratio as value</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EntGain</a:t>
            </a:r>
            <a:r>
              <a:rPr lang="en-US" altLang="zh-CN" sz="1600" dirty="0">
                <a:solidFill>
                  <a:srgbClr val="000000"/>
                </a:solidFill>
                <a:latin typeface="Consolas" panose="020B0609020204030204" pitchFamily="49" charset="0"/>
              </a:rPr>
              <a:t>(dataset)</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GainRatio</a:t>
            </a:r>
            <a:r>
              <a:rPr lang="en-US" altLang="zh-CN" sz="1600" dirty="0">
                <a:solidFill>
                  <a:srgbClr val="000000"/>
                </a:solidFill>
                <a:latin typeface="Consolas" panose="020B0609020204030204" pitchFamily="49" charset="0"/>
              </a:rPr>
              <a:t> =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name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dataset.columns</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GainRatio</a:t>
            </a:r>
            <a:r>
              <a:rPr lang="en-US" altLang="zh-CN" sz="1600" dirty="0">
                <a:solidFill>
                  <a:srgbClr val="000000"/>
                </a:solidFill>
                <a:latin typeface="Consolas" panose="020B0609020204030204" pitchFamily="49" charset="0"/>
              </a:rPr>
              <a:t>[name] =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[name] / </a:t>
            </a:r>
            <a:r>
              <a:rPr lang="en-US" altLang="zh-CN" sz="1600" dirty="0" err="1">
                <a:solidFill>
                  <a:srgbClr val="000000"/>
                </a:solidFill>
                <a:latin typeface="Consolas" panose="020B0609020204030204" pitchFamily="49" charset="0"/>
              </a:rPr>
              <a:t>cal_EntLabel</a:t>
            </a:r>
            <a:r>
              <a:rPr lang="en-US" altLang="zh-CN" sz="1600" dirty="0">
                <a:solidFill>
                  <a:srgbClr val="000000"/>
                </a:solidFill>
                <a:latin typeface="Consolas" panose="020B0609020204030204" pitchFamily="49" charset="0"/>
              </a:rPr>
              <a:t>(dataset, name)</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GainRatio</a:t>
            </a:r>
            <a:r>
              <a:rPr lang="en-US" altLang="zh-CN" sz="1600" dirty="0">
                <a:solidFill>
                  <a:srgbClr val="000000"/>
                </a:solidFill>
                <a:latin typeface="Consolas" panose="020B0609020204030204" pitchFamily="49" charset="0"/>
              </a:rPr>
              <a:t> </a:t>
            </a:r>
          </a:p>
        </p:txBody>
      </p:sp>
      <p:sp>
        <p:nvSpPr>
          <p:cNvPr id="11" name="圆角矩形 10"/>
          <p:cNvSpPr/>
          <p:nvPr/>
        </p:nvSpPr>
        <p:spPr>
          <a:xfrm>
            <a:off x="849639" y="2153728"/>
            <a:ext cx="2588505" cy="425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EntGainRatio</a:t>
            </a:r>
            <a:r>
              <a:rPr lang="en-US" altLang="zh-CN" dirty="0"/>
              <a:t>(dataset)</a:t>
            </a:r>
            <a:endParaRPr lang="zh-CN" altLang="en-US" dirty="0"/>
          </a:p>
        </p:txBody>
      </p:sp>
      <p:sp>
        <p:nvSpPr>
          <p:cNvPr id="12" name="圆角矩形 11"/>
          <p:cNvSpPr/>
          <p:nvPr/>
        </p:nvSpPr>
        <p:spPr>
          <a:xfrm>
            <a:off x="2402971" y="4549456"/>
            <a:ext cx="1839845" cy="339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EntGain</a:t>
            </a:r>
            <a:r>
              <a:rPr lang="en-US" altLang="zh-CN" sz="1600" dirty="0"/>
              <a:t>(dataset)</a:t>
            </a:r>
            <a:endParaRPr lang="zh-CN" altLang="en-US" sz="1600" dirty="0"/>
          </a:p>
        </p:txBody>
      </p:sp>
      <p:sp>
        <p:nvSpPr>
          <p:cNvPr id="13" name="圆角矩形 12"/>
          <p:cNvSpPr/>
          <p:nvPr/>
        </p:nvSpPr>
        <p:spPr>
          <a:xfrm>
            <a:off x="5571743" y="5304440"/>
            <a:ext cx="3011425" cy="339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cal_EntName</a:t>
            </a:r>
            <a:r>
              <a:rPr lang="en-US" altLang="zh-CN" sz="1600" dirty="0"/>
              <a:t>(dataset, name)</a:t>
            </a:r>
          </a:p>
        </p:txBody>
      </p:sp>
    </p:spTree>
    <p:extLst>
      <p:ext uri="{BB962C8B-B14F-4D97-AF65-F5344CB8AC3E}">
        <p14:creationId xmlns:p14="http://schemas.microsoft.com/office/powerpoint/2010/main" val="3553010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44</a:t>
            </a:fld>
            <a:endParaRPr lang="en-US" altLang="zh-CN" dirty="0"/>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信息增益率（</a:t>
            </a:r>
            <a:r>
              <a:rPr lang="en-US" altLang="zh-CN" dirty="0">
                <a:solidFill>
                  <a:srgbClr val="4F81BD"/>
                </a:solidFill>
                <a:latin typeface="微软雅黑" panose="020B0503020204020204" pitchFamily="34" charset="-122"/>
                <a:ea typeface="微软雅黑" panose="020B0503020204020204" pitchFamily="34" charset="-122"/>
              </a:rPr>
              <a:t>information gain ratio</a:t>
            </a:r>
            <a:r>
              <a:rPr lang="zh-CN" altLang="en-US" dirty="0">
                <a:solidFill>
                  <a:srgbClr val="4F81BD"/>
                </a:solidFill>
                <a:latin typeface="微软雅黑" panose="020B0503020204020204" pitchFamily="34" charset="-122"/>
                <a:ea typeface="微软雅黑" panose="020B0503020204020204" pitchFamily="34" charset="-122"/>
              </a:rPr>
              <a:t>）</a:t>
            </a:r>
          </a:p>
        </p:txBody>
      </p:sp>
      <p:sp>
        <p:nvSpPr>
          <p:cNvPr id="9" name="矩形 8"/>
          <p:cNvSpPr/>
          <p:nvPr/>
        </p:nvSpPr>
        <p:spPr>
          <a:xfrm>
            <a:off x="423121" y="1955982"/>
            <a:ext cx="8320938" cy="3042738"/>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688747" y="2617842"/>
            <a:ext cx="7894421" cy="2062103"/>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a:solidFill>
                  <a:srgbClr val="A31515"/>
                </a:solidFill>
                <a:latin typeface="Consolas" panose="020B0609020204030204" pitchFamily="49" charset="0"/>
              </a:rPr>
              <a:t>"""calculate information gain</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Args</a:t>
            </a:r>
            <a:r>
              <a:rPr lang="en-US" altLang="zh-CN" sz="1600" dirty="0">
                <a:solidFill>
                  <a:srgbClr val="A31515"/>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dataset: the original dataset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Returns:</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InfoGain</a:t>
            </a:r>
            <a:r>
              <a:rPr lang="en-US" altLang="zh-CN" sz="1600" dirty="0">
                <a:solidFill>
                  <a:srgbClr val="A31515"/>
                </a:solidFill>
                <a:latin typeface="Consolas" panose="020B0609020204030204" pitchFamily="49" charset="0"/>
              </a:rPr>
              <a:t>: a dictionary with the name of feature as key and the corresponding information gain as value</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pass</a:t>
            </a:r>
            <a:endParaRPr lang="en-US" altLang="zh-CN" sz="1600" dirty="0">
              <a:solidFill>
                <a:srgbClr val="000000"/>
              </a:solidFill>
              <a:latin typeface="Consolas" panose="020B0609020204030204" pitchFamily="49" charset="0"/>
            </a:endParaRPr>
          </a:p>
        </p:txBody>
      </p:sp>
      <p:sp>
        <p:nvSpPr>
          <p:cNvPr id="12" name="圆角矩形 11"/>
          <p:cNvSpPr/>
          <p:nvPr/>
        </p:nvSpPr>
        <p:spPr>
          <a:xfrm>
            <a:off x="978980" y="2077100"/>
            <a:ext cx="2264092" cy="453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EntGain</a:t>
            </a:r>
            <a:r>
              <a:rPr lang="en-US" altLang="zh-CN" dirty="0"/>
              <a:t>(dataset)</a:t>
            </a:r>
            <a:endParaRPr lang="zh-CN" altLang="en-US" dirty="0"/>
          </a:p>
        </p:txBody>
      </p:sp>
      <p:sp>
        <p:nvSpPr>
          <p:cNvPr id="14" name="圆角矩形 13"/>
          <p:cNvSpPr/>
          <p:nvPr/>
        </p:nvSpPr>
        <p:spPr>
          <a:xfrm>
            <a:off x="1201475" y="5659790"/>
            <a:ext cx="1819102" cy="278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cal_Ent</a:t>
            </a:r>
            <a:r>
              <a:rPr lang="en-US" altLang="zh-CN" sz="1600" dirty="0"/>
              <a:t>(dataset)</a:t>
            </a:r>
            <a:endParaRPr lang="zh-CN" altLang="en-US" sz="1600" dirty="0"/>
          </a:p>
        </p:txBody>
      </p:sp>
      <p:sp>
        <p:nvSpPr>
          <p:cNvPr id="15" name="圆角矩形 14"/>
          <p:cNvSpPr/>
          <p:nvPr/>
        </p:nvSpPr>
        <p:spPr>
          <a:xfrm>
            <a:off x="3358294" y="5659790"/>
            <a:ext cx="3523487" cy="294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splitDataSet(dataset, name, value)</a:t>
            </a:r>
            <a:endParaRPr lang="zh-CN" altLang="en-US" sz="1600" dirty="0"/>
          </a:p>
        </p:txBody>
      </p:sp>
      <p:sp>
        <p:nvSpPr>
          <p:cNvPr id="2" name="文本框 1"/>
          <p:cNvSpPr txBox="1"/>
          <p:nvPr/>
        </p:nvSpPr>
        <p:spPr>
          <a:xfrm>
            <a:off x="978980" y="5140960"/>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支持函数：</a:t>
            </a:r>
          </a:p>
        </p:txBody>
      </p:sp>
    </p:spTree>
    <p:extLst>
      <p:ext uri="{BB962C8B-B14F-4D97-AF65-F5344CB8AC3E}">
        <p14:creationId xmlns:p14="http://schemas.microsoft.com/office/powerpoint/2010/main" val="494986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45</a:t>
            </a:fld>
            <a:endParaRPr lang="en-US" altLang="zh-CN" dirty="0"/>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信息增益率（</a:t>
            </a:r>
            <a:r>
              <a:rPr lang="en-US" altLang="zh-CN" dirty="0">
                <a:solidFill>
                  <a:srgbClr val="4F81BD"/>
                </a:solidFill>
                <a:latin typeface="微软雅黑" panose="020B0503020204020204" pitchFamily="34" charset="-122"/>
                <a:ea typeface="微软雅黑" panose="020B0503020204020204" pitchFamily="34" charset="-122"/>
              </a:rPr>
              <a:t>information gain ratio</a:t>
            </a:r>
            <a:r>
              <a:rPr lang="zh-CN" altLang="en-US" dirty="0">
                <a:solidFill>
                  <a:srgbClr val="4F81BD"/>
                </a:solidFill>
                <a:latin typeface="微软雅黑" panose="020B0503020204020204" pitchFamily="34" charset="-122"/>
                <a:ea typeface="微软雅黑" panose="020B0503020204020204" pitchFamily="34" charset="-122"/>
              </a:rPr>
              <a:t>）</a:t>
            </a:r>
          </a:p>
        </p:txBody>
      </p:sp>
      <p:sp>
        <p:nvSpPr>
          <p:cNvPr id="9" name="矩形 8"/>
          <p:cNvSpPr/>
          <p:nvPr/>
        </p:nvSpPr>
        <p:spPr>
          <a:xfrm>
            <a:off x="423121" y="1955982"/>
            <a:ext cx="8320938" cy="3042738"/>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688747" y="2617842"/>
            <a:ext cx="7894421" cy="2308324"/>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a:solidFill>
                  <a:srgbClr val="A31515"/>
                </a:solidFill>
                <a:latin typeface="Consolas" panose="020B0609020204030204" pitchFamily="49" charset="0"/>
              </a:rPr>
              <a:t>""" calculate information entropy based on given feature</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Args</a:t>
            </a:r>
            <a:r>
              <a:rPr lang="en-US" altLang="zh-CN" sz="1600" dirty="0">
                <a:solidFill>
                  <a:srgbClr val="A31515"/>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data: a </a:t>
            </a:r>
            <a:r>
              <a:rPr lang="en-US" altLang="zh-CN" sz="1600" dirty="0" err="1">
                <a:solidFill>
                  <a:srgbClr val="A31515"/>
                </a:solidFill>
                <a:latin typeface="Consolas" panose="020B0609020204030204" pitchFamily="49" charset="0"/>
              </a:rPr>
              <a:t>dataframe</a:t>
            </a:r>
            <a:r>
              <a:rPr lang="en-US" altLang="zh-CN" sz="1600" dirty="0">
                <a:solidFill>
                  <a:srgbClr val="A31515"/>
                </a:solidFill>
                <a:latin typeface="Consolas" panose="020B0609020204030204" pitchFamily="49" charset="0"/>
              </a:rPr>
              <a:t> with header</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name: the feature name</a:t>
            </a:r>
            <a:endParaRPr lang="en-US" altLang="zh-CN" sz="1600" dirty="0">
              <a:solidFill>
                <a:srgbClr val="000000"/>
              </a:solidFill>
              <a:latin typeface="Consolas" panose="020B0609020204030204" pitchFamily="49" charset="0"/>
            </a:endParaRPr>
          </a:p>
          <a:p>
            <a:br>
              <a:rPr lang="en-US" altLang="zh-CN" sz="1600" dirty="0">
                <a:solidFill>
                  <a:srgbClr val="000000"/>
                </a:solidFill>
                <a:latin typeface="Consolas" panose="020B0609020204030204" pitchFamily="49" charset="0"/>
              </a:rPr>
            </a:br>
            <a:r>
              <a:rPr lang="en-US" altLang="zh-CN" sz="1600" dirty="0">
                <a:solidFill>
                  <a:srgbClr val="A31515"/>
                </a:solidFill>
                <a:latin typeface="Consolas" panose="020B0609020204030204" pitchFamily="49" charset="0"/>
              </a:rPr>
              <a:t>    Returns:</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Ent: information entropy (the intrinsic value, IV)</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pass</a:t>
            </a:r>
            <a:endParaRPr lang="en-US" altLang="zh-CN" sz="1600" dirty="0">
              <a:solidFill>
                <a:srgbClr val="000000"/>
              </a:solidFill>
              <a:latin typeface="Consolas" panose="020B0609020204030204" pitchFamily="49" charset="0"/>
            </a:endParaRPr>
          </a:p>
        </p:txBody>
      </p:sp>
      <p:sp>
        <p:nvSpPr>
          <p:cNvPr id="13" name="圆角矩形 12"/>
          <p:cNvSpPr/>
          <p:nvPr/>
        </p:nvSpPr>
        <p:spPr>
          <a:xfrm>
            <a:off x="813062" y="2075492"/>
            <a:ext cx="3502906" cy="423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cal_EntName</a:t>
            </a:r>
            <a:r>
              <a:rPr lang="en-US" altLang="zh-CN" dirty="0"/>
              <a:t>(dataset, name)</a:t>
            </a:r>
          </a:p>
        </p:txBody>
      </p:sp>
    </p:spTree>
    <p:extLst>
      <p:ext uri="{BB962C8B-B14F-4D97-AF65-F5344CB8AC3E}">
        <p14:creationId xmlns:p14="http://schemas.microsoft.com/office/powerpoint/2010/main" val="3422970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46</a:t>
            </a:fld>
            <a:endParaRPr lang="en-US" altLang="zh-CN" dirty="0"/>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信息增益率（</a:t>
            </a:r>
            <a:r>
              <a:rPr lang="en-US" altLang="zh-CN" dirty="0">
                <a:solidFill>
                  <a:srgbClr val="4F81BD"/>
                </a:solidFill>
                <a:latin typeface="微软雅黑" panose="020B0503020204020204" pitchFamily="34" charset="-122"/>
                <a:ea typeface="微软雅黑" panose="020B0503020204020204" pitchFamily="34" charset="-122"/>
              </a:rPr>
              <a:t>information gain ratio</a:t>
            </a:r>
            <a:r>
              <a:rPr lang="zh-CN" altLang="en-US" dirty="0">
                <a:solidFill>
                  <a:srgbClr val="4F81BD"/>
                </a:solidFill>
                <a:latin typeface="微软雅黑" panose="020B0503020204020204" pitchFamily="34" charset="-122"/>
                <a:ea typeface="微软雅黑" panose="020B0503020204020204" pitchFamily="34" charset="-122"/>
              </a:rPr>
              <a:t>）</a:t>
            </a:r>
          </a:p>
        </p:txBody>
      </p:sp>
      <p:sp>
        <p:nvSpPr>
          <p:cNvPr id="9" name="矩形 8"/>
          <p:cNvSpPr/>
          <p:nvPr/>
        </p:nvSpPr>
        <p:spPr>
          <a:xfrm>
            <a:off x="423121" y="1955982"/>
            <a:ext cx="8320938" cy="3896178"/>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688747" y="2617842"/>
            <a:ext cx="7894421" cy="3046988"/>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baseEntropy</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cal_Ent</a:t>
            </a:r>
            <a:r>
              <a:rPr lang="en-US" altLang="zh-CN" sz="1600" dirty="0">
                <a:solidFill>
                  <a:srgbClr val="000000"/>
                </a:solidFill>
                <a:latin typeface="Consolas" panose="020B0609020204030204" pitchFamily="49" charset="0"/>
              </a:rPr>
              <a:t>(dataset)  </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计算当前数据集的信息熵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 = {} </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记录不同特征下的信息增益</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name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dataset.columns</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=set(dataset[name])</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获取当前特征的所有可能取值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newEntropy</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0.0</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value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计算每种划分方式的信息熵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subDataSet</a:t>
            </a:r>
            <a:r>
              <a:rPr lang="en-US" altLang="zh-CN" sz="1600" dirty="0">
                <a:solidFill>
                  <a:srgbClr val="000000"/>
                </a:solidFill>
                <a:latin typeface="Consolas" panose="020B0609020204030204" pitchFamily="49" charset="0"/>
              </a:rPr>
              <a:t>=splitDataSet(</a:t>
            </a:r>
            <a:r>
              <a:rPr lang="en-US" altLang="zh-CN" sz="1600" dirty="0" err="1">
                <a:solidFill>
                  <a:srgbClr val="000000"/>
                </a:solidFill>
                <a:latin typeface="Consolas" panose="020B0609020204030204" pitchFamily="49" charset="0"/>
              </a:rPr>
              <a:t>dataset,name,value</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len</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subDataSet</a:t>
            </a:r>
            <a:r>
              <a:rPr lang="en-US" altLang="zh-CN" sz="1600" dirty="0">
                <a:solidFill>
                  <a:srgbClr val="000000"/>
                </a:solidFill>
                <a:latin typeface="Consolas" panose="020B0609020204030204" pitchFamily="49" charset="0"/>
              </a:rPr>
              <a:t>)/float(</a:t>
            </a:r>
            <a:r>
              <a:rPr lang="en-US" altLang="zh-CN" sz="1600" dirty="0" err="1">
                <a:solidFill>
                  <a:srgbClr val="000000"/>
                </a:solidFill>
                <a:latin typeface="Consolas" panose="020B0609020204030204" pitchFamily="49" charset="0"/>
              </a:rPr>
              <a:t>len</a:t>
            </a:r>
            <a:r>
              <a:rPr lang="en-US" altLang="zh-CN" sz="1600" dirty="0">
                <a:solidFill>
                  <a:srgbClr val="000000"/>
                </a:solidFill>
                <a:latin typeface="Consolas" panose="020B0609020204030204" pitchFamily="49" charset="0"/>
              </a:rPr>
              <a:t>(dataset))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newEntropy</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cal_Ent</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subDataSet</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infoGainFeature</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baseEntropy</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newEntropy</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计算信息增益</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[name] = </a:t>
            </a:r>
            <a:r>
              <a:rPr lang="en-US" altLang="zh-CN" sz="1600" dirty="0" err="1">
                <a:solidFill>
                  <a:srgbClr val="000000"/>
                </a:solidFill>
                <a:latin typeface="Consolas" panose="020B0609020204030204" pitchFamily="49" charset="0"/>
              </a:rPr>
              <a:t>infoGainFeature</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记录信息增益</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InfoGain</a:t>
            </a:r>
            <a:endParaRPr lang="en-US" altLang="zh-CN" sz="1600" dirty="0">
              <a:solidFill>
                <a:srgbClr val="000000"/>
              </a:solidFill>
              <a:latin typeface="Consolas" panose="020B0609020204030204" pitchFamily="49" charset="0"/>
            </a:endParaRPr>
          </a:p>
        </p:txBody>
      </p:sp>
      <p:sp>
        <p:nvSpPr>
          <p:cNvPr id="12" name="圆角矩形 11"/>
          <p:cNvSpPr/>
          <p:nvPr/>
        </p:nvSpPr>
        <p:spPr>
          <a:xfrm>
            <a:off x="978980" y="2077100"/>
            <a:ext cx="2264092" cy="453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EntGain</a:t>
            </a:r>
            <a:r>
              <a:rPr lang="en-US" altLang="zh-CN" dirty="0"/>
              <a:t>(dataset)</a:t>
            </a:r>
            <a:endParaRPr lang="zh-CN" altLang="en-US" dirty="0"/>
          </a:p>
        </p:txBody>
      </p:sp>
    </p:spTree>
    <p:extLst>
      <p:ext uri="{BB962C8B-B14F-4D97-AF65-F5344CB8AC3E}">
        <p14:creationId xmlns:p14="http://schemas.microsoft.com/office/powerpoint/2010/main" val="1896768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47</a:t>
            </a:fld>
            <a:endParaRPr lang="en-US" altLang="zh-CN" dirty="0"/>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信息增益率（</a:t>
            </a:r>
            <a:r>
              <a:rPr lang="en-US" altLang="zh-CN" dirty="0">
                <a:solidFill>
                  <a:srgbClr val="4F81BD"/>
                </a:solidFill>
                <a:latin typeface="微软雅黑" panose="020B0503020204020204" pitchFamily="34" charset="-122"/>
                <a:ea typeface="微软雅黑" panose="020B0503020204020204" pitchFamily="34" charset="-122"/>
              </a:rPr>
              <a:t>information gain ratio</a:t>
            </a:r>
            <a:r>
              <a:rPr lang="zh-CN" altLang="en-US" dirty="0">
                <a:solidFill>
                  <a:srgbClr val="4F81BD"/>
                </a:solidFill>
                <a:latin typeface="微软雅黑" panose="020B0503020204020204" pitchFamily="34" charset="-122"/>
                <a:ea typeface="微软雅黑" panose="020B0503020204020204" pitchFamily="34" charset="-122"/>
              </a:rPr>
              <a:t>）</a:t>
            </a:r>
          </a:p>
        </p:txBody>
      </p:sp>
      <p:sp>
        <p:nvSpPr>
          <p:cNvPr id="9" name="矩形 8"/>
          <p:cNvSpPr/>
          <p:nvPr/>
        </p:nvSpPr>
        <p:spPr>
          <a:xfrm>
            <a:off x="423121" y="1955982"/>
            <a:ext cx="8320938" cy="3708848"/>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688747" y="2617842"/>
            <a:ext cx="7894421" cy="3046988"/>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sample_size</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len</a:t>
            </a:r>
            <a:r>
              <a:rPr lang="en-US" altLang="zh-CN" sz="1600" dirty="0">
                <a:solidFill>
                  <a:srgbClr val="000000"/>
                </a:solidFill>
                <a:latin typeface="Consolas" panose="020B0609020204030204" pitchFamily="49" charset="0"/>
              </a:rPr>
              <a:t>(data)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样本数</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 = {}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index,data</a:t>
            </a: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data.iterrows</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遍历整个数据集，每次取一行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 = data[name]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if</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not</a:t>
            </a: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labelCounts.keys</a:t>
            </a:r>
            <a:r>
              <a:rPr lang="en-US" altLang="zh-CN" sz="1600" dirty="0">
                <a:solidFill>
                  <a:srgbClr val="000000"/>
                </a:solidFill>
                <a:latin typeface="Consolas" panose="020B0609020204030204" pitchFamily="49" charset="0"/>
              </a:rPr>
              <a:t>():</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Ent = </a:t>
            </a:r>
            <a:r>
              <a:rPr lang="en-US" altLang="zh-CN" sz="1600" dirty="0">
                <a:solidFill>
                  <a:srgbClr val="098658"/>
                </a:solidFill>
                <a:latin typeface="Consolas" panose="020B0609020204030204" pitchFamily="49" charset="0"/>
              </a:rPr>
              <a:t>0.0</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初始化信息熵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key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 = float(</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[key])/</a:t>
            </a:r>
            <a:r>
              <a:rPr lang="en-US" altLang="zh-CN" sz="1600" dirty="0" err="1">
                <a:solidFill>
                  <a:srgbClr val="000000"/>
                </a:solidFill>
                <a:latin typeface="Consolas" panose="020B0609020204030204" pitchFamily="49" charset="0"/>
              </a:rPr>
              <a:t>sample_size</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Ent -=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 * log(prob,</a:t>
            </a:r>
            <a:r>
              <a:rPr lang="en-US" altLang="zh-CN" sz="1600" dirty="0">
                <a:solidFill>
                  <a:srgbClr val="098658"/>
                </a:solidFill>
                <a:latin typeface="Consolas" panose="020B0609020204030204" pitchFamily="49" charset="0"/>
              </a:rPr>
              <a:t>2</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计算信息熵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Ent</a:t>
            </a:r>
          </a:p>
        </p:txBody>
      </p:sp>
      <p:sp>
        <p:nvSpPr>
          <p:cNvPr id="13" name="圆角矩形 12"/>
          <p:cNvSpPr/>
          <p:nvPr/>
        </p:nvSpPr>
        <p:spPr>
          <a:xfrm>
            <a:off x="813062" y="2075492"/>
            <a:ext cx="3502906" cy="423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cal_EntName</a:t>
            </a:r>
            <a:r>
              <a:rPr lang="en-US" altLang="zh-CN" dirty="0"/>
              <a:t>(dataset, name)</a:t>
            </a:r>
          </a:p>
        </p:txBody>
      </p:sp>
    </p:spTree>
    <p:extLst>
      <p:ext uri="{BB962C8B-B14F-4D97-AF65-F5344CB8AC3E}">
        <p14:creationId xmlns:p14="http://schemas.microsoft.com/office/powerpoint/2010/main" val="1638568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48</a:t>
            </a:fld>
            <a:endParaRPr lang="en-US" altLang="zh-CN" dirty="0"/>
          </a:p>
        </p:txBody>
      </p:sp>
      <mc:AlternateContent xmlns:mc="http://schemas.openxmlformats.org/markup-compatibility/2006" xmlns:a14="http://schemas.microsoft.com/office/drawing/2010/main">
        <mc:Choice Requires="a14">
          <p:sp>
            <p:nvSpPr>
              <p:cNvPr id="9" name="Content Placeholder 2"/>
              <p:cNvSpPr>
                <a:spLocks noGrp="1"/>
              </p:cNvSpPr>
              <p:nvPr>
                <p:ph idx="1"/>
              </p:nvPr>
            </p:nvSpPr>
            <p:spPr>
              <a:xfrm>
                <a:off x="292608" y="1875907"/>
                <a:ext cx="8692896" cy="4448693"/>
              </a:xfrm>
            </p:spPr>
            <p:txBody>
              <a:bodyPr/>
              <a:lstStyle/>
              <a:p>
                <a:pPr marL="114300" indent="0">
                  <a:lnSpc>
                    <a:spcPct val="150000"/>
                  </a:lnSpc>
                  <a:buNone/>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对于数据集</a:t>
                </a:r>
                <a14:m>
                  <m:oMath xmlns:m="http://schemas.openxmlformats.org/officeDocument/2006/math">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𝐷</m:t>
                    </m:r>
                  </m:oMath>
                </a14:m>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，首先定义其“</a:t>
                </a:r>
                <a:r>
                  <a:rPr lang="zh-CN" altLang="en-US" sz="2000" b="1" dirty="0">
                    <a:effectLst/>
                    <a:latin typeface="微软雅黑" panose="020B0503020204020204" pitchFamily="34" charset="-122"/>
                    <a:ea typeface="微软雅黑" panose="020B0503020204020204" pitchFamily="34" charset="-122"/>
                    <a:cs typeface="Times New Roman" panose="02020603050405020304" pitchFamily="18" charset="0"/>
                  </a:rPr>
                  <a:t>基尼值</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𝐺</m:t>
                      </m:r>
                      <m:r>
                        <m:rPr>
                          <m:sty m:val="p"/>
                        </m:rPr>
                        <a:rPr lang="en-US" altLang="zh-CN" sz="2000" i="1">
                          <a:latin typeface="Cambria Math" panose="02040503050406030204" pitchFamily="18" charset="0"/>
                          <a:ea typeface="宋体" panose="02010600030101010101" pitchFamily="2" charset="-122"/>
                          <a:cs typeface="Times New Roman" panose="02020603050405020304" pitchFamily="18" charset="0"/>
                        </a:rPr>
                        <m:t>ini</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𝐾</m:t>
                          </m:r>
                        </m:sup>
                        <m:e>
                          <m:nary>
                            <m:naryPr>
                              <m:chr m:val="∑"/>
                              <m:supHide m:val="on"/>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naryPr>
                            <m:sub>
                              <m:sSup>
                                <m:s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pPr>
                                <m:e>
                                  <m:r>
                                    <m:rPr>
                                      <m:brk m:alnAt="7"/>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up/>
                            <m:e>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e>
                                <m:sub>
                                  <m:sSup>
                                    <m:s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p>
                                  </m:sSup>
                                </m:sub>
                              </m:sSub>
                            </m:e>
                          </m:nary>
                        </m:e>
                      </m:nary>
                    </m:oMath>
                  </m:oMathPara>
                </a14:m>
                <a:endParaRPr lang="en-US" altLang="zh-CN" sz="2000" b="0" i="1" dirty="0">
                  <a:latin typeface="微软雅黑" panose="020B0503020204020204" pitchFamily="34" charset="-122"/>
                  <a:ea typeface="宋体" panose="02010600030101010101" pitchFamily="2" charset="-122"/>
                  <a:cs typeface="Times New Roman" panose="02020603050405020304" pitchFamily="18" charset="0"/>
                </a:endParaRPr>
              </a:p>
              <a:p>
                <a:pPr marL="114300" indent="0">
                  <a:lnSpc>
                    <a:spcPct val="150000"/>
                  </a:lnSpc>
                  <a:buNone/>
                </a:pP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nSpc>
                    <a:spcPct val="150000"/>
                  </a:lnSpc>
                  <a:buNone/>
                </a:pPr>
                <a:endParaRPr lang="en-US" altLang="zh-CN" sz="2000" i="1"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9" name="Content Placeholder 2"/>
              <p:cNvSpPr>
                <a:spLocks noGrp="1" noRot="1" noChangeAspect="1" noMove="1" noResize="1" noEditPoints="1" noAdjustHandles="1" noChangeArrowheads="1" noChangeShapeType="1" noTextEdit="1"/>
              </p:cNvSpPr>
              <p:nvPr>
                <p:ph idx="1"/>
              </p:nvPr>
            </p:nvSpPr>
            <p:spPr>
              <a:xfrm>
                <a:off x="292608" y="1875907"/>
                <a:ext cx="8692896" cy="4448693"/>
              </a:xfrm>
              <a:blipFill>
                <a:blip r:embed="rId3"/>
                <a:stretch>
                  <a:fillRect/>
                </a:stretch>
              </a:blipFill>
            </p:spPr>
            <p:txBody>
              <a:bodyPr/>
              <a:lstStyle/>
              <a:p>
                <a:r>
                  <a:rPr lang="zh-CN" altLang="en-US">
                    <a:noFill/>
                  </a:rPr>
                  <a:t> </a:t>
                </a:r>
              </a:p>
            </p:txBody>
          </p:sp>
        </mc:Fallback>
      </mc:AlternateContent>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基尼指数（</a:t>
            </a:r>
            <a:r>
              <a:rPr lang="en-US" altLang="zh-CN" dirty="0">
                <a:solidFill>
                  <a:srgbClr val="4F81BD"/>
                </a:solidFill>
                <a:latin typeface="微软雅黑" panose="020B0503020204020204" pitchFamily="34" charset="-122"/>
                <a:ea typeface="微软雅黑" panose="020B0503020204020204" pitchFamily="34" charset="-122"/>
              </a:rPr>
              <a:t>Gini index</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5888D66B-12C3-2840-B247-934CB325EADD}"/>
              </a:ext>
            </a:extLst>
          </p:cNvPr>
          <p:cNvSpPr/>
          <p:nvPr/>
        </p:nvSpPr>
        <p:spPr>
          <a:xfrm>
            <a:off x="983750" y="3849422"/>
            <a:ext cx="7160505" cy="1100530"/>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EED6C6D6-2A4E-F242-924A-31EA5822C1E7}"/>
              </a:ext>
            </a:extLst>
          </p:cNvPr>
          <p:cNvSpPr txBox="1"/>
          <p:nvPr/>
        </p:nvSpPr>
        <p:spPr>
          <a:xfrm>
            <a:off x="1298447" y="3627807"/>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mc:AlternateContent xmlns:mc="http://schemas.openxmlformats.org/markup-compatibility/2006" xmlns:a14="http://schemas.microsoft.com/office/drawing/2010/main">
        <mc:Choice Requires="a14">
          <p:sp>
            <p:nvSpPr>
              <p:cNvPr id="12" name="Content Placeholder 2"/>
              <p:cNvSpPr txBox="1">
                <a:spLocks/>
              </p:cNvSpPr>
              <p:nvPr/>
            </p:nvSpPr>
            <p:spPr bwMode="auto">
              <a:xfrm>
                <a:off x="1099377" y="3899599"/>
                <a:ext cx="6648441" cy="10406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化简上式，消去</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t>𝑝</m:t>
                        </m:r>
                      </m:e>
                      <m:sub>
                        <m:sSup>
                          <m:sSup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t>𝑘</m:t>
                            </m:r>
                          </m:e>
                          <m:sup>
                            <m: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t>′</m:t>
                            </m:r>
                          </m:sup>
                        </m:sSup>
                      </m:sub>
                    </m:sSub>
                    <m:r>
                      <a:rPr lang="zh-CN" altLang="en-US" sz="2000" i="1">
                        <a:latin typeface="Cambria Math" panose="02040503050406030204" pitchFamily="18" charset="0"/>
                        <a:ea typeface="微软雅黑" panose="020B0503020204020204" pitchFamily="34" charset="-122"/>
                        <a:cs typeface="Times New Roman" panose="02020603050405020304" pitchFamily="18" charset="0"/>
                      </a:rPr>
                      <m:t>；</m:t>
                    </m:r>
                    <m:r>
                      <a:rPr lang="zh-CN" altLang="en-US" sz="2000" i="1" smtClean="0">
                        <a:latin typeface="Cambria Math" panose="02040503050406030204" pitchFamily="18" charset="0"/>
                        <a:ea typeface="微软雅黑" panose="020B0503020204020204" pitchFamily="34" charset="-122"/>
                        <a:cs typeface="Times New Roman" panose="02020603050405020304" pitchFamily="18" charset="0"/>
                      </a:rPr>
                      <m:t>假如</m:t>
                    </m:r>
                    <m: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t>𝐾</m:t>
                    </m:r>
                    <m: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t>=2</m:t>
                    </m:r>
                    <m:r>
                      <a:rPr lang="zh-CN" altLang="en-US" sz="2000" i="1">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写出基尼值的表达式；并考虑基尼值越小，分类效果越好还是越差</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Content Placeholder 2"/>
              <p:cNvSpPr txBox="1">
                <a:spLocks noRot="1" noChangeAspect="1" noMove="1" noResize="1" noEditPoints="1" noAdjustHandles="1" noChangeArrowheads="1" noChangeShapeType="1" noTextEdit="1"/>
              </p:cNvSpPr>
              <p:nvPr/>
            </p:nvSpPr>
            <p:spPr bwMode="auto">
              <a:xfrm>
                <a:off x="1099377" y="3899599"/>
                <a:ext cx="6648441" cy="1040691"/>
              </a:xfrm>
              <a:prstGeom prst="rect">
                <a:avLst/>
              </a:prstGeom>
              <a:blipFill>
                <a:blip r:embed="rId4"/>
                <a:stretch>
                  <a:fillRect r="-917" b="-41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8C8F866-448D-4258-93E2-5F3B7B3739DC}"/>
                  </a:ext>
                </a:extLst>
              </p:cNvPr>
              <p:cNvSpPr txBox="1"/>
              <p:nvPr/>
            </p:nvSpPr>
            <p:spPr>
              <a:xfrm>
                <a:off x="2193234" y="5117263"/>
                <a:ext cx="4572000" cy="1659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800" i="1">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𝐾</m:t>
                          </m:r>
                        </m:sup>
                        <m:e>
                          <m:nary>
                            <m:naryPr>
                              <m:chr m:val="∑"/>
                              <m:supHide m:val="on"/>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naryPr>
                            <m:sub>
                              <m:sSup>
                                <m:sSup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pPr>
                                <m:e>
                                  <m:r>
                                    <m:rPr>
                                      <m:brk m:alnAt="7"/>
                                    </m:rPr>
                                    <a:rPr lang="en-US" altLang="zh-CN" sz="1800" i="1">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𝑘</m:t>
                              </m:r>
                            </m:sub>
                            <m:sup/>
                            <m:e>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𝑝</m:t>
                                  </m:r>
                                </m:e>
                                <m:sub>
                                  <m:sSup>
                                    <m:sSup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sub>
                              </m:sSub>
                            </m:e>
                          </m:nary>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nary>
                      <m:nary>
                        <m:naryPr>
                          <m:chr m:val="∑"/>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𝐾</m:t>
                          </m:r>
                        </m:sup>
                        <m:e>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𝑘</m:t>
                              </m:r>
                            </m:sub>
                          </m:sSub>
                          <m:nary>
                            <m:naryPr>
                              <m:chr m:val="∑"/>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 </m:t>
                              </m:r>
                            </m:sup>
                            <m:e>
                              <m:sSub>
                                <m:sSubPr>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𝑝</m:t>
                                  </m:r>
                                </m:e>
                                <m:sub>
                                  <m:sSup>
                                    <m:sSup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sub>
                              </m:sSub>
                            </m:e>
                          </m:nary>
                        </m:e>
                      </m:nary>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𝐾</m:t>
                          </m:r>
                        </m:sup>
                        <m:e>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(1−</m:t>
                          </m:r>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𝐾</m:t>
                          </m:r>
                        </m:sup>
                        <m:e>
                          <m:sSub>
                            <m:sSub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2</m:t>
                              </m:r>
                            </m:sup>
                          </m:sSubSup>
                        </m:e>
                      </m:nary>
                      <m:r>
                        <a:rPr lang="en-US" altLang="zh-CN" sz="18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0" i="1" smtClean="0">
                          <a:latin typeface="Cambria Math" panose="02040503050406030204" pitchFamily="18" charset="0"/>
                          <a:ea typeface="宋体" panose="02010600030101010101" pitchFamily="2" charset="-122"/>
                          <a:cs typeface="Times New Roman" panose="02020603050405020304" pitchFamily="18" charset="0"/>
                        </a:rPr>
                        <m:t>1−</m:t>
                      </m:r>
                      <m:nary>
                        <m:naryPr>
                          <m:chr m:val="∑"/>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1800" i="1">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𝐾</m:t>
                          </m:r>
                        </m:sup>
                        <m:e>
                          <m:sSubSup>
                            <m:sSubSupPr>
                              <m:ctrlPr>
                                <a:rPr lang="en-US" altLang="zh-CN" sz="18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sup>
                          </m:sSubSup>
                        </m:e>
                      </m:nary>
                    </m:oMath>
                  </m:oMathPara>
                </a14:m>
                <a:endParaRPr lang="zh-CN" altLang="en-US" dirty="0"/>
              </a:p>
            </p:txBody>
          </p:sp>
        </mc:Choice>
        <mc:Fallback xmlns="">
          <p:sp>
            <p:nvSpPr>
              <p:cNvPr id="13" name="文本框 12">
                <a:extLst>
                  <a:ext uri="{FF2B5EF4-FFF2-40B4-BE49-F238E27FC236}">
                    <a16:creationId xmlns:a16="http://schemas.microsoft.com/office/drawing/2014/main" id="{B8C8F866-448D-4258-93E2-5F3B7B3739DC}"/>
                  </a:ext>
                </a:extLst>
              </p:cNvPr>
              <p:cNvSpPr txBox="1">
                <a:spLocks noRot="1" noChangeAspect="1" noMove="1" noResize="1" noEditPoints="1" noAdjustHandles="1" noChangeArrowheads="1" noChangeShapeType="1" noTextEdit="1"/>
              </p:cNvSpPr>
              <p:nvPr/>
            </p:nvSpPr>
            <p:spPr>
              <a:xfrm>
                <a:off x="2193234" y="5117263"/>
                <a:ext cx="4572000" cy="165930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3866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49</a:t>
            </a:fld>
            <a:endParaRPr lang="en-US" altLang="zh-CN" dirty="0"/>
          </a:p>
        </p:txBody>
      </p:sp>
      <p:pic>
        <p:nvPicPr>
          <p:cNvPr id="3" name="图片 2"/>
          <p:cNvPicPr>
            <a:picLocks noChangeAspect="1"/>
          </p:cNvPicPr>
          <p:nvPr/>
        </p:nvPicPr>
        <p:blipFill>
          <a:blip r:embed="rId3"/>
          <a:stretch>
            <a:fillRect/>
          </a:stretch>
        </p:blipFill>
        <p:spPr>
          <a:xfrm>
            <a:off x="1610360" y="2917908"/>
            <a:ext cx="6006857" cy="4048417"/>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89A450C-CC9A-488B-961A-53082369C9CD}"/>
                  </a:ext>
                </a:extLst>
              </p:cNvPr>
              <p:cNvSpPr txBox="1">
                <a:spLocks/>
              </p:cNvSpPr>
              <p:nvPr/>
            </p:nvSpPr>
            <p:spPr bwMode="auto">
              <a:xfrm>
                <a:off x="263324" y="1294971"/>
                <a:ext cx="8686801" cy="6209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下图为二分类问题的基尼</a:t>
                </a:r>
                <a14:m>
                  <m:oMath xmlns:m="http://schemas.openxmlformats.org/officeDocument/2006/math">
                    <m:r>
                      <a:rPr lang="zh-CN" altLang="en-US" sz="2000" dirty="0">
                        <a:latin typeface="Cambria Math" panose="02040503050406030204" pitchFamily="18" charset="0"/>
                        <a:ea typeface="微软雅黑" panose="020B0503020204020204" pitchFamily="34" charset="-122"/>
                        <a:cs typeface="Times New Roman" panose="02020603050405020304" pitchFamily="18" charset="0"/>
                      </a:rPr>
                      <m:t>指数</m:t>
                    </m:r>
                    <m: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2</m:t>
                    </m:r>
                    <m: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𝑝</m:t>
                    </m:r>
                    <m: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(1−</m:t>
                    </m:r>
                    <m: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𝑝</m:t>
                    </m:r>
                    <m: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随</a:t>
                </a:r>
                <a14:m>
                  <m:oMath xmlns:m="http://schemas.openxmlformats.org/officeDocument/2006/math">
                    <m: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𝑝</m:t>
                    </m:r>
                    <m:r>
                      <a:rPr lang="zh-CN" altLang="en-US" sz="2000" dirty="0">
                        <a:latin typeface="Cambria Math" panose="02040503050406030204" pitchFamily="18" charset="0"/>
                        <a:ea typeface="微软雅黑" panose="020B0503020204020204" pitchFamily="34" charset="-122"/>
                        <a:cs typeface="Times New Roman" panose="02020603050405020304" pitchFamily="18" charset="0"/>
                      </a:rPr>
                      <m:t>的</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变化趋势</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defTabSz="914400">
                  <a:lnSpc>
                    <a:spcPct val="150000"/>
                  </a:lnSpc>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基尼值的物理意义就是从数据集</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中随机抽取两个样本，他们</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类别不一样</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的概率，因此基尼指数越小表明数据集</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的中同一类样本的数量越多， 其纯度越高。</a:t>
                </a:r>
                <a:endParaRPr lang="en-AU"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defTabSz="914400">
                  <a:lnSpc>
                    <a:spcPct val="150000"/>
                  </a:lnSpc>
                  <a:buNone/>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589A450C-CC9A-488B-961A-53082369C9CD}"/>
                  </a:ext>
                </a:extLst>
              </p:cNvPr>
              <p:cNvSpPr txBox="1">
                <a:spLocks noRot="1" noChangeAspect="1" noMove="1" noResize="1" noEditPoints="1" noAdjustHandles="1" noChangeArrowheads="1" noChangeShapeType="1" noTextEdit="1"/>
              </p:cNvSpPr>
              <p:nvPr/>
            </p:nvSpPr>
            <p:spPr bwMode="auto">
              <a:xfrm>
                <a:off x="263324" y="1294971"/>
                <a:ext cx="8686801" cy="620913"/>
              </a:xfrm>
              <a:prstGeom prst="rect">
                <a:avLst/>
              </a:prstGeom>
              <a:blipFill>
                <a:blip r:embed="rId4"/>
                <a:stretch>
                  <a:fillRect r="-211" b="-2274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734914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stretch>
            <a:fillRect/>
          </a:stretch>
        </p:blipFill>
        <p:spPr>
          <a:xfrm>
            <a:off x="1262574" y="2113630"/>
            <a:ext cx="6459171" cy="3758512"/>
          </a:xfrm>
          <a:prstGeom prst="rect">
            <a:avLst/>
          </a:prstGeom>
        </p:spPr>
      </p:pic>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背景</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a:t>
            </a:fld>
            <a:endParaRPr lang="en-US" altLang="zh-CN" dirty="0"/>
          </a:p>
        </p:txBody>
      </p:sp>
      <p:sp>
        <p:nvSpPr>
          <p:cNvPr id="10"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2423652"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出行方式选择</a:t>
            </a:r>
            <a:endParaRPr lang="en-US" altLang="zh-CN" dirty="0">
              <a:solidFill>
                <a:srgbClr val="4F81BD"/>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4F6F1582-44EB-4473-AB90-D16D7D5562B8}"/>
              </a:ext>
            </a:extLst>
          </p:cNvPr>
          <p:cNvGrpSpPr/>
          <p:nvPr/>
        </p:nvGrpSpPr>
        <p:grpSpPr>
          <a:xfrm>
            <a:off x="6331974" y="1524000"/>
            <a:ext cx="2045110" cy="1524000"/>
            <a:chOff x="6331974" y="1524000"/>
            <a:chExt cx="2045110" cy="1524000"/>
          </a:xfrm>
        </p:grpSpPr>
        <p:sp>
          <p:nvSpPr>
            <p:cNvPr id="12" name="矩形 11">
              <a:extLst>
                <a:ext uri="{FF2B5EF4-FFF2-40B4-BE49-F238E27FC236}">
                  <a16:creationId xmlns:a16="http://schemas.microsoft.com/office/drawing/2014/main" id="{DDCC75EE-A043-4F24-9234-3C5AF935C2CD}"/>
                </a:ext>
              </a:extLst>
            </p:cNvPr>
            <p:cNvSpPr/>
            <p:nvPr/>
          </p:nvSpPr>
          <p:spPr>
            <a:xfrm>
              <a:off x="6622025" y="1868281"/>
              <a:ext cx="658761" cy="33429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96C20D7-A2FF-4F1C-9761-0A0F37CA5169}"/>
                </a:ext>
              </a:extLst>
            </p:cNvPr>
            <p:cNvSpPr txBox="1"/>
            <p:nvPr/>
          </p:nvSpPr>
          <p:spPr>
            <a:xfrm>
              <a:off x="7443018" y="1850763"/>
              <a:ext cx="658761" cy="369332"/>
            </a:xfrm>
            <a:prstGeom prst="rect">
              <a:avLst/>
            </a:prstGeom>
            <a:noFill/>
          </p:spPr>
          <p:txBody>
            <a:bodyPr wrap="square" rtlCol="0">
              <a:spAutoFit/>
            </a:bodyPr>
            <a:lstStyle/>
            <a:p>
              <a:r>
                <a:rPr lang="zh-CN" altLang="en-US" dirty="0"/>
                <a:t>结点</a:t>
              </a:r>
            </a:p>
          </p:txBody>
        </p:sp>
        <p:cxnSp>
          <p:nvCxnSpPr>
            <p:cNvPr id="14" name="直接箭头连接符 13">
              <a:extLst>
                <a:ext uri="{FF2B5EF4-FFF2-40B4-BE49-F238E27FC236}">
                  <a16:creationId xmlns:a16="http://schemas.microsoft.com/office/drawing/2014/main" id="{94A00CD4-7E71-4C01-BE73-32A51B6FEB23}"/>
                </a:ext>
              </a:extLst>
            </p:cNvPr>
            <p:cNvCxnSpPr/>
            <p:nvPr/>
          </p:nvCxnSpPr>
          <p:spPr>
            <a:xfrm>
              <a:off x="6622025" y="2694039"/>
              <a:ext cx="5850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03F80B7-51B4-43C4-8D0C-E2DBF631AC6E}"/>
                </a:ext>
              </a:extLst>
            </p:cNvPr>
            <p:cNvSpPr txBox="1"/>
            <p:nvPr/>
          </p:nvSpPr>
          <p:spPr>
            <a:xfrm>
              <a:off x="7325031" y="2509373"/>
              <a:ext cx="894733" cy="369332"/>
            </a:xfrm>
            <a:prstGeom prst="rect">
              <a:avLst/>
            </a:prstGeom>
            <a:noFill/>
          </p:spPr>
          <p:txBody>
            <a:bodyPr wrap="square" rtlCol="0">
              <a:spAutoFit/>
            </a:bodyPr>
            <a:lstStyle/>
            <a:p>
              <a:r>
                <a:rPr lang="zh-CN" altLang="en-US" dirty="0"/>
                <a:t>有向边</a:t>
              </a:r>
            </a:p>
          </p:txBody>
        </p:sp>
        <p:sp>
          <p:nvSpPr>
            <p:cNvPr id="16" name="矩形 15">
              <a:extLst>
                <a:ext uri="{FF2B5EF4-FFF2-40B4-BE49-F238E27FC236}">
                  <a16:creationId xmlns:a16="http://schemas.microsoft.com/office/drawing/2014/main" id="{FD2B38CC-5F33-443D-8823-C212E6D3A46F}"/>
                </a:ext>
              </a:extLst>
            </p:cNvPr>
            <p:cNvSpPr/>
            <p:nvPr/>
          </p:nvSpPr>
          <p:spPr>
            <a:xfrm>
              <a:off x="6331974" y="1524000"/>
              <a:ext cx="2045110" cy="1524000"/>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8C0B91BC-E22A-4BBA-A7E7-1D7FA854847A}"/>
              </a:ext>
            </a:extLst>
          </p:cNvPr>
          <p:cNvSpPr txBox="1"/>
          <p:nvPr/>
        </p:nvSpPr>
        <p:spPr>
          <a:xfrm>
            <a:off x="4117288" y="2174892"/>
            <a:ext cx="1233947" cy="369332"/>
          </a:xfrm>
          <a:prstGeom prst="rect">
            <a:avLst/>
          </a:prstGeom>
          <a:noFill/>
        </p:spPr>
        <p:txBody>
          <a:bodyPr wrap="square" rtlCol="0">
            <a:spAutoFit/>
          </a:bodyPr>
          <a:lstStyle/>
          <a:p>
            <a:r>
              <a:rPr lang="zh-CN" altLang="en-US" dirty="0"/>
              <a:t>（根结点）</a:t>
            </a:r>
          </a:p>
        </p:txBody>
      </p:sp>
      <p:sp>
        <p:nvSpPr>
          <p:cNvPr id="18" name="文本框 17">
            <a:extLst>
              <a:ext uri="{FF2B5EF4-FFF2-40B4-BE49-F238E27FC236}">
                <a16:creationId xmlns:a16="http://schemas.microsoft.com/office/drawing/2014/main" id="{9889E063-0CF1-45BF-BADB-5AD32138907B}"/>
              </a:ext>
            </a:extLst>
          </p:cNvPr>
          <p:cNvSpPr txBox="1"/>
          <p:nvPr/>
        </p:nvSpPr>
        <p:spPr>
          <a:xfrm>
            <a:off x="7602790" y="5402792"/>
            <a:ext cx="1233947" cy="369332"/>
          </a:xfrm>
          <a:prstGeom prst="rect">
            <a:avLst/>
          </a:prstGeom>
          <a:noFill/>
        </p:spPr>
        <p:txBody>
          <a:bodyPr wrap="square" rtlCol="0">
            <a:spAutoFit/>
          </a:bodyPr>
          <a:lstStyle/>
          <a:p>
            <a:r>
              <a:rPr lang="zh-CN" altLang="en-US" dirty="0"/>
              <a:t>（叶结点）</a:t>
            </a:r>
          </a:p>
        </p:txBody>
      </p:sp>
      <p:sp>
        <p:nvSpPr>
          <p:cNvPr id="20" name="Content Placeholder 2"/>
          <p:cNvSpPr txBox="1">
            <a:spLocks/>
          </p:cNvSpPr>
          <p:nvPr/>
        </p:nvSpPr>
        <p:spPr bwMode="auto">
          <a:xfrm>
            <a:off x="331319" y="6146696"/>
            <a:ext cx="5384593" cy="63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表征这一数据集，树的结构是唯一的吗？</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5888D66B-12C3-2840-B247-934CB325EADD}"/>
              </a:ext>
            </a:extLst>
          </p:cNvPr>
          <p:cNvSpPr/>
          <p:nvPr/>
        </p:nvSpPr>
        <p:spPr>
          <a:xfrm>
            <a:off x="300246" y="6110392"/>
            <a:ext cx="4912400" cy="599351"/>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EED6C6D6-2A4E-F242-924A-31EA5822C1E7}"/>
              </a:ext>
            </a:extLst>
          </p:cNvPr>
          <p:cNvSpPr txBox="1"/>
          <p:nvPr/>
        </p:nvSpPr>
        <p:spPr>
          <a:xfrm>
            <a:off x="419794" y="5880732"/>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23" name="文本框 22">
            <a:extLst>
              <a:ext uri="{FF2B5EF4-FFF2-40B4-BE49-F238E27FC236}">
                <a16:creationId xmlns:a16="http://schemas.microsoft.com/office/drawing/2014/main" id="{ACBFCBD4-BCC5-40B5-9F41-BB11E95A3A1F}"/>
              </a:ext>
            </a:extLst>
          </p:cNvPr>
          <p:cNvSpPr txBox="1"/>
          <p:nvPr/>
        </p:nvSpPr>
        <p:spPr>
          <a:xfrm>
            <a:off x="5506592" y="3244334"/>
            <a:ext cx="1650763" cy="369332"/>
          </a:xfrm>
          <a:prstGeom prst="rect">
            <a:avLst/>
          </a:prstGeom>
          <a:noFill/>
        </p:spPr>
        <p:txBody>
          <a:bodyPr wrap="square" rtlCol="0">
            <a:spAutoFit/>
          </a:bodyPr>
          <a:lstStyle/>
          <a:p>
            <a:r>
              <a:rPr lang="zh-CN" altLang="en-US" dirty="0"/>
              <a:t>（内部结点）</a:t>
            </a:r>
          </a:p>
        </p:txBody>
      </p:sp>
      <p:sp>
        <p:nvSpPr>
          <p:cNvPr id="24" name="文本框 23">
            <a:extLst>
              <a:ext uri="{FF2B5EF4-FFF2-40B4-BE49-F238E27FC236}">
                <a16:creationId xmlns:a16="http://schemas.microsoft.com/office/drawing/2014/main" id="{86AB56BF-BDA9-47D8-946E-FDA89E622E02}"/>
              </a:ext>
            </a:extLst>
          </p:cNvPr>
          <p:cNvSpPr txBox="1"/>
          <p:nvPr/>
        </p:nvSpPr>
        <p:spPr>
          <a:xfrm>
            <a:off x="6951405" y="4375038"/>
            <a:ext cx="1650763" cy="369332"/>
          </a:xfrm>
          <a:prstGeom prst="rect">
            <a:avLst/>
          </a:prstGeom>
          <a:noFill/>
        </p:spPr>
        <p:txBody>
          <a:bodyPr wrap="square" rtlCol="0">
            <a:spAutoFit/>
          </a:bodyPr>
          <a:lstStyle/>
          <a:p>
            <a:r>
              <a:rPr lang="zh-CN" altLang="en-US" dirty="0"/>
              <a:t>（内部结点）</a:t>
            </a:r>
          </a:p>
        </p:txBody>
      </p:sp>
    </p:spTree>
    <p:extLst>
      <p:ext uri="{BB962C8B-B14F-4D97-AF65-F5344CB8AC3E}">
        <p14:creationId xmlns:p14="http://schemas.microsoft.com/office/powerpoint/2010/main" val="3476763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50</a:t>
            </a:fld>
            <a:endParaRPr lang="en-US" altLang="zh-CN" dirty="0"/>
          </a:p>
        </p:txBody>
      </p:sp>
      <mc:AlternateContent xmlns:mc="http://schemas.openxmlformats.org/markup-compatibility/2006" xmlns:a14="http://schemas.microsoft.com/office/drawing/2010/main">
        <mc:Choice Requires="a14">
          <p:sp>
            <p:nvSpPr>
              <p:cNvPr id="9" name="Content Placeholder 2"/>
              <p:cNvSpPr>
                <a:spLocks noGrp="1"/>
              </p:cNvSpPr>
              <p:nvPr>
                <p:ph idx="1"/>
              </p:nvPr>
            </p:nvSpPr>
            <p:spPr>
              <a:xfrm>
                <a:off x="292608" y="1875907"/>
                <a:ext cx="8692896" cy="4448693"/>
              </a:xfrm>
            </p:spPr>
            <p:txBody>
              <a:bodyPr/>
              <a:lstStyle/>
              <a:p>
                <a:pPr marL="114300" indent="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𝐺</m:t>
                      </m:r>
                      <m:r>
                        <m:rPr>
                          <m:sty m:val="p"/>
                        </m:rPr>
                        <a:rPr lang="en-US" altLang="zh-CN" sz="2000" i="1">
                          <a:latin typeface="Cambria Math" panose="02040503050406030204" pitchFamily="18" charset="0"/>
                          <a:ea typeface="宋体" panose="02010600030101010101" pitchFamily="2" charset="-122"/>
                          <a:cs typeface="Times New Roman" panose="02020603050405020304" pitchFamily="18" charset="0"/>
                        </a:rPr>
                        <m:t>ini</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𝐾</m:t>
                          </m:r>
                        </m:sup>
                        <m:e>
                          <m:nary>
                            <m:naryPr>
                              <m:chr m:val="∑"/>
                              <m:supHide m:val="on"/>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naryPr>
                            <m:sub>
                              <m:sSup>
                                <m:s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pPr>
                                <m:e>
                                  <m:r>
                                    <m:rPr>
                                      <m:brk m:alnAt="7"/>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up/>
                            <m:e>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e>
                                <m:sub>
                                  <m:sSup>
                                    <m:s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up>
                                  </m:sSup>
                                </m:sub>
                              </m:sSub>
                            </m:e>
                          </m:nary>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nary>
                            <m:naryPr>
                              <m:chr m:val="∑"/>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𝐾</m:t>
                              </m:r>
                            </m:sup>
                            <m:e>
                              <m:sSubSup>
                                <m:sSub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2</m:t>
                                  </m:r>
                                </m:sup>
                              </m:sSubSup>
                            </m:e>
                          </m:nary>
                        </m:e>
                      </m:nary>
                    </m:oMath>
                  </m:oMathPara>
                </a14:m>
                <a:endParaRPr lang="en-US" altLang="zh-CN" sz="2000" i="1"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nSpc>
                    <a:spcPct val="150000"/>
                  </a:lnSpc>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对于特征</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b="0" dirty="0">
                    <a:effectLst/>
                    <a:latin typeface="微软雅黑" panose="020B0503020204020204" pitchFamily="34" charset="-122"/>
                    <a:ea typeface="微软雅黑" panose="020B0503020204020204" pitchFamily="34" charset="-122"/>
                    <a:cs typeface="Times New Roman" panose="02020603050405020304" pitchFamily="18" charset="0"/>
                  </a:rPr>
                  <a:t>划分下的各个子集</a:t>
                </a:r>
                <a14:m>
                  <m:oMath xmlns:m="http://schemas.openxmlformats.org/officeDocument/2006/math">
                    <m:sSubSup>
                      <m:sSubSupPr>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𝐷</m:t>
                        </m:r>
                      </m:e>
                      <m:sub>
                        <m:r>
                          <m:rPr>
                            <m:sty m:val="p"/>
                          </m:rPr>
                          <a:rPr lang="en-US" altLang="zh-CN" sz="2000" i="1">
                            <a:latin typeface="Cambria Math" panose="02040503050406030204" pitchFamily="18" charset="0"/>
                            <a:ea typeface="宋体" panose="02010600030101010101" pitchFamily="2" charset="-122"/>
                            <a:cs typeface="Times New Roman" panose="02020603050405020304" pitchFamily="18" charset="0"/>
                          </a:rPr>
                          <m:t>j</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sup>
                    </m:sSubSup>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b="0" dirty="0">
                    <a:effectLst/>
                    <a:latin typeface="微软雅黑" panose="020B0503020204020204" pitchFamily="34" charset="-122"/>
                    <a:ea typeface="微软雅黑" panose="020B0503020204020204" pitchFamily="34" charset="-122"/>
                    <a:cs typeface="Times New Roman" panose="02020603050405020304" pitchFamily="18" charset="0"/>
                  </a:rPr>
                  <a:t>，用</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𝐺</m:t>
                    </m:r>
                    <m:r>
                      <m:rPr>
                        <m:sty m:val="p"/>
                      </m:rPr>
                      <a:rPr lang="en-US" altLang="zh-CN" sz="2000" i="1">
                        <a:latin typeface="Cambria Math" panose="02040503050406030204" pitchFamily="18" charset="0"/>
                        <a:ea typeface="宋体" panose="02010600030101010101" pitchFamily="2" charset="-122"/>
                        <a:cs typeface="Times New Roman" panose="02020603050405020304" pitchFamily="18" charset="0"/>
                      </a:rPr>
                      <m:t>ini</m:t>
                    </m:r>
                    <m:d>
                      <m:dPr>
                        <m:ctrlPr>
                          <a:rPr lang="en-US" altLang="zh-CN" sz="2000" i="1">
                            <a:latin typeface="Cambria Math" panose="02040503050406030204" pitchFamily="18" charset="0"/>
                            <a:ea typeface="宋体" panose="02010600030101010101" pitchFamily="2" charset="-122"/>
                            <a:cs typeface="Times New Roman" panose="02020603050405020304" pitchFamily="18" charset="0"/>
                          </a:rPr>
                        </m:ctrlPr>
                      </m:dPr>
                      <m:e>
                        <m:sSubSup>
                          <m:sSub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𝑎</m:t>
                            </m:r>
                          </m:sup>
                        </m:sSubSup>
                      </m:e>
                    </m:d>
                  </m:oMath>
                </a14:m>
                <a:r>
                  <a:rPr lang="zh-CN" altLang="en-US" sz="2000" b="0" dirty="0">
                    <a:effectLst/>
                    <a:latin typeface="微软雅黑" panose="020B0503020204020204" pitchFamily="34" charset="-122"/>
                    <a:ea typeface="微软雅黑" panose="020B0503020204020204" pitchFamily="34" charset="-122"/>
                    <a:cs typeface="Times New Roman" panose="02020603050405020304" pitchFamily="18" charset="0"/>
                  </a:rPr>
                  <a:t>表示其基尼值，则特征</a:t>
                </a:r>
                <a14:m>
                  <m:oMath xmlns:m="http://schemas.openxmlformats.org/officeDocument/2006/math">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en-US" sz="2000" b="0" dirty="0">
                    <a:effectLst/>
                    <a:latin typeface="微软雅黑" panose="020B0503020204020204" pitchFamily="34" charset="-122"/>
                    <a:ea typeface="微软雅黑" panose="020B0503020204020204" pitchFamily="34" charset="-122"/>
                    <a:cs typeface="Times New Roman" panose="02020603050405020304" pitchFamily="18" charset="0"/>
                  </a:rPr>
                  <a:t>的基尼指数定义为：</a:t>
                </a:r>
                <a:endParaRPr lang="en-US" altLang="zh-CN" sz="2000" b="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𝐺𝑖𝑛𝑖</m:t>
                      </m:r>
                      <m:r>
                        <m:rPr>
                          <m:lit/>
                        </m:r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_</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𝑖𝑛𝑑𝑒𝑥</m:t>
                      </m:r>
                      <m:d>
                        <m:dPr>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𝐷</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𝑎</m:t>
                          </m:r>
                        </m:e>
                      </m:d>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𝑁</m:t>
                          </m:r>
                        </m:sup>
                        <m:e>
                          <m:f>
                            <m:fPr>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fPr>
                            <m:num>
                              <m:d>
                                <m:dPr>
                                  <m:begChr m:val="|"/>
                                  <m:endChr m:val="|"/>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dPr>
                                <m:e>
                                  <m:sSubSup>
                                    <m:sSubSupPr>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𝑎</m:t>
                                      </m:r>
                                    </m:sup>
                                  </m:sSubSup>
                                </m:e>
                              </m:d>
                            </m:num>
                            <m:den>
                              <m:d>
                                <m:dPr>
                                  <m:begChr m:val="|"/>
                                  <m:endChr m:val="|"/>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𝐷</m:t>
                                  </m:r>
                                </m:e>
                              </m:d>
                            </m:den>
                          </m:f>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𝐺𝑖𝑛𝑖</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𝑎</m:t>
                              </m:r>
                            </m:sup>
                          </m:sSubSup>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e>
                      </m:nary>
                    </m:oMath>
                  </m:oMathPara>
                </a14:m>
                <a:endParaRPr lang="en-US" altLang="zh-CN" sz="2000" b="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nSpc>
                    <a:spcPct val="150000"/>
                  </a:lnSpc>
                  <a:buNone/>
                </a:pPr>
                <a:r>
                  <a:rPr lang="zh-CN" altLang="en-US" sz="2000" b="0" dirty="0">
                    <a:effectLst/>
                    <a:latin typeface="微软雅黑" panose="020B0503020204020204" pitchFamily="34" charset="-122"/>
                    <a:ea typeface="微软雅黑" panose="020B0503020204020204" pitchFamily="34" charset="-122"/>
                    <a:cs typeface="Times New Roman" panose="02020603050405020304" pitchFamily="18" charset="0"/>
                  </a:rPr>
                  <a:t>基尼指数越小，则特征选择效果越好。</a:t>
                </a:r>
                <a:endParaRPr lang="en-US" altLang="zh-CN" sz="2000" b="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9" name="Content Placeholder 2"/>
              <p:cNvSpPr>
                <a:spLocks noGrp="1" noRot="1" noChangeAspect="1" noMove="1" noResize="1" noEditPoints="1" noAdjustHandles="1" noChangeArrowheads="1" noChangeShapeType="1" noTextEdit="1"/>
              </p:cNvSpPr>
              <p:nvPr>
                <p:ph idx="1"/>
              </p:nvPr>
            </p:nvSpPr>
            <p:spPr>
              <a:xfrm>
                <a:off x="292608" y="1875907"/>
                <a:ext cx="8692896" cy="4448693"/>
              </a:xfrm>
              <a:blipFill>
                <a:blip r:embed="rId3"/>
                <a:stretch>
                  <a:fillRect r="-561"/>
                </a:stretch>
              </a:blipFill>
            </p:spPr>
            <p:txBody>
              <a:bodyPr/>
              <a:lstStyle/>
              <a:p>
                <a:r>
                  <a:rPr lang="zh-CN" altLang="en-US">
                    <a:noFill/>
                  </a:rPr>
                  <a:t> </a:t>
                </a:r>
              </a:p>
            </p:txBody>
          </p:sp>
        </mc:Fallback>
      </mc:AlternateContent>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基尼指数（</a:t>
            </a:r>
            <a:r>
              <a:rPr lang="en-US" altLang="zh-CN" dirty="0">
                <a:solidFill>
                  <a:srgbClr val="4F81BD"/>
                </a:solidFill>
                <a:latin typeface="微软雅黑" panose="020B0503020204020204" pitchFamily="34" charset="-122"/>
                <a:ea typeface="微软雅黑" panose="020B0503020204020204" pitchFamily="34" charset="-122"/>
              </a:rPr>
              <a:t>Gini index</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191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51</a:t>
            </a:fld>
            <a:endParaRPr lang="en-US" altLang="zh-CN" dirty="0"/>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基尼指数（</a:t>
            </a:r>
            <a:r>
              <a:rPr lang="en-US" altLang="zh-CN" dirty="0">
                <a:solidFill>
                  <a:srgbClr val="4F81BD"/>
                </a:solidFill>
                <a:latin typeface="微软雅黑" panose="020B0503020204020204" pitchFamily="34" charset="-122"/>
                <a:ea typeface="微软雅黑" panose="020B0503020204020204" pitchFamily="34" charset="-122"/>
              </a:rPr>
              <a:t>Gini index</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graphicFrame>
        <p:nvGraphicFramePr>
          <p:cNvPr id="10" name="表格 9">
            <a:extLst>
              <a:ext uri="{FF2B5EF4-FFF2-40B4-BE49-F238E27FC236}">
                <a16:creationId xmlns:a16="http://schemas.microsoft.com/office/drawing/2014/main" id="{82A59249-FE47-478D-A58A-AE96EE5E6D2D}"/>
              </a:ext>
            </a:extLst>
          </p:cNvPr>
          <p:cNvGraphicFramePr>
            <a:graphicFrameLocks noGrp="1"/>
          </p:cNvGraphicFramePr>
          <p:nvPr>
            <p:extLst>
              <p:ext uri="{D42A27DB-BD31-4B8C-83A1-F6EECF244321}">
                <p14:modId xmlns:p14="http://schemas.microsoft.com/office/powerpoint/2010/main" val="1828831269"/>
              </p:ext>
            </p:extLst>
          </p:nvPr>
        </p:nvGraphicFramePr>
        <p:xfrm>
          <a:off x="859535" y="3150515"/>
          <a:ext cx="7181090" cy="3291840"/>
        </p:xfrm>
        <a:graphic>
          <a:graphicData uri="http://schemas.openxmlformats.org/drawingml/2006/table">
            <a:tbl>
              <a:tblPr firstRow="1" firstCol="1" bandRow="1">
                <a:tableStyleId>{3B4B98B0-60AC-42C2-AFA5-B58CD77FA1E5}</a:tableStyleId>
              </a:tblPr>
              <a:tblGrid>
                <a:gridCol w="717385">
                  <a:extLst>
                    <a:ext uri="{9D8B030D-6E8A-4147-A177-3AD203B41FA5}">
                      <a16:colId xmlns:a16="http://schemas.microsoft.com/office/drawing/2014/main" val="2543958306"/>
                    </a:ext>
                  </a:extLst>
                </a:gridCol>
                <a:gridCol w="718290">
                  <a:extLst>
                    <a:ext uri="{9D8B030D-6E8A-4147-A177-3AD203B41FA5}">
                      <a16:colId xmlns:a16="http://schemas.microsoft.com/office/drawing/2014/main" val="1254785483"/>
                    </a:ext>
                  </a:extLst>
                </a:gridCol>
                <a:gridCol w="718290">
                  <a:extLst>
                    <a:ext uri="{9D8B030D-6E8A-4147-A177-3AD203B41FA5}">
                      <a16:colId xmlns:a16="http://schemas.microsoft.com/office/drawing/2014/main" val="373732121"/>
                    </a:ext>
                  </a:extLst>
                </a:gridCol>
                <a:gridCol w="718290">
                  <a:extLst>
                    <a:ext uri="{9D8B030D-6E8A-4147-A177-3AD203B41FA5}">
                      <a16:colId xmlns:a16="http://schemas.microsoft.com/office/drawing/2014/main" val="348425237"/>
                    </a:ext>
                  </a:extLst>
                </a:gridCol>
                <a:gridCol w="718290">
                  <a:extLst>
                    <a:ext uri="{9D8B030D-6E8A-4147-A177-3AD203B41FA5}">
                      <a16:colId xmlns:a16="http://schemas.microsoft.com/office/drawing/2014/main" val="4190346827"/>
                    </a:ext>
                  </a:extLst>
                </a:gridCol>
                <a:gridCol w="717385">
                  <a:extLst>
                    <a:ext uri="{9D8B030D-6E8A-4147-A177-3AD203B41FA5}">
                      <a16:colId xmlns:a16="http://schemas.microsoft.com/office/drawing/2014/main" val="828034423"/>
                    </a:ext>
                  </a:extLst>
                </a:gridCol>
                <a:gridCol w="718290">
                  <a:extLst>
                    <a:ext uri="{9D8B030D-6E8A-4147-A177-3AD203B41FA5}">
                      <a16:colId xmlns:a16="http://schemas.microsoft.com/office/drawing/2014/main" val="1616783164"/>
                    </a:ext>
                  </a:extLst>
                </a:gridCol>
                <a:gridCol w="718290">
                  <a:extLst>
                    <a:ext uri="{9D8B030D-6E8A-4147-A177-3AD203B41FA5}">
                      <a16:colId xmlns:a16="http://schemas.microsoft.com/office/drawing/2014/main" val="413152074"/>
                    </a:ext>
                  </a:extLst>
                </a:gridCol>
                <a:gridCol w="718290">
                  <a:extLst>
                    <a:ext uri="{9D8B030D-6E8A-4147-A177-3AD203B41FA5}">
                      <a16:colId xmlns:a16="http://schemas.microsoft.com/office/drawing/2014/main" val="732393045"/>
                    </a:ext>
                  </a:extLst>
                </a:gridCol>
                <a:gridCol w="718290">
                  <a:extLst>
                    <a:ext uri="{9D8B030D-6E8A-4147-A177-3AD203B41FA5}">
                      <a16:colId xmlns:a16="http://schemas.microsoft.com/office/drawing/2014/main" val="4049512177"/>
                    </a:ext>
                  </a:extLst>
                </a:gridCol>
              </a:tblGrid>
              <a:tr h="208280">
                <a:tc>
                  <a:txBody>
                    <a:bodyPr/>
                    <a:lstStyle/>
                    <a:p>
                      <a:pPr algn="ctr">
                        <a:spcAft>
                          <a:spcPts val="0"/>
                        </a:spcAft>
                      </a:pPr>
                      <a:r>
                        <a:rPr lang="zh-CN" sz="1800" kern="0" dirty="0">
                          <a:effectLst/>
                        </a:rPr>
                        <a:t>编号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平均速度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流量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有无停车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交通状态</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b="1" kern="0" dirty="0">
                          <a:effectLst/>
                        </a:rPr>
                        <a:t>编号</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平均速度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流量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有无停车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交通状态</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3756742"/>
                  </a:ext>
                </a:extLst>
              </a:tr>
              <a:tr h="208280">
                <a:tc>
                  <a:txBody>
                    <a:bodyPr/>
                    <a:lstStyle/>
                    <a:p>
                      <a:pPr algn="ctr">
                        <a:spcAft>
                          <a:spcPts val="0"/>
                        </a:spcAft>
                      </a:pPr>
                      <a:r>
                        <a:rPr lang="en-US" sz="1800" kern="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11</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45315674"/>
                  </a:ext>
                </a:extLst>
              </a:tr>
              <a:tr h="208280">
                <a:tc>
                  <a:txBody>
                    <a:bodyPr/>
                    <a:lstStyle/>
                    <a:p>
                      <a:pPr algn="ctr">
                        <a:spcAft>
                          <a:spcPts val="0"/>
                        </a:spcAft>
                      </a:pPr>
                      <a:r>
                        <a:rPr lang="en-US" sz="1800" kern="0">
                          <a:effectLst/>
                        </a:rPr>
                        <a:t>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12</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2772542"/>
                  </a:ext>
                </a:extLst>
              </a:tr>
              <a:tr h="208280">
                <a:tc>
                  <a:txBody>
                    <a:bodyPr/>
                    <a:lstStyle/>
                    <a:p>
                      <a:pPr algn="ctr">
                        <a:spcAft>
                          <a:spcPts val="0"/>
                        </a:spcAft>
                      </a:pPr>
                      <a:r>
                        <a:rPr lang="en-US" sz="1800" kern="0">
                          <a:effectLst/>
                        </a:rPr>
                        <a:t>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13</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14870558"/>
                  </a:ext>
                </a:extLst>
              </a:tr>
              <a:tr h="208280">
                <a:tc>
                  <a:txBody>
                    <a:bodyPr/>
                    <a:lstStyle/>
                    <a:p>
                      <a:pPr algn="ctr">
                        <a:spcAft>
                          <a:spcPts val="0"/>
                        </a:spcAft>
                      </a:pPr>
                      <a:r>
                        <a:rPr lang="en-US" sz="1800" kern="0">
                          <a:effectLst/>
                        </a:rPr>
                        <a:t>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14</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33603358"/>
                  </a:ext>
                </a:extLst>
              </a:tr>
              <a:tr h="208280">
                <a:tc>
                  <a:txBody>
                    <a:bodyPr/>
                    <a:lstStyle/>
                    <a:p>
                      <a:pPr algn="ctr">
                        <a:spcAft>
                          <a:spcPts val="0"/>
                        </a:spcAft>
                      </a:pPr>
                      <a:r>
                        <a:rPr lang="en-US" sz="1800" kern="0">
                          <a:effectLst/>
                        </a:rPr>
                        <a:t>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15</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57147866"/>
                  </a:ext>
                </a:extLst>
              </a:tr>
              <a:tr h="208280">
                <a:tc>
                  <a:txBody>
                    <a:bodyPr/>
                    <a:lstStyle/>
                    <a:p>
                      <a:pPr algn="ctr">
                        <a:spcAft>
                          <a:spcPts val="0"/>
                        </a:spcAft>
                      </a:pPr>
                      <a:r>
                        <a:rPr lang="en-US" sz="1800" kern="0">
                          <a:effectLst/>
                        </a:rPr>
                        <a:t>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16</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8749921"/>
                  </a:ext>
                </a:extLst>
              </a:tr>
              <a:tr h="208280">
                <a:tc>
                  <a:txBody>
                    <a:bodyPr/>
                    <a:lstStyle/>
                    <a:p>
                      <a:pPr algn="ctr">
                        <a:spcAft>
                          <a:spcPts val="0"/>
                        </a:spcAft>
                      </a:pPr>
                      <a:r>
                        <a:rPr lang="en-US" sz="1800" kern="0">
                          <a:effectLst/>
                        </a:rPr>
                        <a:t>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17</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5666781"/>
                  </a:ext>
                </a:extLst>
              </a:tr>
              <a:tr h="208280">
                <a:tc>
                  <a:txBody>
                    <a:bodyPr/>
                    <a:lstStyle/>
                    <a:p>
                      <a:pPr algn="ctr">
                        <a:spcAft>
                          <a:spcPts val="0"/>
                        </a:spcAft>
                      </a:pPr>
                      <a:r>
                        <a:rPr lang="en-US" sz="1800" kern="0">
                          <a:effectLst/>
                        </a:rPr>
                        <a:t>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18</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83491855"/>
                  </a:ext>
                </a:extLst>
              </a:tr>
              <a:tr h="208280">
                <a:tc>
                  <a:txBody>
                    <a:bodyPr/>
                    <a:lstStyle/>
                    <a:p>
                      <a:pPr algn="ctr">
                        <a:spcAft>
                          <a:spcPts val="0"/>
                        </a:spcAft>
                      </a:pPr>
                      <a:r>
                        <a:rPr lang="en-US" sz="1800" kern="0">
                          <a:effectLst/>
                        </a:rPr>
                        <a:t>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19</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09842433"/>
                  </a:ext>
                </a:extLst>
              </a:tr>
              <a:tr h="208280">
                <a:tc>
                  <a:txBody>
                    <a:bodyPr/>
                    <a:lstStyle/>
                    <a:p>
                      <a:pPr algn="ctr">
                        <a:spcAft>
                          <a:spcPts val="0"/>
                        </a:spcAft>
                      </a:pPr>
                      <a:r>
                        <a:rPr lang="en-US" sz="1800" kern="0">
                          <a:effectLst/>
                        </a:rPr>
                        <a:t>10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20</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缓行</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18297114"/>
                  </a:ext>
                </a:extLst>
              </a:tr>
            </a:tbl>
          </a:graphicData>
        </a:graphic>
      </p:graphicFrame>
      <p:sp>
        <p:nvSpPr>
          <p:cNvPr id="8" name="矩形 7">
            <a:extLst>
              <a:ext uri="{FF2B5EF4-FFF2-40B4-BE49-F238E27FC236}">
                <a16:creationId xmlns:a16="http://schemas.microsoft.com/office/drawing/2014/main" id="{5888D66B-12C3-2840-B247-934CB325EADD}"/>
              </a:ext>
            </a:extLst>
          </p:cNvPr>
          <p:cNvSpPr/>
          <p:nvPr/>
        </p:nvSpPr>
        <p:spPr>
          <a:xfrm>
            <a:off x="666757" y="2165923"/>
            <a:ext cx="7575035" cy="775441"/>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EED6C6D6-2A4E-F242-924A-31EA5822C1E7}"/>
              </a:ext>
            </a:extLst>
          </p:cNvPr>
          <p:cNvSpPr txBox="1"/>
          <p:nvPr/>
        </p:nvSpPr>
        <p:spPr>
          <a:xfrm>
            <a:off x="981454" y="1944308"/>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3" name="文本框 2"/>
          <p:cNvSpPr txBox="1"/>
          <p:nvPr/>
        </p:nvSpPr>
        <p:spPr>
          <a:xfrm>
            <a:off x="1455043" y="2310151"/>
            <a:ext cx="6130280" cy="553998"/>
          </a:xfrm>
          <a:prstGeom prst="rect">
            <a:avLst/>
          </a:prstGeom>
          <a:noFill/>
        </p:spPr>
        <p:txBody>
          <a:bodyPr wrap="square" rtlCol="0">
            <a:spAutoFit/>
          </a:bodyPr>
          <a:lstStyle/>
          <a:p>
            <a:pPr lvl="0" defTabSz="914400">
              <a:lnSpc>
                <a:spcPct val="150000"/>
              </a:lnSpc>
            </a:pPr>
            <a:r>
              <a:rPr lang="zh-CN" altLang="en-US" sz="2000">
                <a:solidFill>
                  <a:srgbClr val="000000"/>
                </a:solidFill>
                <a:latin typeface="微软雅黑" panose="020B0503020204020204" pitchFamily="34" charset="-122"/>
                <a:ea typeface="微软雅黑" panose="020B0503020204020204" pitchFamily="34" charset="-122"/>
              </a:rPr>
              <a:t>根据以下数据集，计算各个特征的基尼指数</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1419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52</a:t>
            </a:fld>
            <a:endParaRPr lang="en-US" altLang="zh-CN" dirty="0"/>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112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基尼系数（</a:t>
            </a:r>
            <a:r>
              <a:rPr lang="en-US" altLang="zh-CN" dirty="0">
                <a:solidFill>
                  <a:srgbClr val="4F81BD"/>
                </a:solidFill>
                <a:latin typeface="微软雅黑" panose="020B0503020204020204" pitchFamily="34" charset="-122"/>
                <a:ea typeface="微软雅黑" panose="020B0503020204020204" pitchFamily="34" charset="-122"/>
              </a:rPr>
              <a:t>Gini index</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矩形 7"/>
          <p:cNvSpPr/>
          <p:nvPr/>
        </p:nvSpPr>
        <p:spPr>
          <a:xfrm>
            <a:off x="423121" y="1955982"/>
            <a:ext cx="8320938" cy="3042738"/>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688747" y="2617842"/>
            <a:ext cx="7894421" cy="2308324"/>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a:solidFill>
                  <a:srgbClr val="A31515"/>
                </a:solidFill>
                <a:latin typeface="Consolas" panose="020B0609020204030204" pitchFamily="49" charset="0"/>
              </a:rPr>
              <a:t>"""calculate Gini index for all features</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Args</a:t>
            </a:r>
            <a:r>
              <a:rPr lang="en-US" altLang="zh-CN" sz="1600" dirty="0">
                <a:solidFill>
                  <a:srgbClr val="A31515"/>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dataset: the original dataset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Returns: </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Gini: a dictionary with the name of feature as key and the corresponding Gini index as value</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pass</a:t>
            </a:r>
            <a:endParaRPr lang="en-US" altLang="zh-CN" sz="1600" dirty="0">
              <a:solidFill>
                <a:srgbClr val="000000"/>
              </a:solidFill>
              <a:latin typeface="Consolas" panose="020B0609020204030204" pitchFamily="49" charset="0"/>
            </a:endParaRPr>
          </a:p>
        </p:txBody>
      </p:sp>
      <p:sp>
        <p:nvSpPr>
          <p:cNvPr id="11" name="圆角矩形 10"/>
          <p:cNvSpPr/>
          <p:nvPr/>
        </p:nvSpPr>
        <p:spPr>
          <a:xfrm>
            <a:off x="813062" y="2075492"/>
            <a:ext cx="3502906" cy="423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GiniIndex</a:t>
            </a:r>
            <a:r>
              <a:rPr lang="en-US" altLang="zh-CN" dirty="0"/>
              <a:t>(dataset)</a:t>
            </a:r>
          </a:p>
        </p:txBody>
      </p:sp>
      <p:sp>
        <p:nvSpPr>
          <p:cNvPr id="12" name="圆角矩形 11"/>
          <p:cNvSpPr/>
          <p:nvPr/>
        </p:nvSpPr>
        <p:spPr>
          <a:xfrm>
            <a:off x="5097352" y="5632471"/>
            <a:ext cx="2529840" cy="3285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cal_Gini</a:t>
            </a:r>
            <a:r>
              <a:rPr lang="en-US" altLang="zh-CN" sz="1600" dirty="0"/>
              <a:t>(</a:t>
            </a:r>
            <a:r>
              <a:rPr lang="en-US" altLang="zh-CN" sz="1600" dirty="0" err="1"/>
              <a:t>subDataSet</a:t>
            </a:r>
            <a:r>
              <a:rPr lang="en-US" altLang="zh-CN" sz="1600" dirty="0"/>
              <a:t>) </a:t>
            </a:r>
            <a:endParaRPr lang="zh-CN" altLang="en-US" sz="1600" dirty="0"/>
          </a:p>
        </p:txBody>
      </p:sp>
      <p:sp>
        <p:nvSpPr>
          <p:cNvPr id="13" name="圆角矩形 12"/>
          <p:cNvSpPr/>
          <p:nvPr/>
        </p:nvSpPr>
        <p:spPr>
          <a:xfrm>
            <a:off x="1112470" y="5649317"/>
            <a:ext cx="3523487" cy="294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splitDataSet(dataset, name, value)</a:t>
            </a:r>
            <a:endParaRPr lang="zh-CN" altLang="en-US" sz="1600" dirty="0"/>
          </a:p>
        </p:txBody>
      </p:sp>
      <p:sp>
        <p:nvSpPr>
          <p:cNvPr id="14" name="文本框 13"/>
          <p:cNvSpPr txBox="1"/>
          <p:nvPr/>
        </p:nvSpPr>
        <p:spPr>
          <a:xfrm>
            <a:off x="978980" y="5140960"/>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支持函数：</a:t>
            </a:r>
          </a:p>
        </p:txBody>
      </p:sp>
    </p:spTree>
    <p:extLst>
      <p:ext uri="{BB962C8B-B14F-4D97-AF65-F5344CB8AC3E}">
        <p14:creationId xmlns:p14="http://schemas.microsoft.com/office/powerpoint/2010/main" val="1771259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53</a:t>
            </a:fld>
            <a:endParaRPr lang="en-US" altLang="zh-CN" dirty="0"/>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112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基尼系数（</a:t>
            </a:r>
            <a:r>
              <a:rPr lang="en-US" altLang="zh-CN" dirty="0">
                <a:solidFill>
                  <a:srgbClr val="4F81BD"/>
                </a:solidFill>
                <a:latin typeface="微软雅黑" panose="020B0503020204020204" pitchFamily="34" charset="-122"/>
                <a:ea typeface="微软雅黑" panose="020B0503020204020204" pitchFamily="34" charset="-122"/>
              </a:rPr>
              <a:t>Gini index</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矩形 7"/>
          <p:cNvSpPr/>
          <p:nvPr/>
        </p:nvSpPr>
        <p:spPr>
          <a:xfrm>
            <a:off x="423121" y="1955982"/>
            <a:ext cx="8320938" cy="2577918"/>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688747" y="2617842"/>
            <a:ext cx="7894421" cy="1815882"/>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a:solidFill>
                  <a:srgbClr val="A31515"/>
                </a:solidFill>
                <a:latin typeface="Consolas" panose="020B0609020204030204" pitchFamily="49" charset="0"/>
              </a:rPr>
              <a:t>"""calculate Gini index</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Args</a:t>
            </a:r>
            <a:r>
              <a:rPr lang="en-US" altLang="zh-CN" sz="1600" dirty="0">
                <a:solidFill>
                  <a:srgbClr val="A31515"/>
                </a:solidFill>
                <a:latin typeface="Consolas" panose="020B0609020204030204" pitchFamily="49" charset="0"/>
              </a:rPr>
              <a:t>: </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dataset: the original dataset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Returns:</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Gini: Gini index for dataset based on the label ("</a:t>
            </a:r>
            <a:r>
              <a:rPr lang="zh-CN" altLang="en-US" sz="1600" dirty="0">
                <a:solidFill>
                  <a:srgbClr val="A31515"/>
                </a:solidFill>
                <a:latin typeface="Consolas" panose="020B0609020204030204" pitchFamily="49" charset="0"/>
              </a:rPr>
              <a:t>交通状态“</a:t>
            </a:r>
            <a:r>
              <a:rPr lang="en-US" altLang="zh-CN" sz="1600" dirty="0">
                <a:solidFill>
                  <a:srgbClr val="A31515"/>
                </a:solidFill>
                <a:latin typeface="Consolas" panose="020B0609020204030204" pitchFamily="49" charset="0"/>
              </a:rPr>
              <a:t>)</a:t>
            </a:r>
            <a:endParaRPr lang="zh-CN" altLang="en-US" sz="1600" dirty="0">
              <a:solidFill>
                <a:srgbClr val="000000"/>
              </a:solidFill>
              <a:latin typeface="Consolas" panose="020B0609020204030204" pitchFamily="49" charset="0"/>
            </a:endParaRPr>
          </a:p>
          <a:p>
            <a:r>
              <a:rPr lang="zh-CN" altLang="en-US" sz="1600" dirty="0">
                <a:solidFill>
                  <a:srgbClr val="A31515"/>
                </a:solidFill>
                <a:latin typeface="Consolas" panose="020B0609020204030204" pitchFamily="49" charset="0"/>
              </a:rPr>
              <a:t>    </a:t>
            </a:r>
            <a:r>
              <a:rPr lang="en-US" altLang="zh-CN" sz="1600" dirty="0">
                <a:solidFill>
                  <a:srgbClr val="A31515"/>
                </a:solidFill>
                <a:latin typeface="Consolas" panose="020B0609020204030204" pitchFamily="49" charset="0"/>
              </a:rPr>
              <a:t>"""</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pass</a:t>
            </a:r>
            <a:endParaRPr lang="en-US" altLang="zh-CN" sz="1600" dirty="0">
              <a:solidFill>
                <a:srgbClr val="000000"/>
              </a:solidFill>
              <a:latin typeface="Consolas" panose="020B0609020204030204" pitchFamily="49" charset="0"/>
            </a:endParaRPr>
          </a:p>
        </p:txBody>
      </p:sp>
      <p:sp>
        <p:nvSpPr>
          <p:cNvPr id="12" name="圆角矩形 11"/>
          <p:cNvSpPr/>
          <p:nvPr/>
        </p:nvSpPr>
        <p:spPr>
          <a:xfrm>
            <a:off x="688747" y="2073894"/>
            <a:ext cx="2529840" cy="44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cal_Gini</a:t>
            </a:r>
            <a:r>
              <a:rPr lang="en-US" altLang="zh-CN" dirty="0"/>
              <a:t>(</a:t>
            </a:r>
            <a:r>
              <a:rPr lang="en-US" altLang="zh-CN" dirty="0" err="1"/>
              <a:t>subDataSet</a:t>
            </a:r>
            <a:r>
              <a:rPr lang="en-US" altLang="zh-CN" dirty="0"/>
              <a:t>) </a:t>
            </a:r>
            <a:endParaRPr lang="zh-CN" altLang="en-US" dirty="0"/>
          </a:p>
        </p:txBody>
      </p:sp>
    </p:spTree>
    <p:extLst>
      <p:ext uri="{BB962C8B-B14F-4D97-AF65-F5344CB8AC3E}">
        <p14:creationId xmlns:p14="http://schemas.microsoft.com/office/powerpoint/2010/main" val="3086045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54</a:t>
            </a:fld>
            <a:endParaRPr lang="en-US" altLang="zh-CN" dirty="0"/>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112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基尼系数（</a:t>
            </a:r>
            <a:r>
              <a:rPr lang="en-US" altLang="zh-CN" dirty="0">
                <a:solidFill>
                  <a:srgbClr val="4F81BD"/>
                </a:solidFill>
                <a:latin typeface="微软雅黑" panose="020B0503020204020204" pitchFamily="34" charset="-122"/>
                <a:ea typeface="微软雅黑" panose="020B0503020204020204" pitchFamily="34" charset="-122"/>
              </a:rPr>
              <a:t>Gini index</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矩形 7"/>
          <p:cNvSpPr/>
          <p:nvPr/>
        </p:nvSpPr>
        <p:spPr>
          <a:xfrm>
            <a:off x="423121" y="1955982"/>
            <a:ext cx="8320938" cy="3454218"/>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688747" y="2617842"/>
            <a:ext cx="7894421" cy="2554545"/>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Gini =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name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dataset.columns</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=set(dataset[name])</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获取当前特征的所有可能取值</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GiniIndex</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0.0</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value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计算每种划分方式的信息熵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subDataSet</a:t>
            </a:r>
            <a:r>
              <a:rPr lang="en-US" altLang="zh-CN" sz="1600" dirty="0">
                <a:solidFill>
                  <a:srgbClr val="000000"/>
                </a:solidFill>
                <a:latin typeface="Consolas" panose="020B0609020204030204" pitchFamily="49" charset="0"/>
              </a:rPr>
              <a:t>=splitDataSet(</a:t>
            </a:r>
            <a:r>
              <a:rPr lang="en-US" altLang="zh-CN" sz="1600" dirty="0" err="1">
                <a:solidFill>
                  <a:srgbClr val="000000"/>
                </a:solidFill>
                <a:latin typeface="Consolas" panose="020B0609020204030204" pitchFamily="49" charset="0"/>
              </a:rPr>
              <a:t>dataset,name,value</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len</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subDataSet</a:t>
            </a:r>
            <a:r>
              <a:rPr lang="en-US" altLang="zh-CN" sz="1600" dirty="0">
                <a:solidFill>
                  <a:srgbClr val="000000"/>
                </a:solidFill>
                <a:latin typeface="Consolas" panose="020B0609020204030204" pitchFamily="49" charset="0"/>
              </a:rPr>
              <a:t>)/float(</a:t>
            </a:r>
            <a:r>
              <a:rPr lang="en-US" altLang="zh-CN" sz="1600" dirty="0" err="1">
                <a:solidFill>
                  <a:srgbClr val="000000"/>
                </a:solidFill>
                <a:latin typeface="Consolas" panose="020B0609020204030204" pitchFamily="49" charset="0"/>
              </a:rPr>
              <a:t>len</a:t>
            </a:r>
            <a:r>
              <a:rPr lang="en-US" altLang="zh-CN" sz="1600" dirty="0">
                <a:solidFill>
                  <a:srgbClr val="000000"/>
                </a:solidFill>
                <a:latin typeface="Consolas" panose="020B0609020204030204" pitchFamily="49" charset="0"/>
              </a:rPr>
              <a:t>(dataset))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GiniIndex</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cal_Gini</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subDataSet</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Gini[name] = </a:t>
            </a:r>
            <a:r>
              <a:rPr lang="en-US" altLang="zh-CN" sz="1600" dirty="0" err="1">
                <a:solidFill>
                  <a:srgbClr val="000000"/>
                </a:solidFill>
                <a:latin typeface="Consolas" panose="020B0609020204030204" pitchFamily="49" charset="0"/>
              </a:rPr>
              <a:t>GiniIndex</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Gini</a:t>
            </a:r>
          </a:p>
        </p:txBody>
      </p:sp>
      <p:sp>
        <p:nvSpPr>
          <p:cNvPr id="11" name="圆角矩形 10"/>
          <p:cNvSpPr/>
          <p:nvPr/>
        </p:nvSpPr>
        <p:spPr>
          <a:xfrm>
            <a:off x="813062" y="2075492"/>
            <a:ext cx="3502906" cy="423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GiniIndex</a:t>
            </a:r>
            <a:r>
              <a:rPr lang="en-US" altLang="zh-CN" dirty="0"/>
              <a:t>(dataset)</a:t>
            </a:r>
          </a:p>
        </p:txBody>
      </p:sp>
    </p:spTree>
    <p:extLst>
      <p:ext uri="{BB962C8B-B14F-4D97-AF65-F5344CB8AC3E}">
        <p14:creationId xmlns:p14="http://schemas.microsoft.com/office/powerpoint/2010/main" val="151560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55</a:t>
            </a:fld>
            <a:endParaRPr lang="en-US" altLang="zh-CN" dirty="0"/>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112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基尼系数（</a:t>
            </a:r>
            <a:r>
              <a:rPr lang="en-US" altLang="zh-CN" dirty="0">
                <a:solidFill>
                  <a:srgbClr val="4F81BD"/>
                </a:solidFill>
                <a:latin typeface="微软雅黑" panose="020B0503020204020204" pitchFamily="34" charset="-122"/>
                <a:ea typeface="微软雅黑" panose="020B0503020204020204" pitchFamily="34" charset="-122"/>
              </a:rPr>
              <a:t>Gini index</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矩形 7"/>
          <p:cNvSpPr/>
          <p:nvPr/>
        </p:nvSpPr>
        <p:spPr>
          <a:xfrm>
            <a:off x="423121" y="1955982"/>
            <a:ext cx="8320938" cy="3654270"/>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513604" y="2563264"/>
            <a:ext cx="8213953" cy="3046988"/>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sample_size</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len</a:t>
            </a:r>
            <a:r>
              <a:rPr lang="en-US" altLang="zh-CN" sz="1600" dirty="0">
                <a:solidFill>
                  <a:srgbClr val="000000"/>
                </a:solidFill>
                <a:latin typeface="Consolas" panose="020B0609020204030204" pitchFamily="49" charset="0"/>
              </a:rPr>
              <a:t>(dataset)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样本数</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 = {}   </a:t>
            </a:r>
            <a:r>
              <a:rPr lang="en-US" altLang="zh-CN" sz="1600" dirty="0">
                <a:solidFill>
                  <a:srgbClr val="008000"/>
                </a:solidFill>
                <a:latin typeface="Consolas" panose="020B0609020204030204" pitchFamily="49" charset="0"/>
              </a:rPr>
              <a:t>#key</a:t>
            </a:r>
            <a:r>
              <a:rPr lang="zh-CN" altLang="en-US" sz="1600" dirty="0">
                <a:solidFill>
                  <a:srgbClr val="008000"/>
                </a:solidFill>
                <a:latin typeface="Consolas" panose="020B0609020204030204" pitchFamily="49" charset="0"/>
              </a:rPr>
              <a:t>是交通状态类别，</a:t>
            </a:r>
            <a:r>
              <a:rPr lang="en-US" altLang="zh-CN" sz="1600" dirty="0">
                <a:solidFill>
                  <a:srgbClr val="008000"/>
                </a:solidFill>
                <a:latin typeface="Consolas" panose="020B0609020204030204" pitchFamily="49" charset="0"/>
              </a:rPr>
              <a:t>value</a:t>
            </a:r>
            <a:r>
              <a:rPr lang="zh-CN" altLang="en-US" sz="1600" dirty="0">
                <a:solidFill>
                  <a:srgbClr val="008000"/>
                </a:solidFill>
                <a:latin typeface="Consolas" panose="020B0609020204030204" pitchFamily="49" charset="0"/>
              </a:rPr>
              <a:t>是属于该类别的样本个数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index,data</a:t>
            </a: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dataset.iterrows</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遍历整个数据集，每次取一行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 = data[</a:t>
            </a:r>
            <a:r>
              <a:rPr lang="en-US" altLang="zh-CN" sz="1600" dirty="0">
                <a:solidFill>
                  <a:srgbClr val="A31515"/>
                </a:solidFill>
                <a:latin typeface="Consolas" panose="020B0609020204030204" pitchFamily="49" charset="0"/>
              </a:rPr>
              <a:t>'</a:t>
            </a:r>
            <a:r>
              <a:rPr lang="zh-CN" altLang="en-US" sz="1600" dirty="0">
                <a:solidFill>
                  <a:srgbClr val="A31515"/>
                </a:solidFill>
                <a:latin typeface="Consolas" panose="020B0609020204030204" pitchFamily="49" charset="0"/>
              </a:rPr>
              <a:t>交通状态</a:t>
            </a:r>
            <a:r>
              <a:rPr lang="en-US" altLang="zh-CN" sz="1600" dirty="0">
                <a:solidFill>
                  <a:srgbClr val="A31515"/>
                </a:solidFill>
                <a:latin typeface="Consolas" panose="020B0609020204030204" pitchFamily="49" charset="0"/>
              </a:rPr>
              <a:t>'</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取标签的值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if</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not</a:t>
            </a: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labelCounts.keys</a:t>
            </a:r>
            <a:r>
              <a:rPr lang="en-US" altLang="zh-CN" sz="1600" dirty="0">
                <a:solidFill>
                  <a:srgbClr val="000000"/>
                </a:solidFill>
                <a:latin typeface="Consolas" panose="020B0609020204030204" pitchFamily="49" charset="0"/>
              </a:rPr>
              <a:t>():</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0</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currentLabel</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Gini = </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key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 = float(</a:t>
            </a:r>
            <a:r>
              <a:rPr lang="en-US" altLang="zh-CN" sz="1600" dirty="0" err="1">
                <a:solidFill>
                  <a:srgbClr val="000000"/>
                </a:solidFill>
                <a:latin typeface="Consolas" panose="020B0609020204030204" pitchFamily="49" charset="0"/>
              </a:rPr>
              <a:t>labelCounts</a:t>
            </a:r>
            <a:r>
              <a:rPr lang="en-US" altLang="zh-CN" sz="1600" dirty="0">
                <a:solidFill>
                  <a:srgbClr val="000000"/>
                </a:solidFill>
                <a:latin typeface="Consolas" panose="020B0609020204030204" pitchFamily="49" charset="0"/>
              </a:rPr>
              <a:t>[key])/</a:t>
            </a:r>
            <a:r>
              <a:rPr lang="en-US" altLang="zh-CN" sz="1600" dirty="0" err="1">
                <a:solidFill>
                  <a:srgbClr val="000000"/>
                </a:solidFill>
                <a:latin typeface="Consolas" panose="020B0609020204030204" pitchFamily="49" charset="0"/>
              </a:rPr>
              <a:t>sample_size</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Gini -= </a:t>
            </a:r>
            <a:r>
              <a:rPr lang="en-US" altLang="zh-CN" sz="1600" dirty="0" err="1">
                <a:solidFill>
                  <a:srgbClr val="000000"/>
                </a:solidFill>
                <a:latin typeface="Consolas" panose="020B0609020204030204" pitchFamily="49" charset="0"/>
              </a:rPr>
              <a:t>prob</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2</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Gini</a:t>
            </a:r>
          </a:p>
        </p:txBody>
      </p:sp>
      <p:sp>
        <p:nvSpPr>
          <p:cNvPr id="12" name="圆角矩形 11"/>
          <p:cNvSpPr/>
          <p:nvPr/>
        </p:nvSpPr>
        <p:spPr>
          <a:xfrm>
            <a:off x="688747" y="2073894"/>
            <a:ext cx="2529840" cy="44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cal_Gini</a:t>
            </a:r>
            <a:r>
              <a:rPr lang="en-US" altLang="zh-CN" dirty="0"/>
              <a:t>(</a:t>
            </a:r>
            <a:r>
              <a:rPr lang="en-US" altLang="zh-CN" dirty="0" err="1"/>
              <a:t>subDataSet</a:t>
            </a:r>
            <a:r>
              <a:rPr lang="en-US" altLang="zh-CN" dirty="0"/>
              <a:t>) </a:t>
            </a:r>
            <a:endParaRPr lang="zh-CN" altLang="en-US" dirty="0"/>
          </a:p>
        </p:txBody>
      </p:sp>
    </p:spTree>
    <p:extLst>
      <p:ext uri="{BB962C8B-B14F-4D97-AF65-F5344CB8AC3E}">
        <p14:creationId xmlns:p14="http://schemas.microsoft.com/office/powerpoint/2010/main" val="2090510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166450" y="2237317"/>
            <a:ext cx="3977550" cy="2966861"/>
          </a:xfrm>
          <a:prstGeom prst="rect">
            <a:avLst/>
          </a:prstGeom>
        </p:spPr>
      </p:pic>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 学习决策树特征选择的指标</a:t>
            </a:r>
            <a:endParaRPr lang="en-US" altLang="zh-CN" sz="2000" dirty="0">
              <a:solidFill>
                <a:schemeClr val="bg1">
                  <a:lumMod val="65000"/>
                </a:schemeClr>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了解信息熵的由来和意义</a:t>
            </a:r>
            <a:endParaRPr lang="en-US" altLang="zh-CN"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知道信息的测量方法</a:t>
            </a:r>
            <a:endParaRPr lang="en-US" altLang="zh-CN"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掌握熵的表达式及其证明</a:t>
            </a:r>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 知道经典的决策树算法</a:t>
            </a:r>
            <a:endParaRPr lang="en-US" altLang="zh-CN" sz="2000" b="1"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 了解决策树剪枝的原因、策略及其异同点</a:t>
            </a:r>
            <a:endParaRPr lang="en-US" altLang="zh-CN" sz="2000"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 掌握应用决策树算法解决实际问题的方法</a:t>
            </a:r>
            <a:endParaRPr lang="en-US" altLang="zh-CN" sz="2000"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 </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超参数优化方法</a:t>
            </a:r>
            <a:endParaRPr lang="en-AU" altLang="zh-CN" sz="2000" dirty="0">
              <a:solidFill>
                <a:schemeClr val="bg1">
                  <a:lumMod val="6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en-AU" altLang="zh-CN"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56</a:t>
            </a:fld>
            <a:endParaRPr lang="en-US" altLang="zh-CN" dirty="0"/>
          </a:p>
        </p:txBody>
      </p:sp>
    </p:spTree>
    <p:extLst>
      <p:ext uri="{BB962C8B-B14F-4D97-AF65-F5344CB8AC3E}">
        <p14:creationId xmlns:p14="http://schemas.microsoft.com/office/powerpoint/2010/main" val="3554831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9A2DB-43B6-4566-87B6-6E9C64C4584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决策树生成</a:t>
            </a:r>
            <a:endParaRPr lang="zh-CN" altLang="en-US" dirty="0"/>
          </a:p>
        </p:txBody>
      </p:sp>
      <p:sp>
        <p:nvSpPr>
          <p:cNvPr id="3" name="内容占位符 2">
            <a:extLst>
              <a:ext uri="{FF2B5EF4-FFF2-40B4-BE49-F238E27FC236}">
                <a16:creationId xmlns:a16="http://schemas.microsoft.com/office/drawing/2014/main" id="{A10C32CF-B679-4B73-A220-2148058B8D98}"/>
              </a:ext>
            </a:extLst>
          </p:cNvPr>
          <p:cNvSpPr>
            <a:spLocks noGrp="1"/>
          </p:cNvSpPr>
          <p:nvPr>
            <p:ph idx="1"/>
          </p:nvPr>
        </p:nvSpPr>
        <p:spPr/>
        <p:txBody>
          <a:bodyPr/>
          <a:lstStyle/>
          <a:p>
            <a:r>
              <a:rPr lang="zh-CN" altLang="en-US" sz="2800" dirty="0"/>
              <a:t>经典的决策树生成算法</a:t>
            </a:r>
            <a:endParaRPr lang="en-US" altLang="zh-CN" sz="2800" dirty="0"/>
          </a:p>
          <a:p>
            <a:pPr lvl="1"/>
            <a:r>
              <a:rPr lang="en-US" altLang="zh-CN" sz="2400" dirty="0"/>
              <a:t>ID3</a:t>
            </a:r>
          </a:p>
          <a:p>
            <a:pPr lvl="1"/>
            <a:r>
              <a:rPr lang="en-US" altLang="zh-CN" sz="2400" dirty="0"/>
              <a:t>C4.5</a:t>
            </a:r>
          </a:p>
          <a:p>
            <a:pPr lvl="1"/>
            <a:r>
              <a:rPr lang="en-US" altLang="zh-CN" sz="2400" dirty="0"/>
              <a:t>CART (classification and regression tree)</a:t>
            </a:r>
            <a:r>
              <a:rPr lang="zh-CN" altLang="en-US" sz="2400" dirty="0"/>
              <a:t>算法</a:t>
            </a:r>
            <a:endParaRPr lang="en-US" altLang="zh-CN" sz="2400" dirty="0"/>
          </a:p>
          <a:p>
            <a:pPr lvl="1"/>
            <a:endParaRPr lang="en-US" altLang="zh-CN" dirty="0"/>
          </a:p>
          <a:p>
            <a:pPr lvl="1"/>
            <a:endParaRPr lang="en-US" altLang="zh-CN" dirty="0"/>
          </a:p>
          <a:p>
            <a:endParaRPr lang="zh-CN" altLang="en-US" dirty="0"/>
          </a:p>
        </p:txBody>
      </p:sp>
      <p:sp>
        <p:nvSpPr>
          <p:cNvPr id="4" name="日期占位符 3">
            <a:extLst>
              <a:ext uri="{FF2B5EF4-FFF2-40B4-BE49-F238E27FC236}">
                <a16:creationId xmlns:a16="http://schemas.microsoft.com/office/drawing/2014/main" id="{A8C2D0E8-74BB-45E4-B7F4-892818B6CA4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196ADE69-EB77-4EBC-8CC5-AC34D31AA654}"/>
              </a:ext>
            </a:extLst>
          </p:cNvPr>
          <p:cNvSpPr>
            <a:spLocks noGrp="1"/>
          </p:cNvSpPr>
          <p:nvPr>
            <p:ph type="ftr" sz="quarter" idx="3"/>
          </p:nvPr>
        </p:nvSpPr>
        <p:spPr/>
        <p:txBody>
          <a:bodyPr/>
          <a:lstStyle/>
          <a:p>
            <a:pPr algn="r">
              <a:defRPr/>
            </a:pPr>
            <a:r>
              <a:rPr lang="zh-CN" altLang="en-US"/>
              <a:t>交通大数据</a:t>
            </a:r>
            <a:r>
              <a:rPr lang="en-US" altLang="zh-CN"/>
              <a:t>· </a:t>
            </a:r>
            <a:r>
              <a:rPr lang="zh-CN" altLang="en-US"/>
              <a:t>东南大学 </a:t>
            </a:r>
            <a:r>
              <a:rPr lang="en-US" altLang="zh-CN"/>
              <a:t>· </a:t>
            </a:r>
            <a:r>
              <a:rPr lang="zh-CN" altLang="en-US"/>
              <a:t>刘志远教授</a:t>
            </a:r>
            <a:endParaRPr lang="en-US" altLang="zh-CN" dirty="0"/>
          </a:p>
        </p:txBody>
      </p:sp>
      <p:sp>
        <p:nvSpPr>
          <p:cNvPr id="6" name="灯片编号占位符 5">
            <a:extLst>
              <a:ext uri="{FF2B5EF4-FFF2-40B4-BE49-F238E27FC236}">
                <a16:creationId xmlns:a16="http://schemas.microsoft.com/office/drawing/2014/main" id="{5578EFC5-73CE-4174-83E0-DBA288B78A9E}"/>
              </a:ext>
            </a:extLst>
          </p:cNvPr>
          <p:cNvSpPr>
            <a:spLocks noGrp="1"/>
          </p:cNvSpPr>
          <p:nvPr>
            <p:ph type="sldNum" sz="quarter" idx="4"/>
          </p:nvPr>
        </p:nvSpPr>
        <p:spPr/>
        <p:txBody>
          <a:bodyPr/>
          <a:lstStyle/>
          <a:p>
            <a:pPr>
              <a:defRPr/>
            </a:pPr>
            <a:fld id="{B637DA7A-EB76-4203-8E69-29EB9F37D3B8}" type="slidenum">
              <a:rPr lang="zh-CN" altLang="en-US" smtClean="0"/>
              <a:pPr>
                <a:defRPr/>
              </a:pPr>
              <a:t>57</a:t>
            </a:fld>
            <a:endParaRPr lang="en-US" altLang="zh-CN" dirty="0"/>
          </a:p>
        </p:txBody>
      </p:sp>
    </p:spTree>
    <p:extLst>
      <p:ext uri="{BB962C8B-B14F-4D97-AF65-F5344CB8AC3E}">
        <p14:creationId xmlns:p14="http://schemas.microsoft.com/office/powerpoint/2010/main" val="73448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58</a:t>
            </a:fld>
            <a:endParaRPr lang="en-US" altLang="zh-CN" dirty="0"/>
          </a:p>
        </p:txBody>
      </p:sp>
      <p:sp>
        <p:nvSpPr>
          <p:cNvPr id="7"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决策树生成</a:t>
            </a:r>
            <a:endParaRPr lang="en-AU"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633984" y="1956772"/>
                <a:ext cx="7876032" cy="4028391"/>
              </a:xfrm>
            </p:spPr>
            <p:txBody>
              <a:bodyPr/>
              <a:lstStyle/>
              <a:p>
                <a:pPr marL="571500" indent="-457200">
                  <a:lnSpc>
                    <a:spcPct val="150000"/>
                  </a:lnSpc>
                  <a:buFont typeface="Wingdings" pitchFamily="2" charset="2"/>
                  <a:buChar char="p"/>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输入：训练数据集</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𝐷</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，特征集</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𝐴</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，阈值</a:t>
                </a:r>
                <a14:m>
                  <m:oMath xmlns:m="http://schemas.openxmlformats.org/officeDocument/2006/math">
                    <m:r>
                      <a:rPr lang="el-GR"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𝜀</m:t>
                    </m:r>
                  </m:oMath>
                </a14:m>
                <a:r>
                  <a:rPr lang="zh-CN" altLang="el-GR" sz="2000" dirty="0">
                    <a:latin typeface="微软雅黑" panose="020B0503020204020204" pitchFamily="34" charset="-122"/>
                    <a:ea typeface="微软雅黑" panose="020B0503020204020204" pitchFamily="34" charset="-122"/>
                    <a:cs typeface="Times New Roman" panose="02020603050405020304" pitchFamily="18" charset="0"/>
                  </a:rPr>
                  <a:t>；</a:t>
                </a:r>
              </a:p>
              <a:p>
                <a:pPr marL="571500" indent="-457200">
                  <a:lnSpc>
                    <a:spcPct val="150000"/>
                  </a:lnSpc>
                  <a:buFont typeface="Wingdings" pitchFamily="2" charset="2"/>
                  <a:buChar char="p"/>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输出：决策树</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4572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若</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𝐷</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中所有样本属于同一类</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𝑘</m:t>
                        </m:r>
                      </m:sub>
                    </m:sSub>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，则</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为单结点树，并将类</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𝑘</m:t>
                        </m:r>
                      </m:sub>
                    </m:sSub>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作为该结点的类标记，返回</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p>
              <a:p>
                <a:pPr marL="571500" indent="-4572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若</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，则</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为单结点树，并将</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𝐷</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中样本数最多的类</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𝑘</m:t>
                        </m:r>
                      </m:sub>
                    </m:sSub>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作为该结点的类标记，返回</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p>
              <a:p>
                <a:pPr marL="571500" indent="-4572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否则，计算</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𝐴</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中每个特征对</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𝐷</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的信息增益，选择信息增益最大的特征</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，并将该特征从集合</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𝐴</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中删除；</a:t>
                </a: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633984" y="1956772"/>
                <a:ext cx="7876032" cy="4028391"/>
              </a:xfrm>
              <a:blipFill>
                <a:blip r:embed="rId3"/>
                <a:stretch>
                  <a:fillRect b="-454"/>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en-US" altLang="zh-CN" dirty="0">
                <a:solidFill>
                  <a:srgbClr val="4F81BD"/>
                </a:solidFill>
                <a:latin typeface="微软雅黑" panose="020B0503020204020204" pitchFamily="34" charset="-122"/>
                <a:ea typeface="微软雅黑" panose="020B0503020204020204" pitchFamily="34" charset="-122"/>
              </a:rPr>
              <a:t>ID3</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2887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59</a:t>
            </a:fld>
            <a:endParaRPr lang="en-US" altLang="zh-CN" dirty="0"/>
          </a:p>
        </p:txBody>
      </p:sp>
      <p:sp>
        <p:nvSpPr>
          <p:cNvPr id="7"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决策树生成</a:t>
            </a:r>
            <a:endParaRPr lang="en-AU"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633984" y="1956772"/>
                <a:ext cx="7876032" cy="4586531"/>
              </a:xfrm>
            </p:spPr>
            <p:txBody>
              <a:bodyPr/>
              <a:lstStyle/>
              <a:p>
                <a:pPr marL="571500" indent="-457200">
                  <a:lnSpc>
                    <a:spcPct val="150000"/>
                  </a:lnSpc>
                  <a:buFont typeface="Wingdings" pitchFamily="2" charset="2"/>
                  <a:buChar char="p"/>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输入：训练数据集</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𝐷</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，特征集</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𝐴</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，阈值</a:t>
                </a:r>
                <a14:m>
                  <m:oMath xmlns:m="http://schemas.openxmlformats.org/officeDocument/2006/math">
                    <m:r>
                      <a:rPr lang="el-GR"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𝜀</m:t>
                    </m:r>
                  </m:oMath>
                </a14:m>
                <a:r>
                  <a:rPr lang="zh-CN" altLang="el-GR" sz="2000" dirty="0">
                    <a:latin typeface="微软雅黑" panose="020B0503020204020204" pitchFamily="34" charset="-122"/>
                    <a:ea typeface="微软雅黑" panose="020B0503020204020204" pitchFamily="34" charset="-122"/>
                    <a:cs typeface="Times New Roman" panose="02020603050405020304" pitchFamily="18" charset="0"/>
                  </a:rPr>
                  <a:t>；</a:t>
                </a:r>
              </a:p>
              <a:p>
                <a:pPr marL="571500" indent="-457200">
                  <a:lnSpc>
                    <a:spcPct val="150000"/>
                  </a:lnSpc>
                  <a:buFont typeface="Wingdings" pitchFamily="2" charset="2"/>
                  <a:buChar char="p"/>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输出：决策树</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457200">
                  <a:lnSpc>
                    <a:spcPct val="150000"/>
                  </a:lnSpc>
                  <a:buFont typeface="+mj-lt"/>
                  <a:buAutoNum type="arabicPeriod" startAt="4"/>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的信息增益小于阈值</a:t>
                </a:r>
                <a14:m>
                  <m:oMath xmlns:m="http://schemas.openxmlformats.org/officeDocument/2006/math">
                    <m:r>
                      <a:rPr lang="el-GR"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𝜀</m:t>
                    </m:r>
                  </m:oMath>
                </a14:m>
                <a:r>
                  <a:rPr lang="zh-CN" altLang="el-GR"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例如</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），则置</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为单结点树，并将</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𝐷</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中样本数量最多的类</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𝑘</m:t>
                        </m:r>
                      </m:sub>
                    </m:sSub>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作为该结点的类标记，返回</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p>
              <a:p>
                <a:pPr marL="571500" indent="-457200">
                  <a:lnSpc>
                    <a:spcPct val="150000"/>
                  </a:lnSpc>
                  <a:buFont typeface="+mj-lt"/>
                  <a:buAutoNum type="arabicPeriod" startAt="4"/>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否则，对</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oMath>
                </a14:m>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的每一可能值</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，依据其样本特征值将</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𝐷</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分割为若干非空子集</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𝐷</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，将</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𝐷</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中样本数量最多的类作为标记，构建子结点，由结点及其子结点构成树</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，返回</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p>
              <a:p>
                <a:pPr marL="571500" indent="-457200">
                  <a:lnSpc>
                    <a:spcPct val="150000"/>
                  </a:lnSpc>
                  <a:buFont typeface="+mj-lt"/>
                  <a:buAutoNum type="arabicPeriod" startAt="4"/>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对第</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𝑖</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个子结点，以</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𝐷</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为训练集，以更新后的</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𝐴</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为特征集，递归地执行步骤（</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），得到子树</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，返回</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r>
                      <a:rPr lang="zh-CN" altLang="en-US" sz="2000" b="0" i="1" dirty="0" smtClean="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p>
              <a:p>
                <a:pPr marL="400050" indent="-285750">
                  <a:lnSpc>
                    <a:spcPct val="150000"/>
                  </a:lnSpc>
                  <a:buFont typeface="Arial" panose="020B0604020202020204" pitchFamily="34" charset="0"/>
                  <a:buChar char="•"/>
                </a:pPr>
                <a:endParaRPr lang="en-US" altLang="zh-CN" sz="2000" b="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633984" y="1956772"/>
                <a:ext cx="7876032" cy="4586531"/>
              </a:xfrm>
              <a:blipFill>
                <a:blip r:embed="rId3"/>
                <a:stretch>
                  <a:fillRect r="-774"/>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en-US" altLang="zh-CN" dirty="0">
                <a:solidFill>
                  <a:srgbClr val="4F81BD"/>
                </a:solidFill>
                <a:latin typeface="微软雅黑" panose="020B0503020204020204" pitchFamily="34" charset="-122"/>
                <a:ea typeface="微软雅黑" panose="020B0503020204020204" pitchFamily="34" charset="-122"/>
              </a:rPr>
              <a:t>ID3</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0470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背景</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a:t>
            </a:fld>
            <a:endParaRPr lang="en-US" altLang="zh-CN" dirty="0"/>
          </a:p>
        </p:txBody>
      </p:sp>
      <p:sp>
        <p:nvSpPr>
          <p:cNvPr id="10" name="Content Placeholder 2">
            <a:extLst>
              <a:ext uri="{FF2B5EF4-FFF2-40B4-BE49-F238E27FC236}">
                <a16:creationId xmlns:a16="http://schemas.microsoft.com/office/drawing/2014/main" id="{4C546083-4028-4C8D-B01A-3914DDC6C900}"/>
              </a:ext>
            </a:extLst>
          </p:cNvPr>
          <p:cNvSpPr txBox="1">
            <a:spLocks/>
          </p:cNvSpPr>
          <p:nvPr/>
        </p:nvSpPr>
        <p:spPr bwMode="auto">
          <a:xfrm>
            <a:off x="457200" y="1384043"/>
            <a:ext cx="4343400"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zh-CN" altLang="en-US" dirty="0">
                <a:solidFill>
                  <a:srgbClr val="4F81BD"/>
                </a:solidFill>
                <a:latin typeface="微软雅黑" panose="020B0503020204020204" pitchFamily="34" charset="-122"/>
                <a:ea typeface="微软雅黑" panose="020B0503020204020204" pitchFamily="34" charset="-122"/>
              </a:rPr>
              <a:t>出行方式选择（特征选择）</a:t>
            </a:r>
            <a:endParaRPr lang="en-US" altLang="zh-CN" dirty="0">
              <a:solidFill>
                <a:srgbClr val="4F81BD"/>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stretch>
            <a:fillRect/>
          </a:stretch>
        </p:blipFill>
        <p:spPr>
          <a:xfrm>
            <a:off x="62886" y="3107803"/>
            <a:ext cx="7523224" cy="2775342"/>
          </a:xfrm>
          <a:prstGeom prst="rect">
            <a:avLst/>
          </a:prstGeom>
        </p:spPr>
      </p:pic>
      <p:pic>
        <p:nvPicPr>
          <p:cNvPr id="23" name="图片 22"/>
          <p:cNvPicPr>
            <a:picLocks noChangeAspect="1"/>
          </p:cNvPicPr>
          <p:nvPr/>
        </p:nvPicPr>
        <p:blipFill>
          <a:blip r:embed="rId4"/>
          <a:stretch>
            <a:fillRect/>
          </a:stretch>
        </p:blipFill>
        <p:spPr>
          <a:xfrm>
            <a:off x="4540884" y="531686"/>
            <a:ext cx="4546523" cy="2645565"/>
          </a:xfrm>
          <a:prstGeom prst="rect">
            <a:avLst/>
          </a:prstGeom>
        </p:spPr>
      </p:pic>
      <p:sp>
        <p:nvSpPr>
          <p:cNvPr id="11" name="Content Placeholder 2"/>
          <p:cNvSpPr>
            <a:spLocks noGrp="1"/>
          </p:cNvSpPr>
          <p:nvPr>
            <p:ph idx="1"/>
          </p:nvPr>
        </p:nvSpPr>
        <p:spPr>
          <a:xfrm>
            <a:off x="192892" y="6084505"/>
            <a:ext cx="8563358" cy="639002"/>
          </a:xfrm>
        </p:spPr>
        <p:txBody>
          <a:bodyPr/>
          <a:lstStyle/>
          <a:p>
            <a:pPr marL="114300" indent="0">
              <a:lnSpc>
                <a:spcPct val="150000"/>
              </a:lnSpc>
              <a:buNone/>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特征</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选择的顺序不同，则完成同样的分类，需要进行的分叉次数不同</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05908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60</a:t>
            </a:fld>
            <a:endParaRPr lang="en-US" altLang="zh-CN" dirty="0"/>
          </a:p>
        </p:txBody>
      </p:sp>
      <p:sp>
        <p:nvSpPr>
          <p:cNvPr id="8"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3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ID3</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graphicFrame>
        <p:nvGraphicFramePr>
          <p:cNvPr id="11" name="表格 10">
            <a:extLst>
              <a:ext uri="{FF2B5EF4-FFF2-40B4-BE49-F238E27FC236}">
                <a16:creationId xmlns:a16="http://schemas.microsoft.com/office/drawing/2014/main" id="{82A59249-FE47-478D-A58A-AE96EE5E6D2D}"/>
              </a:ext>
            </a:extLst>
          </p:cNvPr>
          <p:cNvGraphicFramePr>
            <a:graphicFrameLocks noGrp="1"/>
          </p:cNvGraphicFramePr>
          <p:nvPr>
            <p:extLst>
              <p:ext uri="{D42A27DB-BD31-4B8C-83A1-F6EECF244321}">
                <p14:modId xmlns:p14="http://schemas.microsoft.com/office/powerpoint/2010/main" val="1439194341"/>
              </p:ext>
            </p:extLst>
          </p:nvPr>
        </p:nvGraphicFramePr>
        <p:xfrm>
          <a:off x="981454" y="3431362"/>
          <a:ext cx="7181090" cy="3291840"/>
        </p:xfrm>
        <a:graphic>
          <a:graphicData uri="http://schemas.openxmlformats.org/drawingml/2006/table">
            <a:tbl>
              <a:tblPr firstRow="1" firstCol="1" bandRow="1">
                <a:tableStyleId>{3B4B98B0-60AC-42C2-AFA5-B58CD77FA1E5}</a:tableStyleId>
              </a:tblPr>
              <a:tblGrid>
                <a:gridCol w="717385">
                  <a:extLst>
                    <a:ext uri="{9D8B030D-6E8A-4147-A177-3AD203B41FA5}">
                      <a16:colId xmlns:a16="http://schemas.microsoft.com/office/drawing/2014/main" val="2543958306"/>
                    </a:ext>
                  </a:extLst>
                </a:gridCol>
                <a:gridCol w="718290">
                  <a:extLst>
                    <a:ext uri="{9D8B030D-6E8A-4147-A177-3AD203B41FA5}">
                      <a16:colId xmlns:a16="http://schemas.microsoft.com/office/drawing/2014/main" val="1254785483"/>
                    </a:ext>
                  </a:extLst>
                </a:gridCol>
                <a:gridCol w="718290">
                  <a:extLst>
                    <a:ext uri="{9D8B030D-6E8A-4147-A177-3AD203B41FA5}">
                      <a16:colId xmlns:a16="http://schemas.microsoft.com/office/drawing/2014/main" val="373732121"/>
                    </a:ext>
                  </a:extLst>
                </a:gridCol>
                <a:gridCol w="718290">
                  <a:extLst>
                    <a:ext uri="{9D8B030D-6E8A-4147-A177-3AD203B41FA5}">
                      <a16:colId xmlns:a16="http://schemas.microsoft.com/office/drawing/2014/main" val="348425237"/>
                    </a:ext>
                  </a:extLst>
                </a:gridCol>
                <a:gridCol w="718290">
                  <a:extLst>
                    <a:ext uri="{9D8B030D-6E8A-4147-A177-3AD203B41FA5}">
                      <a16:colId xmlns:a16="http://schemas.microsoft.com/office/drawing/2014/main" val="4190346827"/>
                    </a:ext>
                  </a:extLst>
                </a:gridCol>
                <a:gridCol w="717385">
                  <a:extLst>
                    <a:ext uri="{9D8B030D-6E8A-4147-A177-3AD203B41FA5}">
                      <a16:colId xmlns:a16="http://schemas.microsoft.com/office/drawing/2014/main" val="828034423"/>
                    </a:ext>
                  </a:extLst>
                </a:gridCol>
                <a:gridCol w="718290">
                  <a:extLst>
                    <a:ext uri="{9D8B030D-6E8A-4147-A177-3AD203B41FA5}">
                      <a16:colId xmlns:a16="http://schemas.microsoft.com/office/drawing/2014/main" val="1616783164"/>
                    </a:ext>
                  </a:extLst>
                </a:gridCol>
                <a:gridCol w="718290">
                  <a:extLst>
                    <a:ext uri="{9D8B030D-6E8A-4147-A177-3AD203B41FA5}">
                      <a16:colId xmlns:a16="http://schemas.microsoft.com/office/drawing/2014/main" val="413152074"/>
                    </a:ext>
                  </a:extLst>
                </a:gridCol>
                <a:gridCol w="718290">
                  <a:extLst>
                    <a:ext uri="{9D8B030D-6E8A-4147-A177-3AD203B41FA5}">
                      <a16:colId xmlns:a16="http://schemas.microsoft.com/office/drawing/2014/main" val="732393045"/>
                    </a:ext>
                  </a:extLst>
                </a:gridCol>
                <a:gridCol w="718290">
                  <a:extLst>
                    <a:ext uri="{9D8B030D-6E8A-4147-A177-3AD203B41FA5}">
                      <a16:colId xmlns:a16="http://schemas.microsoft.com/office/drawing/2014/main" val="4049512177"/>
                    </a:ext>
                  </a:extLst>
                </a:gridCol>
              </a:tblGrid>
              <a:tr h="208280">
                <a:tc>
                  <a:txBody>
                    <a:bodyPr/>
                    <a:lstStyle/>
                    <a:p>
                      <a:pPr algn="ctr">
                        <a:spcAft>
                          <a:spcPts val="0"/>
                        </a:spcAft>
                      </a:pPr>
                      <a:r>
                        <a:rPr lang="zh-CN" sz="1800" kern="0" dirty="0">
                          <a:effectLst/>
                        </a:rPr>
                        <a:t>编号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平均速度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流量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有无停车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交通状态</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b="1" kern="0" dirty="0">
                          <a:effectLst/>
                        </a:rPr>
                        <a:t>编号</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平均速度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流量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有无停车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交通状态</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3756742"/>
                  </a:ext>
                </a:extLst>
              </a:tr>
              <a:tr h="208280">
                <a:tc>
                  <a:txBody>
                    <a:bodyPr/>
                    <a:lstStyle/>
                    <a:p>
                      <a:pPr algn="ctr">
                        <a:spcAft>
                          <a:spcPts val="0"/>
                        </a:spcAft>
                      </a:pPr>
                      <a:r>
                        <a:rPr lang="en-US" sz="1800" kern="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低</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有</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拥堵</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11</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45315674"/>
                  </a:ext>
                </a:extLst>
              </a:tr>
              <a:tr h="208280">
                <a:tc>
                  <a:txBody>
                    <a:bodyPr/>
                    <a:lstStyle/>
                    <a:p>
                      <a:pPr algn="ctr">
                        <a:spcAft>
                          <a:spcPts val="0"/>
                        </a:spcAft>
                      </a:pPr>
                      <a:r>
                        <a:rPr lang="en-US" sz="1800" kern="0">
                          <a:effectLst/>
                        </a:rPr>
                        <a:t>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12</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中</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2772542"/>
                  </a:ext>
                </a:extLst>
              </a:tr>
              <a:tr h="208280">
                <a:tc>
                  <a:txBody>
                    <a:bodyPr/>
                    <a:lstStyle/>
                    <a:p>
                      <a:pPr algn="ctr">
                        <a:spcAft>
                          <a:spcPts val="0"/>
                        </a:spcAft>
                      </a:pPr>
                      <a:r>
                        <a:rPr lang="en-US" sz="1800" kern="0">
                          <a:effectLst/>
                        </a:rPr>
                        <a:t>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高</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13</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低</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14870558"/>
                  </a:ext>
                </a:extLst>
              </a:tr>
              <a:tr h="208280">
                <a:tc>
                  <a:txBody>
                    <a:bodyPr/>
                    <a:lstStyle/>
                    <a:p>
                      <a:pPr algn="ctr">
                        <a:spcAft>
                          <a:spcPts val="0"/>
                        </a:spcAft>
                      </a:pPr>
                      <a:r>
                        <a:rPr lang="en-US" sz="1800" kern="0">
                          <a:effectLst/>
                        </a:rPr>
                        <a:t>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14</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高</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大</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33603358"/>
                  </a:ext>
                </a:extLst>
              </a:tr>
              <a:tr h="208280">
                <a:tc>
                  <a:txBody>
                    <a:bodyPr/>
                    <a:lstStyle/>
                    <a:p>
                      <a:pPr algn="ctr">
                        <a:spcAft>
                          <a:spcPts val="0"/>
                        </a:spcAft>
                      </a:pPr>
                      <a:r>
                        <a:rPr lang="en-US" sz="1800" kern="0">
                          <a:effectLst/>
                        </a:rPr>
                        <a:t>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15</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大</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57147866"/>
                  </a:ext>
                </a:extLst>
              </a:tr>
              <a:tr h="208280">
                <a:tc>
                  <a:txBody>
                    <a:bodyPr/>
                    <a:lstStyle/>
                    <a:p>
                      <a:pPr algn="ctr">
                        <a:spcAft>
                          <a:spcPts val="0"/>
                        </a:spcAft>
                      </a:pPr>
                      <a:r>
                        <a:rPr lang="en-US" sz="1800" kern="0">
                          <a:effectLst/>
                        </a:rPr>
                        <a:t>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16</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大</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8749921"/>
                  </a:ext>
                </a:extLst>
              </a:tr>
              <a:tr h="208280">
                <a:tc>
                  <a:txBody>
                    <a:bodyPr/>
                    <a:lstStyle/>
                    <a:p>
                      <a:pPr algn="ctr">
                        <a:spcAft>
                          <a:spcPts val="0"/>
                        </a:spcAft>
                      </a:pPr>
                      <a:r>
                        <a:rPr lang="en-US" sz="1800" kern="0">
                          <a:effectLst/>
                        </a:rPr>
                        <a:t>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17</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5666781"/>
                  </a:ext>
                </a:extLst>
              </a:tr>
              <a:tr h="208280">
                <a:tc>
                  <a:txBody>
                    <a:bodyPr/>
                    <a:lstStyle/>
                    <a:p>
                      <a:pPr algn="ctr">
                        <a:spcAft>
                          <a:spcPts val="0"/>
                        </a:spcAft>
                      </a:pPr>
                      <a:r>
                        <a:rPr lang="en-US" sz="1800" kern="0">
                          <a:effectLst/>
                        </a:rPr>
                        <a:t>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18</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无</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畅通</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83491855"/>
                  </a:ext>
                </a:extLst>
              </a:tr>
              <a:tr h="208280">
                <a:tc>
                  <a:txBody>
                    <a:bodyPr/>
                    <a:lstStyle/>
                    <a:p>
                      <a:pPr algn="ctr">
                        <a:spcAft>
                          <a:spcPts val="0"/>
                        </a:spcAft>
                      </a:pPr>
                      <a:r>
                        <a:rPr lang="en-US" sz="1800" kern="0">
                          <a:effectLst/>
                        </a:rPr>
                        <a:t>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有</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19</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有</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拥堵</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09842433"/>
                  </a:ext>
                </a:extLst>
              </a:tr>
              <a:tr h="208280">
                <a:tc>
                  <a:txBody>
                    <a:bodyPr/>
                    <a:lstStyle/>
                    <a:p>
                      <a:pPr algn="ctr">
                        <a:spcAft>
                          <a:spcPts val="0"/>
                        </a:spcAft>
                      </a:pPr>
                      <a:r>
                        <a:rPr lang="en-US" sz="1800" kern="0">
                          <a:effectLst/>
                        </a:rPr>
                        <a:t>10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缓行</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kern="0" dirty="0">
                          <a:effectLst/>
                        </a:rPr>
                        <a:t>20</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a:effectLst/>
                        </a:rPr>
                        <a:t>中</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无</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缓行</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18297114"/>
                  </a:ext>
                </a:extLst>
              </a:tr>
            </a:tbl>
          </a:graphicData>
        </a:graphic>
      </p:graphicFrame>
      <p:sp>
        <p:nvSpPr>
          <p:cNvPr id="9" name="矩形 8">
            <a:extLst>
              <a:ext uri="{FF2B5EF4-FFF2-40B4-BE49-F238E27FC236}">
                <a16:creationId xmlns:a16="http://schemas.microsoft.com/office/drawing/2014/main" id="{5888D66B-12C3-2840-B247-934CB325EADD}"/>
              </a:ext>
            </a:extLst>
          </p:cNvPr>
          <p:cNvSpPr/>
          <p:nvPr/>
        </p:nvSpPr>
        <p:spPr>
          <a:xfrm>
            <a:off x="666757" y="2165923"/>
            <a:ext cx="7575035" cy="1052440"/>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EED6C6D6-2A4E-F242-924A-31EA5822C1E7}"/>
              </a:ext>
            </a:extLst>
          </p:cNvPr>
          <p:cNvSpPr txBox="1"/>
          <p:nvPr/>
        </p:nvSpPr>
        <p:spPr>
          <a:xfrm>
            <a:off x="981454" y="1944308"/>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2" name="文本框 1"/>
          <p:cNvSpPr txBox="1"/>
          <p:nvPr/>
        </p:nvSpPr>
        <p:spPr>
          <a:xfrm>
            <a:off x="1157898" y="2202700"/>
            <a:ext cx="7004646" cy="1015663"/>
          </a:xfrm>
          <a:prstGeom prst="rect">
            <a:avLst/>
          </a:prstGeom>
          <a:noFill/>
        </p:spPr>
        <p:txBody>
          <a:bodyPr wrap="square" rtlCol="0">
            <a:spAutoFit/>
          </a:bodyPr>
          <a:lstStyle/>
          <a:p>
            <a:pPr lvl="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根据以下训练集，基于信息增益规则和</a:t>
            </a:r>
            <a:r>
              <a:rPr lang="en-US" altLang="zh-CN" sz="2000" dirty="0">
                <a:solidFill>
                  <a:srgbClr val="000000"/>
                </a:solidFill>
                <a:latin typeface="微软雅黑" panose="020B0503020204020204" pitchFamily="34" charset="-122"/>
                <a:ea typeface="微软雅黑" panose="020B0503020204020204" pitchFamily="34" charset="-122"/>
              </a:rPr>
              <a:t>ID3</a:t>
            </a:r>
            <a:r>
              <a:rPr lang="zh-CN" altLang="en-US" sz="2000" dirty="0">
                <a:solidFill>
                  <a:srgbClr val="000000"/>
                </a:solidFill>
                <a:latin typeface="微软雅黑" panose="020B0503020204020204" pitchFamily="34" charset="-122"/>
                <a:ea typeface="微软雅黑" panose="020B0503020204020204" pitchFamily="34" charset="-122"/>
              </a:rPr>
              <a:t>算法流程步骤，通过代码递归生成一棵决策树，以字典的方式对结果进行存储。</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883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61</a:t>
            </a:fld>
            <a:endParaRPr lang="en-US" altLang="zh-CN" dirty="0"/>
          </a:p>
        </p:txBody>
      </p:sp>
      <p:sp>
        <p:nvSpPr>
          <p:cNvPr id="8"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12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ID3</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171F9BD5-2594-46EA-96A7-2C9B665A11D3}"/>
              </a:ext>
            </a:extLst>
          </p:cNvPr>
          <p:cNvGraphicFramePr>
            <a:graphicFrameLocks noChangeAspect="1"/>
          </p:cNvGraphicFramePr>
          <p:nvPr>
            <p:extLst>
              <p:ext uri="{D42A27DB-BD31-4B8C-83A1-F6EECF244321}">
                <p14:modId xmlns:p14="http://schemas.microsoft.com/office/powerpoint/2010/main" val="1461016337"/>
              </p:ext>
            </p:extLst>
          </p:nvPr>
        </p:nvGraphicFramePr>
        <p:xfrm>
          <a:off x="1341120" y="1905841"/>
          <a:ext cx="5862408" cy="4446191"/>
        </p:xfrm>
        <a:graphic>
          <a:graphicData uri="http://schemas.openxmlformats.org/presentationml/2006/ole">
            <mc:AlternateContent xmlns:mc="http://schemas.openxmlformats.org/markup-compatibility/2006">
              <mc:Choice xmlns:v="urn:schemas-microsoft-com:vml" Requires="v">
                <p:oleObj spid="_x0000_s1031" name="Visio" r:id="rId4" imgW="2533732" imgH="1914605" progId="Visio.Drawing.15">
                  <p:embed/>
                </p:oleObj>
              </mc:Choice>
              <mc:Fallback>
                <p:oleObj name="Visio" r:id="rId4" imgW="2533732" imgH="1914605" progId="Visio.Drawing.15">
                  <p:embed/>
                  <p:pic>
                    <p:nvPicPr>
                      <p:cNvPr id="10" name="对象 9">
                        <a:extLst>
                          <a:ext uri="{FF2B5EF4-FFF2-40B4-BE49-F238E27FC236}">
                            <a16:creationId xmlns:a16="http://schemas.microsoft.com/office/drawing/2014/main" id="{171F9BD5-2594-46EA-96A7-2C9B665A1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1120" y="1905841"/>
                        <a:ext cx="5862408" cy="4446191"/>
                      </a:xfrm>
                      <a:prstGeom prst="rect">
                        <a:avLst/>
                      </a:prstGeom>
                      <a:noFill/>
                    </p:spPr>
                  </p:pic>
                </p:oleObj>
              </mc:Fallback>
            </mc:AlternateContent>
          </a:graphicData>
        </a:graphic>
      </p:graphicFrame>
    </p:spTree>
    <p:extLst>
      <p:ext uri="{BB962C8B-B14F-4D97-AF65-F5344CB8AC3E}">
        <p14:creationId xmlns:p14="http://schemas.microsoft.com/office/powerpoint/2010/main" val="3887185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62</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8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ID3</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矩形 8"/>
          <p:cNvSpPr/>
          <p:nvPr/>
        </p:nvSpPr>
        <p:spPr>
          <a:xfrm>
            <a:off x="423121" y="1955981"/>
            <a:ext cx="8320938" cy="4146713"/>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513604" y="2563264"/>
            <a:ext cx="8213953" cy="3539430"/>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classList</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dataSet</a:t>
            </a:r>
            <a:r>
              <a:rPr lang="en-US" altLang="zh-CN" sz="1600" dirty="0">
                <a:solidFill>
                  <a:srgbClr val="000000"/>
                </a:solidFill>
                <a:latin typeface="Consolas" panose="020B0609020204030204" pitchFamily="49" charset="0"/>
              </a:rPr>
              <a:t>[</a:t>
            </a:r>
            <a:r>
              <a:rPr lang="en-US" altLang="zh-CN" sz="1600" dirty="0">
                <a:solidFill>
                  <a:srgbClr val="A31515"/>
                </a:solidFill>
                <a:latin typeface="Consolas" panose="020B0609020204030204" pitchFamily="49" charset="0"/>
              </a:rPr>
              <a:t>'</a:t>
            </a:r>
            <a:r>
              <a:rPr lang="zh-CN" altLang="en-US" sz="1600" dirty="0">
                <a:solidFill>
                  <a:srgbClr val="A31515"/>
                </a:solidFill>
                <a:latin typeface="Consolas" panose="020B0609020204030204" pitchFamily="49" charset="0"/>
              </a:rPr>
              <a:t>交通状态</a:t>
            </a:r>
            <a:r>
              <a:rPr lang="en-US" altLang="zh-CN" sz="1600" dirty="0">
                <a:solidFill>
                  <a:srgbClr val="A31515"/>
                </a:solidFill>
                <a:latin typeface="Consolas" panose="020B0609020204030204" pitchFamily="49" charset="0"/>
              </a:rPr>
              <a:t>'</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tolist</a:t>
            </a:r>
            <a:r>
              <a:rPr lang="en-US" altLang="zh-CN" sz="1600" dirty="0">
                <a:solidFill>
                  <a:srgbClr val="000000"/>
                </a:solidFill>
                <a:latin typeface="Consolas" panose="020B0609020204030204" pitchFamily="49" charset="0"/>
              </a:rPr>
              <a:t>()</a:t>
            </a:r>
          </a:p>
          <a:p>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停止分类条件：</a:t>
            </a:r>
            <a:endParaRPr lang="en-US" altLang="zh-CN" sz="1600" dirty="0">
              <a:solidFill>
                <a:srgbClr val="008000"/>
              </a:solidFill>
              <a:latin typeface="Consolas" panose="020B0609020204030204" pitchFamily="49" charset="0"/>
            </a:endParaRPr>
          </a:p>
          <a:p>
            <a:r>
              <a:rPr lang="en-US" altLang="zh-CN" sz="1600" b="1" dirty="0">
                <a:solidFill>
                  <a:srgbClr val="000000"/>
                </a:solidFill>
                <a:latin typeface="Consolas" panose="020B0609020204030204" pitchFamily="49" charset="0"/>
              </a:rPr>
              <a:t>    	</a:t>
            </a:r>
            <a:r>
              <a:rPr lang="en-US" altLang="zh-CN" sz="1600" b="1" dirty="0">
                <a:solidFill>
                  <a:srgbClr val="008000"/>
                </a:solidFill>
                <a:latin typeface="Consolas" panose="020B0609020204030204" pitchFamily="49" charset="0"/>
              </a:rPr>
              <a:t>### </a:t>
            </a:r>
            <a:r>
              <a:rPr lang="zh-CN" altLang="en-US" sz="1600" b="1" dirty="0">
                <a:solidFill>
                  <a:srgbClr val="008000"/>
                </a:solidFill>
                <a:latin typeface="Consolas" panose="020B0609020204030204" pitchFamily="49" charset="0"/>
              </a:rPr>
              <a:t>当类别完全相同则停止继续划分    </a:t>
            </a:r>
            <a:endParaRPr lang="zh-CN" altLang="en-US" sz="1600" b="1" dirty="0">
              <a:solidFill>
                <a:srgbClr val="000000"/>
              </a:solidFill>
              <a:latin typeface="Consolas" panose="020B0609020204030204" pitchFamily="49" charset="0"/>
            </a:endParaRPr>
          </a:p>
          <a:p>
            <a:r>
              <a:rPr lang="zh-CN" altLang="en-US" sz="1600" b="1" dirty="0">
                <a:solidFill>
                  <a:srgbClr val="000000"/>
                </a:solidFill>
                <a:latin typeface="Consolas" panose="020B0609020204030204" pitchFamily="49" charset="0"/>
              </a:rPr>
              <a:t>    </a:t>
            </a:r>
            <a:r>
              <a:rPr lang="en-US" altLang="zh-CN" sz="1600" b="1" dirty="0">
                <a:solidFill>
                  <a:srgbClr val="008000"/>
                </a:solidFill>
                <a:latin typeface="Consolas" panose="020B0609020204030204" pitchFamily="49" charset="0"/>
              </a:rPr>
              <a:t>### </a:t>
            </a:r>
            <a:r>
              <a:rPr lang="zh-CN" altLang="en-US" sz="1600" b="1" dirty="0">
                <a:solidFill>
                  <a:srgbClr val="008000"/>
                </a:solidFill>
                <a:latin typeface="Consolas" panose="020B0609020204030204" pitchFamily="49" charset="0"/>
              </a:rPr>
              <a:t>当只剩一个特征的时候，无法继续划分，返回数量最多的类别</a:t>
            </a:r>
            <a:r>
              <a:rPr lang="en-US" altLang="zh-CN" sz="1600" b="1" dirty="0">
                <a:solidFill>
                  <a:srgbClr val="008000"/>
                </a:solidFill>
                <a:latin typeface="Consolas" panose="020B0609020204030204" pitchFamily="49" charset="0"/>
              </a:rPr>
              <a:t>: return </a:t>
            </a:r>
            <a:r>
              <a:rPr lang="en-US" altLang="zh-CN" sz="1600" b="1" dirty="0" err="1">
                <a:solidFill>
                  <a:srgbClr val="008000"/>
                </a:solidFill>
                <a:latin typeface="Consolas" panose="020B0609020204030204" pitchFamily="49" charset="0"/>
              </a:rPr>
              <a:t>majorityCnt</a:t>
            </a:r>
            <a:r>
              <a:rPr lang="en-US" altLang="zh-CN" sz="1600" b="1" dirty="0">
                <a:solidFill>
                  <a:srgbClr val="008000"/>
                </a:solidFill>
                <a:latin typeface="Consolas" panose="020B0609020204030204" pitchFamily="49" charset="0"/>
              </a:rPr>
              <a:t>(</a:t>
            </a:r>
            <a:r>
              <a:rPr lang="en-US" altLang="zh-CN" sz="1600" b="1" dirty="0" err="1">
                <a:solidFill>
                  <a:srgbClr val="008000"/>
                </a:solidFill>
                <a:latin typeface="Consolas" panose="020B0609020204030204" pitchFamily="49" charset="0"/>
              </a:rPr>
              <a:t>classList</a:t>
            </a:r>
            <a:r>
              <a:rPr lang="en-US" altLang="zh-CN" sz="1600" b="1" dirty="0">
                <a:solidFill>
                  <a:srgbClr val="008000"/>
                </a:solidFill>
                <a:latin typeface="Consolas" panose="020B0609020204030204" pitchFamily="49" charset="0"/>
              </a:rPr>
              <a:t>) </a:t>
            </a:r>
            <a:r>
              <a:rPr lang="en-US" altLang="zh-CN" sz="1600" b="1"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bestFeatLabel</a:t>
            </a:r>
            <a:r>
              <a:rPr lang="en-US" altLang="zh-CN" sz="1600" dirty="0">
                <a:solidFill>
                  <a:srgbClr val="000000"/>
                </a:solidFill>
                <a:latin typeface="Consolas" panose="020B0609020204030204" pitchFamily="49" charset="0"/>
              </a:rPr>
              <a:t>= chooseBestFeatureToSplit(</a:t>
            </a:r>
            <a:r>
              <a:rPr lang="en-US" altLang="zh-CN" sz="1600" dirty="0" err="1">
                <a:solidFill>
                  <a:srgbClr val="000000"/>
                </a:solidFill>
                <a:latin typeface="Consolas" panose="020B0609020204030204" pitchFamily="49" charset="0"/>
              </a:rPr>
              <a:t>dataSet</a:t>
            </a:r>
            <a:r>
              <a:rPr lang="en-US" altLang="zh-CN" sz="1600" dirty="0">
                <a:solidFill>
                  <a:srgbClr val="000000"/>
                </a:solidFill>
                <a:latin typeface="Consolas" panose="020B0609020204030204" pitchFamily="49" charset="0"/>
              </a:rPr>
              <a:t>)</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最佳特征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myTree</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bestFeatLabel</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字典结构，且</a:t>
            </a:r>
            <a:r>
              <a:rPr lang="en-US" altLang="zh-CN" sz="1600" dirty="0">
                <a:solidFill>
                  <a:srgbClr val="008000"/>
                </a:solidFill>
                <a:latin typeface="Consolas" panose="020B0609020204030204" pitchFamily="49" charset="0"/>
              </a:rPr>
              <a:t>key</a:t>
            </a:r>
            <a:r>
              <a:rPr lang="zh-CN" altLang="en-US" sz="1600" dirty="0">
                <a:solidFill>
                  <a:srgbClr val="008000"/>
                </a:solidFill>
                <a:latin typeface="Consolas" panose="020B0609020204030204" pitchFamily="49" charset="0"/>
              </a:rPr>
              <a:t>为</a:t>
            </a:r>
            <a:r>
              <a:rPr lang="en-US" altLang="zh-CN" sz="1600" dirty="0" err="1">
                <a:solidFill>
                  <a:srgbClr val="008000"/>
                </a:solidFill>
                <a:latin typeface="Consolas" panose="020B0609020204030204" pitchFamily="49" charset="0"/>
              </a:rPr>
              <a:t>featureLabel</a:t>
            </a:r>
            <a:r>
              <a:rPr lang="en-US" altLang="zh-CN" sz="1600" dirty="0">
                <a:solidFill>
                  <a:srgbClr val="008000"/>
                </a:solidFill>
                <a:latin typeface="Consolas" panose="020B0609020204030204" pitchFamily="49" charset="0"/>
              </a:rPr>
              <a:t>    </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featureName.remove</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bestFeatLabel</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featValues</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dataSet</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bestFeatLabel</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找到需要分类的特征子集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 = set(</a:t>
            </a:r>
            <a:r>
              <a:rPr lang="en-US" altLang="zh-CN" sz="1600" dirty="0" err="1">
                <a:solidFill>
                  <a:srgbClr val="000000"/>
                </a:solidFill>
                <a:latin typeface="Consolas" panose="020B0609020204030204" pitchFamily="49" charset="0"/>
              </a:rPr>
              <a:t>featValues</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value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subLabels</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featureName</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复制操作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b="1" dirty="0">
                <a:solidFill>
                  <a:srgbClr val="008000"/>
                </a:solidFill>
                <a:latin typeface="Consolas" panose="020B0609020204030204" pitchFamily="49" charset="0"/>
              </a:rPr>
              <a:t>### </a:t>
            </a:r>
            <a:r>
              <a:rPr lang="zh-CN" altLang="en-US" sz="1600" b="1" dirty="0">
                <a:solidFill>
                  <a:srgbClr val="008000"/>
                </a:solidFill>
                <a:latin typeface="Consolas" panose="020B0609020204030204" pitchFamily="49" charset="0"/>
              </a:rPr>
              <a:t>递归，给</a:t>
            </a:r>
            <a:r>
              <a:rPr lang="en-US" altLang="zh-CN" sz="1600" b="1" dirty="0" err="1">
                <a:solidFill>
                  <a:srgbClr val="008000"/>
                </a:solidFill>
                <a:latin typeface="Consolas" panose="020B0609020204030204" pitchFamily="49" charset="0"/>
              </a:rPr>
              <a:t>myTree</a:t>
            </a:r>
            <a:r>
              <a:rPr lang="en-US" altLang="zh-CN" sz="1600" b="1" dirty="0">
                <a:solidFill>
                  <a:srgbClr val="008000"/>
                </a:solidFill>
                <a:latin typeface="Consolas" panose="020B0609020204030204" pitchFamily="49" charset="0"/>
              </a:rPr>
              <a:t>[</a:t>
            </a:r>
            <a:r>
              <a:rPr lang="en-US" altLang="zh-CN" sz="1600" b="1" dirty="0" err="1">
                <a:solidFill>
                  <a:srgbClr val="008000"/>
                </a:solidFill>
                <a:latin typeface="Consolas" panose="020B0609020204030204" pitchFamily="49" charset="0"/>
              </a:rPr>
              <a:t>bestFeatLabel</a:t>
            </a:r>
            <a:r>
              <a:rPr lang="en-US" altLang="zh-CN" sz="1600" b="1" dirty="0">
                <a:solidFill>
                  <a:srgbClr val="008000"/>
                </a:solidFill>
                <a:latin typeface="Consolas" panose="020B0609020204030204" pitchFamily="49" charset="0"/>
              </a:rPr>
              <a:t>]</a:t>
            </a:r>
            <a:r>
              <a:rPr lang="zh-CN" altLang="en-US" sz="1600" b="1" dirty="0">
                <a:solidFill>
                  <a:srgbClr val="008000"/>
                </a:solidFill>
                <a:latin typeface="Consolas" panose="020B0609020204030204" pitchFamily="49" charset="0"/>
              </a:rPr>
              <a:t>赋值</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myTree</a:t>
            </a:r>
            <a:r>
              <a:rPr lang="en-US" altLang="zh-CN" sz="1600" dirty="0">
                <a:solidFill>
                  <a:srgbClr val="000000"/>
                </a:solidFill>
                <a:latin typeface="Consolas" panose="020B0609020204030204" pitchFamily="49" charset="0"/>
              </a:rPr>
              <a:t> </a:t>
            </a:r>
          </a:p>
        </p:txBody>
      </p:sp>
      <p:sp>
        <p:nvSpPr>
          <p:cNvPr id="11" name="圆角矩形 10"/>
          <p:cNvSpPr/>
          <p:nvPr/>
        </p:nvSpPr>
        <p:spPr>
          <a:xfrm>
            <a:off x="688747" y="2073894"/>
            <a:ext cx="3756254" cy="44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createTree</a:t>
            </a:r>
            <a:r>
              <a:rPr lang="en-US" altLang="zh-CN" dirty="0"/>
              <a:t>(</a:t>
            </a:r>
            <a:r>
              <a:rPr lang="en-US" altLang="zh-CN" dirty="0" err="1"/>
              <a:t>dataSet,featureName</a:t>
            </a:r>
            <a:r>
              <a:rPr lang="en-US" altLang="zh-CN" dirty="0"/>
              <a:t>)</a:t>
            </a:r>
            <a:endParaRPr lang="zh-CN" altLang="en-US" dirty="0"/>
          </a:p>
        </p:txBody>
      </p:sp>
      <p:sp>
        <p:nvSpPr>
          <p:cNvPr id="12" name="圆角矩形 11"/>
          <p:cNvSpPr/>
          <p:nvPr/>
        </p:nvSpPr>
        <p:spPr>
          <a:xfrm>
            <a:off x="658826" y="6279533"/>
            <a:ext cx="3816096" cy="39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chooseBestFeatureToSplit(dataset)</a:t>
            </a:r>
            <a:endParaRPr lang="zh-CN" altLang="en-US" sz="1600" dirty="0"/>
          </a:p>
        </p:txBody>
      </p:sp>
      <p:sp>
        <p:nvSpPr>
          <p:cNvPr id="13" name="圆角矩形 12"/>
          <p:cNvSpPr/>
          <p:nvPr/>
        </p:nvSpPr>
        <p:spPr>
          <a:xfrm>
            <a:off x="4859608" y="6272385"/>
            <a:ext cx="3005328" cy="39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datasetmajorityCnt</a:t>
            </a:r>
            <a:r>
              <a:rPr lang="en-US" altLang="zh-CN" sz="1600" dirty="0"/>
              <a:t>(</a:t>
            </a:r>
            <a:r>
              <a:rPr lang="en-US" altLang="zh-CN" sz="1600" dirty="0" err="1"/>
              <a:t>classList</a:t>
            </a:r>
            <a:r>
              <a:rPr lang="en-US" altLang="zh-CN" sz="1600" dirty="0"/>
              <a:t>)</a:t>
            </a:r>
            <a:endParaRPr lang="zh-CN" altLang="en-US" sz="1600" dirty="0"/>
          </a:p>
        </p:txBody>
      </p:sp>
    </p:spTree>
    <p:extLst>
      <p:ext uri="{BB962C8B-B14F-4D97-AF65-F5344CB8AC3E}">
        <p14:creationId xmlns:p14="http://schemas.microsoft.com/office/powerpoint/2010/main" val="1933283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63</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8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ID3</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矩形 8"/>
          <p:cNvSpPr/>
          <p:nvPr/>
        </p:nvSpPr>
        <p:spPr>
          <a:xfrm>
            <a:off x="423121" y="1828981"/>
            <a:ext cx="8320938" cy="5029019"/>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393700" y="2590302"/>
            <a:ext cx="8293100" cy="4278094"/>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a:solidFill>
                  <a:srgbClr val="A31515"/>
                </a:solidFill>
                <a:latin typeface="Consolas" panose="020B0609020204030204" pitchFamily="49" charset="0"/>
              </a:rPr>
              <a:t>"""return the class with the majority of samples</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Args</a:t>
            </a:r>
            <a:r>
              <a:rPr lang="en-US" altLang="zh-CN" sz="1600" dirty="0">
                <a:solidFill>
                  <a:srgbClr val="A31515"/>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classList</a:t>
            </a:r>
            <a:r>
              <a:rPr lang="en-US" altLang="zh-CN" sz="1600" dirty="0">
                <a:solidFill>
                  <a:srgbClr val="A31515"/>
                </a:solidFill>
                <a:latin typeface="Consolas" panose="020B0609020204030204" pitchFamily="49" charset="0"/>
              </a:rPr>
              <a:t>: the list of sample labels </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Returns:</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sortedClassCount</a:t>
            </a:r>
            <a:r>
              <a:rPr lang="en-US" altLang="zh-CN" sz="1600" dirty="0">
                <a:solidFill>
                  <a:srgbClr val="A31515"/>
                </a:solidFill>
                <a:latin typeface="Consolas" panose="020B0609020204030204" pitchFamily="49" charset="0"/>
              </a:rPr>
              <a:t>[0][0]: the class with the majority of samples</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note that: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classCount</a:t>
            </a:r>
            <a:r>
              <a:rPr lang="en-US" altLang="zh-CN" sz="1600" dirty="0">
                <a:solidFill>
                  <a:srgbClr val="A31515"/>
                </a:solidFill>
                <a:latin typeface="Consolas" panose="020B0609020204030204" pitchFamily="49" charset="0"/>
              </a:rPr>
              <a:t> records different labels in </a:t>
            </a:r>
            <a:r>
              <a:rPr lang="en-US" altLang="zh-CN" sz="1600" dirty="0" err="1">
                <a:solidFill>
                  <a:srgbClr val="A31515"/>
                </a:solidFill>
                <a:latin typeface="Consolas" panose="020B0609020204030204" pitchFamily="49" charset="0"/>
              </a:rPr>
              <a:t>classList</a:t>
            </a:r>
            <a:r>
              <a:rPr lang="en-US" altLang="zh-CN" sz="1600" dirty="0">
                <a:solidFill>
                  <a:srgbClr val="A31515"/>
                </a:solidFill>
                <a:latin typeface="Consolas" panose="020B0609020204030204" pitchFamily="49" charset="0"/>
              </a:rPr>
              <a:t> and their occurrences</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err="1">
                <a:solidFill>
                  <a:srgbClr val="A31515"/>
                </a:solidFill>
                <a:latin typeface="Consolas" panose="020B0609020204030204" pitchFamily="49" charset="0"/>
              </a:rPr>
              <a:t>sortedClassCount</a:t>
            </a:r>
            <a:r>
              <a:rPr lang="en-US" altLang="zh-CN" sz="1600" dirty="0">
                <a:solidFill>
                  <a:srgbClr val="A31515"/>
                </a:solidFill>
                <a:latin typeface="Consolas" panose="020B0609020204030204" pitchFamily="49" charset="0"/>
              </a:rPr>
              <a:t> is a dictionary sorted by value in descending order based on </a:t>
            </a:r>
            <a:r>
              <a:rPr lang="en-US" altLang="zh-CN" sz="1600" dirty="0" err="1">
                <a:solidFill>
                  <a:srgbClr val="A31515"/>
                </a:solidFill>
                <a:latin typeface="Consolas" panose="020B0609020204030204" pitchFamily="49" charset="0"/>
              </a:rPr>
              <a:t>classCount</a:t>
            </a:r>
            <a:endParaRPr lang="en-US" altLang="zh-CN" sz="1600" dirty="0">
              <a:solidFill>
                <a:srgbClr val="000000"/>
              </a:solidFill>
              <a:latin typeface="Consolas" panose="020B0609020204030204" pitchFamily="49" charset="0"/>
            </a:endParaRPr>
          </a:p>
          <a:p>
            <a:r>
              <a:rPr lang="en-US" altLang="zh-CN" sz="1600" dirty="0">
                <a:solidFill>
                  <a:srgbClr val="A31515"/>
                </a:solidFill>
                <a:latin typeface="Consolas" panose="020B0609020204030204" pitchFamily="49" charset="0"/>
              </a:rPr>
              <a:t>    """</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classCount</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vote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classList</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if</a:t>
            </a:r>
            <a:r>
              <a:rPr lang="en-US" altLang="zh-CN" sz="1600" dirty="0">
                <a:solidFill>
                  <a:srgbClr val="000000"/>
                </a:solidFill>
                <a:latin typeface="Consolas" panose="020B0609020204030204" pitchFamily="49" charset="0"/>
              </a:rPr>
              <a:t> vote </a:t>
            </a:r>
            <a:r>
              <a:rPr lang="en-US" altLang="zh-CN" sz="1600" dirty="0">
                <a:solidFill>
                  <a:srgbClr val="0000FF"/>
                </a:solidFill>
                <a:latin typeface="Consolas" panose="020B0609020204030204" pitchFamily="49" charset="0"/>
              </a:rPr>
              <a:t>not</a:t>
            </a:r>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classCount.keys</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classCount</a:t>
            </a:r>
            <a:r>
              <a:rPr lang="en-US" altLang="zh-CN" sz="1600" dirty="0">
                <a:solidFill>
                  <a:srgbClr val="000000"/>
                </a:solidFill>
                <a:latin typeface="Consolas" panose="020B0609020204030204" pitchFamily="49" charset="0"/>
              </a:rPr>
              <a:t>[vote] = </a:t>
            </a:r>
            <a:r>
              <a:rPr lang="en-US" altLang="zh-CN" sz="1600" dirty="0">
                <a:solidFill>
                  <a:srgbClr val="098658"/>
                </a:solidFill>
                <a:latin typeface="Consolas" panose="020B0609020204030204" pitchFamily="49" charset="0"/>
              </a:rPr>
              <a:t>0</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classCount</a:t>
            </a:r>
            <a:r>
              <a:rPr lang="en-US" altLang="zh-CN" sz="1600" dirty="0">
                <a:solidFill>
                  <a:srgbClr val="000000"/>
                </a:solidFill>
                <a:latin typeface="Consolas" panose="020B0609020204030204" pitchFamily="49" charset="0"/>
              </a:rPr>
              <a:t>[vote] += </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sortedClassCount</a:t>
            </a:r>
            <a:r>
              <a:rPr lang="en-US" altLang="zh-CN" sz="1600" dirty="0">
                <a:solidFill>
                  <a:srgbClr val="000000"/>
                </a:solidFill>
                <a:latin typeface="Consolas" panose="020B0609020204030204" pitchFamily="49" charset="0"/>
              </a:rPr>
              <a:t> = sorted(</a:t>
            </a:r>
            <a:r>
              <a:rPr lang="en-US" altLang="zh-CN" sz="1600" dirty="0" err="1">
                <a:solidFill>
                  <a:srgbClr val="000000"/>
                </a:solidFill>
                <a:latin typeface="Consolas" panose="020B0609020204030204" pitchFamily="49" charset="0"/>
              </a:rPr>
              <a:t>classCount.items</a:t>
            </a:r>
            <a:r>
              <a:rPr lang="en-US" altLang="zh-CN" sz="1600" dirty="0">
                <a:solidFill>
                  <a:srgbClr val="000000"/>
                </a:solidFill>
                <a:latin typeface="Consolas" panose="020B0609020204030204" pitchFamily="49" charset="0"/>
              </a:rPr>
              <a:t>(), key=</a:t>
            </a:r>
            <a:r>
              <a:rPr lang="en-US" altLang="zh-CN" sz="1600" dirty="0" err="1">
                <a:solidFill>
                  <a:srgbClr val="000000"/>
                </a:solidFill>
                <a:latin typeface="Consolas" panose="020B0609020204030204" pitchFamily="49" charset="0"/>
              </a:rPr>
              <a:t>itemgetter</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 reverse=</a:t>
            </a:r>
            <a:r>
              <a:rPr lang="en-US" altLang="zh-CN" sz="1600" dirty="0">
                <a:solidFill>
                  <a:srgbClr val="0000FF"/>
                </a:solidFill>
                <a:latin typeface="Consolas" panose="020B0609020204030204" pitchFamily="49" charset="0"/>
              </a:rPr>
              <a:t>True</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sortedClassCount</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0</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0</a:t>
            </a:r>
            <a:r>
              <a:rPr lang="en-US" altLang="zh-CN" sz="1600" dirty="0">
                <a:solidFill>
                  <a:srgbClr val="000000"/>
                </a:solidFill>
                <a:latin typeface="Consolas" panose="020B0609020204030204" pitchFamily="49" charset="0"/>
              </a:rPr>
              <a:t>]</a:t>
            </a:r>
          </a:p>
        </p:txBody>
      </p:sp>
      <p:sp>
        <p:nvSpPr>
          <p:cNvPr id="13" name="圆角矩形 12"/>
          <p:cNvSpPr/>
          <p:nvPr/>
        </p:nvSpPr>
        <p:spPr>
          <a:xfrm>
            <a:off x="658826" y="1949510"/>
            <a:ext cx="3176574" cy="5679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datasetmajorityCnt</a:t>
            </a:r>
            <a:r>
              <a:rPr lang="en-US" altLang="zh-CN" dirty="0"/>
              <a:t>(</a:t>
            </a:r>
            <a:r>
              <a:rPr lang="en-US" altLang="zh-CN" dirty="0" err="1"/>
              <a:t>classList</a:t>
            </a:r>
            <a:r>
              <a:rPr lang="en-US" altLang="zh-CN" dirty="0"/>
              <a:t>)</a:t>
            </a:r>
            <a:endParaRPr lang="zh-CN" altLang="en-US" dirty="0"/>
          </a:p>
        </p:txBody>
      </p:sp>
    </p:spTree>
    <p:extLst>
      <p:ext uri="{BB962C8B-B14F-4D97-AF65-F5344CB8AC3E}">
        <p14:creationId xmlns:p14="http://schemas.microsoft.com/office/powerpoint/2010/main" val="2020534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64</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8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ID3</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矩形 8"/>
          <p:cNvSpPr/>
          <p:nvPr/>
        </p:nvSpPr>
        <p:spPr>
          <a:xfrm>
            <a:off x="423121" y="1955981"/>
            <a:ext cx="8320938" cy="4639156"/>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513604" y="2563264"/>
            <a:ext cx="8213953" cy="4031873"/>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classList</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dataSet</a:t>
            </a:r>
            <a:r>
              <a:rPr lang="en-US" altLang="zh-CN" sz="1600" dirty="0">
                <a:solidFill>
                  <a:srgbClr val="000000"/>
                </a:solidFill>
                <a:latin typeface="Consolas" panose="020B0609020204030204" pitchFamily="49" charset="0"/>
              </a:rPr>
              <a:t>[</a:t>
            </a:r>
            <a:r>
              <a:rPr lang="en-US" altLang="zh-CN" sz="1600" dirty="0">
                <a:solidFill>
                  <a:srgbClr val="A31515"/>
                </a:solidFill>
                <a:latin typeface="Consolas" panose="020B0609020204030204" pitchFamily="49" charset="0"/>
              </a:rPr>
              <a:t>'</a:t>
            </a:r>
            <a:r>
              <a:rPr lang="zh-CN" altLang="en-US" sz="1600" dirty="0">
                <a:solidFill>
                  <a:srgbClr val="A31515"/>
                </a:solidFill>
                <a:latin typeface="Consolas" panose="020B0609020204030204" pitchFamily="49" charset="0"/>
              </a:rPr>
              <a:t>交通状态</a:t>
            </a:r>
            <a:r>
              <a:rPr lang="en-US" altLang="zh-CN" sz="1600" dirty="0">
                <a:solidFill>
                  <a:srgbClr val="A31515"/>
                </a:solidFill>
                <a:latin typeface="Consolas" panose="020B0609020204030204" pitchFamily="49" charset="0"/>
              </a:rPr>
              <a:t>'</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tolist</a:t>
            </a:r>
            <a:r>
              <a:rPr lang="en-US" altLang="zh-CN" sz="1600" dirty="0">
                <a:solidFill>
                  <a:srgbClr val="000000"/>
                </a:solidFill>
                <a:latin typeface="Consolas" panose="020B0609020204030204" pitchFamily="49" charset="0"/>
              </a:rPr>
              <a:t>()    </a:t>
            </a:r>
          </a:p>
          <a:p>
            <a:r>
              <a:rPr lang="en-US" altLang="zh-CN" sz="1600" b="1" dirty="0">
                <a:solidFill>
                  <a:srgbClr val="000000"/>
                </a:solidFill>
                <a:latin typeface="Consolas" panose="020B0609020204030204" pitchFamily="49" charset="0"/>
              </a:rPr>
              <a:t>    </a:t>
            </a:r>
            <a:r>
              <a:rPr lang="en-US" altLang="zh-CN" sz="1600" b="1" dirty="0">
                <a:solidFill>
                  <a:srgbClr val="0000FF"/>
                </a:solidFill>
                <a:latin typeface="Consolas" panose="020B0609020204030204" pitchFamily="49" charset="0"/>
              </a:rPr>
              <a:t>if</a:t>
            </a:r>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classList.count</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classList</a:t>
            </a:r>
            <a:r>
              <a:rPr lang="en-US" altLang="zh-CN" sz="1600" b="1" dirty="0">
                <a:solidFill>
                  <a:srgbClr val="000000"/>
                </a:solidFill>
                <a:latin typeface="Consolas" panose="020B0609020204030204" pitchFamily="49" charset="0"/>
              </a:rPr>
              <a:t>[</a:t>
            </a:r>
            <a:r>
              <a:rPr lang="en-US" altLang="zh-CN" sz="1600" b="1" dirty="0">
                <a:solidFill>
                  <a:srgbClr val="098658"/>
                </a:solidFill>
                <a:latin typeface="Consolas" panose="020B0609020204030204" pitchFamily="49" charset="0"/>
              </a:rPr>
              <a:t>0</a:t>
            </a:r>
            <a:r>
              <a:rPr lang="en-US" altLang="zh-CN" sz="1600" b="1" dirty="0">
                <a:solidFill>
                  <a:srgbClr val="000000"/>
                </a:solidFill>
                <a:latin typeface="Consolas" panose="020B0609020204030204" pitchFamily="49" charset="0"/>
              </a:rPr>
              <a:t>]) == </a:t>
            </a:r>
            <a:r>
              <a:rPr lang="en-US" altLang="zh-CN" sz="1600" b="1" dirty="0" err="1">
                <a:solidFill>
                  <a:srgbClr val="000000"/>
                </a:solidFill>
                <a:latin typeface="Consolas" panose="020B0609020204030204" pitchFamily="49" charset="0"/>
              </a:rPr>
              <a:t>len</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classList</a:t>
            </a:r>
            <a:r>
              <a:rPr lang="en-US" altLang="zh-CN" sz="1600" b="1" dirty="0">
                <a:solidFill>
                  <a:srgbClr val="000000"/>
                </a:solidFill>
                <a:latin typeface="Consolas" panose="020B0609020204030204" pitchFamily="49" charset="0"/>
              </a:rPr>
              <a:t>): </a:t>
            </a:r>
            <a:r>
              <a:rPr lang="en-US" altLang="zh-CN" sz="1600" b="1" dirty="0">
                <a:solidFill>
                  <a:srgbClr val="008000"/>
                </a:solidFill>
                <a:latin typeface="Consolas" panose="020B0609020204030204" pitchFamily="49" charset="0"/>
              </a:rPr>
              <a:t># </a:t>
            </a:r>
            <a:r>
              <a:rPr lang="zh-CN" altLang="en-US" sz="1600" b="1" dirty="0">
                <a:solidFill>
                  <a:srgbClr val="008000"/>
                </a:solidFill>
                <a:latin typeface="Consolas" panose="020B0609020204030204" pitchFamily="49" charset="0"/>
              </a:rPr>
              <a:t>统计属于类别</a:t>
            </a:r>
            <a:r>
              <a:rPr lang="en-US" altLang="zh-CN" sz="1600" b="1" dirty="0" err="1">
                <a:solidFill>
                  <a:srgbClr val="008000"/>
                </a:solidFill>
                <a:latin typeface="Consolas" panose="020B0609020204030204" pitchFamily="49" charset="0"/>
              </a:rPr>
              <a:t>classList</a:t>
            </a:r>
            <a:r>
              <a:rPr lang="en-US" altLang="zh-CN" sz="1600" b="1" dirty="0">
                <a:solidFill>
                  <a:srgbClr val="008000"/>
                </a:solidFill>
                <a:latin typeface="Consolas" panose="020B0609020204030204" pitchFamily="49" charset="0"/>
              </a:rPr>
              <a:t>[0]</a:t>
            </a:r>
            <a:r>
              <a:rPr lang="zh-CN" altLang="en-US" sz="1600" b="1" dirty="0">
                <a:solidFill>
                  <a:srgbClr val="008000"/>
                </a:solidFill>
                <a:latin typeface="Consolas" panose="020B0609020204030204" pitchFamily="49" charset="0"/>
              </a:rPr>
              <a:t>的个数    </a:t>
            </a:r>
            <a:endParaRPr lang="zh-CN" altLang="en-US" sz="1600" b="1" dirty="0">
              <a:solidFill>
                <a:srgbClr val="000000"/>
              </a:solidFill>
              <a:latin typeface="Consolas" panose="020B0609020204030204" pitchFamily="49" charset="0"/>
            </a:endParaRPr>
          </a:p>
          <a:p>
            <a:r>
              <a:rPr lang="zh-CN" altLang="en-US" sz="1600" b="1" dirty="0">
                <a:solidFill>
                  <a:srgbClr val="000000"/>
                </a:solidFill>
                <a:latin typeface="Consolas" panose="020B0609020204030204" pitchFamily="49" charset="0"/>
              </a:rPr>
              <a:t>        </a:t>
            </a:r>
            <a:r>
              <a:rPr lang="en-US" altLang="zh-CN" sz="1600" b="1" dirty="0">
                <a:solidFill>
                  <a:srgbClr val="0000FF"/>
                </a:solidFill>
                <a:latin typeface="Consolas" panose="020B0609020204030204" pitchFamily="49" charset="0"/>
              </a:rPr>
              <a:t>return</a:t>
            </a:r>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classList</a:t>
            </a:r>
            <a:r>
              <a:rPr lang="en-US" altLang="zh-CN" sz="1600" b="1" dirty="0">
                <a:solidFill>
                  <a:srgbClr val="000000"/>
                </a:solidFill>
                <a:latin typeface="Consolas" panose="020B0609020204030204" pitchFamily="49" charset="0"/>
              </a:rPr>
              <a:t>[</a:t>
            </a:r>
            <a:r>
              <a:rPr lang="en-US" altLang="zh-CN" sz="1600" b="1" dirty="0">
                <a:solidFill>
                  <a:srgbClr val="098658"/>
                </a:solidFill>
                <a:latin typeface="Consolas" panose="020B0609020204030204" pitchFamily="49" charset="0"/>
              </a:rPr>
              <a:t>0</a:t>
            </a:r>
            <a:r>
              <a:rPr lang="en-US" altLang="zh-CN" sz="1600" b="1" dirty="0">
                <a:solidFill>
                  <a:srgbClr val="000000"/>
                </a:solidFill>
                <a:latin typeface="Consolas" panose="020B0609020204030204" pitchFamily="49" charset="0"/>
              </a:rPr>
              <a:t>] </a:t>
            </a:r>
            <a:r>
              <a:rPr lang="en-US" altLang="zh-CN" sz="1600" b="1" dirty="0">
                <a:solidFill>
                  <a:srgbClr val="008000"/>
                </a:solidFill>
                <a:latin typeface="Consolas" panose="020B0609020204030204" pitchFamily="49" charset="0"/>
              </a:rPr>
              <a:t># </a:t>
            </a:r>
            <a:r>
              <a:rPr lang="zh-CN" altLang="en-US" sz="1600" b="1" dirty="0">
                <a:solidFill>
                  <a:srgbClr val="008000"/>
                </a:solidFill>
                <a:latin typeface="Consolas" panose="020B0609020204030204" pitchFamily="49" charset="0"/>
              </a:rPr>
              <a:t>当类别完全相同则停止继续划分    </a:t>
            </a:r>
            <a:endParaRPr lang="zh-CN" altLang="en-US" sz="1600" b="1" dirty="0">
              <a:solidFill>
                <a:srgbClr val="000000"/>
              </a:solidFill>
              <a:latin typeface="Consolas" panose="020B0609020204030204" pitchFamily="49" charset="0"/>
            </a:endParaRPr>
          </a:p>
          <a:p>
            <a:r>
              <a:rPr lang="zh-CN" altLang="en-US" sz="1600" b="1" dirty="0">
                <a:solidFill>
                  <a:srgbClr val="000000"/>
                </a:solidFill>
                <a:latin typeface="Consolas" panose="020B0609020204030204" pitchFamily="49" charset="0"/>
              </a:rPr>
              <a:t>    </a:t>
            </a:r>
            <a:r>
              <a:rPr lang="en-US" altLang="zh-CN" sz="1600" b="1" dirty="0">
                <a:solidFill>
                  <a:srgbClr val="0000FF"/>
                </a:solidFill>
                <a:latin typeface="Consolas" panose="020B0609020204030204" pitchFamily="49" charset="0"/>
              </a:rPr>
              <a:t>if</a:t>
            </a:r>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len</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dataSet.iloc</a:t>
            </a:r>
            <a:r>
              <a:rPr lang="en-US" altLang="zh-CN" sz="1600" b="1" dirty="0">
                <a:solidFill>
                  <a:srgbClr val="000000"/>
                </a:solidFill>
                <a:latin typeface="Consolas" panose="020B0609020204030204" pitchFamily="49" charset="0"/>
              </a:rPr>
              <a:t>[</a:t>
            </a:r>
            <a:r>
              <a:rPr lang="en-US" altLang="zh-CN" sz="1600" b="1" dirty="0">
                <a:solidFill>
                  <a:srgbClr val="098658"/>
                </a:solidFill>
                <a:latin typeface="Consolas" panose="020B0609020204030204" pitchFamily="49" charset="0"/>
              </a:rPr>
              <a:t>0</a:t>
            </a:r>
            <a:r>
              <a:rPr lang="en-US" altLang="zh-CN" sz="1600" b="1" dirty="0">
                <a:solidFill>
                  <a:srgbClr val="000000"/>
                </a:solidFill>
                <a:latin typeface="Consolas" panose="020B0609020204030204" pitchFamily="49" charset="0"/>
              </a:rPr>
              <a:t>]) ==</a:t>
            </a:r>
            <a:r>
              <a:rPr lang="en-US" altLang="zh-CN" sz="1600" b="1" dirty="0">
                <a:solidFill>
                  <a:srgbClr val="098658"/>
                </a:solidFill>
                <a:latin typeface="Consolas" panose="020B0609020204030204" pitchFamily="49" charset="0"/>
              </a:rPr>
              <a:t>1</a:t>
            </a:r>
            <a:r>
              <a:rPr lang="en-US" altLang="zh-CN" sz="1600" b="1" dirty="0">
                <a:solidFill>
                  <a:srgbClr val="000000"/>
                </a:solidFill>
                <a:latin typeface="Consolas" panose="020B0609020204030204" pitchFamily="49" charset="0"/>
              </a:rPr>
              <a:t>: </a:t>
            </a:r>
            <a:r>
              <a:rPr lang="en-US" altLang="zh-CN" sz="1600" b="1" dirty="0">
                <a:solidFill>
                  <a:srgbClr val="008000"/>
                </a:solidFill>
                <a:latin typeface="Consolas" panose="020B0609020204030204" pitchFamily="49" charset="0"/>
              </a:rPr>
              <a:t># </a:t>
            </a:r>
            <a:r>
              <a:rPr lang="zh-CN" altLang="en-US" sz="1600" b="1" dirty="0">
                <a:solidFill>
                  <a:srgbClr val="008000"/>
                </a:solidFill>
                <a:latin typeface="Consolas" panose="020B0609020204030204" pitchFamily="49" charset="0"/>
              </a:rPr>
              <a:t>当只有一个特征的时候  </a:t>
            </a:r>
            <a:endParaRPr lang="zh-CN" altLang="en-US" sz="1600" b="1" dirty="0">
              <a:solidFill>
                <a:srgbClr val="000000"/>
              </a:solidFill>
              <a:latin typeface="Consolas" panose="020B0609020204030204" pitchFamily="49" charset="0"/>
            </a:endParaRPr>
          </a:p>
          <a:p>
            <a:r>
              <a:rPr lang="zh-CN" altLang="en-US" sz="1600" b="1" dirty="0">
                <a:solidFill>
                  <a:srgbClr val="000000"/>
                </a:solidFill>
                <a:latin typeface="Consolas" panose="020B0609020204030204" pitchFamily="49" charset="0"/>
              </a:rPr>
              <a:t>        </a:t>
            </a:r>
            <a:r>
              <a:rPr lang="en-US" altLang="zh-CN" sz="1600" b="1" dirty="0">
                <a:solidFill>
                  <a:srgbClr val="0000FF"/>
                </a:solidFill>
                <a:latin typeface="Consolas" panose="020B0609020204030204" pitchFamily="49" charset="0"/>
              </a:rPr>
              <a:t>return</a:t>
            </a:r>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majorityCnt</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classList</a:t>
            </a:r>
            <a:r>
              <a:rPr lang="en-US" altLang="zh-CN" sz="1600" b="1" dirty="0">
                <a:solidFill>
                  <a:srgbClr val="000000"/>
                </a:solidFill>
                <a:latin typeface="Consolas" panose="020B0609020204030204" pitchFamily="49" charset="0"/>
              </a:rPr>
              <a:t>) </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bestFeatLabel</a:t>
            </a:r>
            <a:r>
              <a:rPr lang="en-US" altLang="zh-CN" sz="1600" dirty="0">
                <a:solidFill>
                  <a:srgbClr val="000000"/>
                </a:solidFill>
                <a:latin typeface="Consolas" panose="020B0609020204030204" pitchFamily="49" charset="0"/>
              </a:rPr>
              <a:t>= chooseBestFeatureToSplit(</a:t>
            </a:r>
            <a:r>
              <a:rPr lang="en-US" altLang="zh-CN" sz="1600" dirty="0" err="1">
                <a:solidFill>
                  <a:srgbClr val="000000"/>
                </a:solidFill>
                <a:latin typeface="Consolas" panose="020B0609020204030204" pitchFamily="49" charset="0"/>
              </a:rPr>
              <a:t>dataSet</a:t>
            </a:r>
            <a:r>
              <a:rPr lang="en-US" altLang="zh-CN" sz="1600" dirty="0">
                <a:solidFill>
                  <a:srgbClr val="000000"/>
                </a:solidFill>
                <a:latin typeface="Consolas" panose="020B0609020204030204" pitchFamily="49" charset="0"/>
              </a:rPr>
              <a:t>)</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最佳特征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myTree</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bestFeatLabel</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字典 结构，且</a:t>
            </a:r>
            <a:r>
              <a:rPr lang="en-US" altLang="zh-CN" sz="1600" dirty="0">
                <a:solidFill>
                  <a:srgbClr val="008000"/>
                </a:solidFill>
                <a:latin typeface="Consolas" panose="020B0609020204030204" pitchFamily="49" charset="0"/>
              </a:rPr>
              <a:t>key</a:t>
            </a:r>
            <a:r>
              <a:rPr lang="zh-CN" altLang="en-US" sz="1600" dirty="0">
                <a:solidFill>
                  <a:srgbClr val="008000"/>
                </a:solidFill>
                <a:latin typeface="Consolas" panose="020B0609020204030204" pitchFamily="49" charset="0"/>
              </a:rPr>
              <a:t>为</a:t>
            </a:r>
            <a:r>
              <a:rPr lang="en-US" altLang="zh-CN" sz="1600" dirty="0" err="1">
                <a:solidFill>
                  <a:srgbClr val="008000"/>
                </a:solidFill>
                <a:latin typeface="Consolas" panose="020B0609020204030204" pitchFamily="49" charset="0"/>
              </a:rPr>
              <a:t>featureLabel</a:t>
            </a:r>
            <a:r>
              <a:rPr lang="en-US" altLang="zh-CN" sz="1600" dirty="0">
                <a:solidFill>
                  <a:srgbClr val="008000"/>
                </a:solidFill>
                <a:latin typeface="Consolas" panose="020B0609020204030204" pitchFamily="49" charset="0"/>
              </a:rPr>
              <a:t>    </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featureName.remove</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bestFeatLabel</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featValues</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dataSet</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bestFeatLabel</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找到需要分类的特征子集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 = set(</a:t>
            </a:r>
            <a:r>
              <a:rPr lang="en-US" altLang="zh-CN" sz="1600" dirty="0" err="1">
                <a:solidFill>
                  <a:srgbClr val="000000"/>
                </a:solidFill>
                <a:latin typeface="Consolas" panose="020B0609020204030204" pitchFamily="49" charset="0"/>
              </a:rPr>
              <a:t>featValues</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value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subLabels</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featureName</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复制操作    </a:t>
            </a:r>
            <a:endParaRPr lang="zh-CN" altLang="en-US" sz="1600" dirty="0">
              <a:solidFill>
                <a:srgbClr val="000000"/>
              </a:solidFill>
              <a:latin typeface="Consolas" panose="020B0609020204030204" pitchFamily="49" charset="0"/>
            </a:endParaRPr>
          </a:p>
          <a:p>
            <a:r>
              <a:rPr lang="zh-CN" altLang="en-US"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myTree</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bestFeatLabel</a:t>
            </a:r>
            <a:r>
              <a:rPr lang="en-US" altLang="zh-CN" sz="1600" b="1" dirty="0">
                <a:solidFill>
                  <a:srgbClr val="000000"/>
                </a:solidFill>
                <a:latin typeface="Consolas" panose="020B0609020204030204" pitchFamily="49" charset="0"/>
              </a:rPr>
              <a:t>][value] = </a:t>
            </a:r>
            <a:r>
              <a:rPr lang="en-US" altLang="zh-CN" sz="1600" b="1" dirty="0" err="1">
                <a:solidFill>
                  <a:srgbClr val="000000"/>
                </a:solidFill>
                <a:latin typeface="Consolas" panose="020B0609020204030204" pitchFamily="49" charset="0"/>
              </a:rPr>
              <a:t>createTree</a:t>
            </a:r>
            <a:r>
              <a:rPr lang="en-US" altLang="zh-CN" sz="1600" b="1" dirty="0">
                <a:solidFill>
                  <a:srgbClr val="000000"/>
                </a:solidFill>
                <a:latin typeface="Consolas" panose="020B0609020204030204" pitchFamily="49" charset="0"/>
              </a:rPr>
              <a:t>(splitDataSet(</a:t>
            </a:r>
            <a:r>
              <a:rPr lang="en-US" altLang="zh-CN" sz="1600" b="1" dirty="0" err="1">
                <a:solidFill>
                  <a:srgbClr val="000000"/>
                </a:solidFill>
                <a:latin typeface="Consolas" panose="020B0609020204030204" pitchFamily="49" charset="0"/>
              </a:rPr>
              <a:t>dataSet,bestFeatLabel,value</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subLabels</a:t>
            </a:r>
            <a:r>
              <a:rPr lang="en-US" altLang="zh-CN" sz="1600" b="1" dirty="0">
                <a:solidFill>
                  <a:srgbClr val="000000"/>
                </a:solidFill>
                <a:latin typeface="Consolas" panose="020B0609020204030204" pitchFamily="49" charset="0"/>
              </a:rPr>
              <a:t>) </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myTree</a:t>
            </a:r>
            <a:r>
              <a:rPr lang="en-US" altLang="zh-CN" sz="1600" dirty="0">
                <a:solidFill>
                  <a:srgbClr val="000000"/>
                </a:solidFill>
                <a:latin typeface="Consolas" panose="020B0609020204030204" pitchFamily="49" charset="0"/>
              </a:rPr>
              <a:t> </a:t>
            </a:r>
          </a:p>
        </p:txBody>
      </p:sp>
      <p:sp>
        <p:nvSpPr>
          <p:cNvPr id="11" name="圆角矩形 10"/>
          <p:cNvSpPr/>
          <p:nvPr/>
        </p:nvSpPr>
        <p:spPr>
          <a:xfrm>
            <a:off x="688747" y="2073894"/>
            <a:ext cx="3756254" cy="44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createTree</a:t>
            </a:r>
            <a:r>
              <a:rPr lang="en-US" altLang="zh-CN" dirty="0"/>
              <a:t>(</a:t>
            </a:r>
            <a:r>
              <a:rPr lang="en-US" altLang="zh-CN" dirty="0" err="1"/>
              <a:t>dataSet,featureName</a:t>
            </a:r>
            <a:r>
              <a:rPr lang="en-US" altLang="zh-CN" dirty="0"/>
              <a:t>)</a:t>
            </a:r>
            <a:endParaRPr lang="zh-CN" altLang="en-US" dirty="0"/>
          </a:p>
        </p:txBody>
      </p:sp>
    </p:spTree>
    <p:extLst>
      <p:ext uri="{BB962C8B-B14F-4D97-AF65-F5344CB8AC3E}">
        <p14:creationId xmlns:p14="http://schemas.microsoft.com/office/powerpoint/2010/main" val="1934438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65</a:t>
            </a:fld>
            <a:endParaRPr lang="en-US" altLang="zh-CN" dirty="0"/>
          </a:p>
        </p:txBody>
      </p:sp>
      <p:sp>
        <p:nvSpPr>
          <p:cNvPr id="7" name="Title 1"/>
          <p:cNvSpPr>
            <a:spLocks noGrp="1"/>
          </p:cNvSpPr>
          <p:nvPr>
            <p:ph type="title"/>
          </p:nvPr>
        </p:nvSpPr>
        <p:spPr>
          <a:xfrm>
            <a:off x="457199" y="422885"/>
            <a:ext cx="8229600" cy="990600"/>
          </a:xfrm>
        </p:spPr>
        <p:txBody>
          <a:bodyPr/>
          <a:lstStyle/>
          <a:p>
            <a:r>
              <a:rPr lang="zh-CN" altLang="en-US" dirty="0">
                <a:latin typeface="微软雅黑" panose="020B0503020204020204" pitchFamily="34" charset="-122"/>
                <a:ea typeface="微软雅黑" panose="020B0503020204020204" pitchFamily="34" charset="-122"/>
              </a:rPr>
              <a:t>决策树生成</a:t>
            </a:r>
            <a:endParaRPr lang="en-AU" dirty="0">
              <a:latin typeface="微软雅黑" panose="020B0503020204020204" pitchFamily="34" charset="-122"/>
              <a:ea typeface="微软雅黑" panose="020B0503020204020204" pitchFamily="34" charset="-122"/>
            </a:endParaRPr>
          </a:p>
        </p:txBody>
      </p:sp>
      <p:sp>
        <p:nvSpPr>
          <p:cNvPr id="8" name="Content Placeholder 2"/>
          <p:cNvSpPr>
            <a:spLocks noGrp="1"/>
          </p:cNvSpPr>
          <p:nvPr>
            <p:ph idx="1"/>
          </p:nvPr>
        </p:nvSpPr>
        <p:spPr>
          <a:xfrm>
            <a:off x="162560" y="1875907"/>
            <a:ext cx="8851392" cy="4448693"/>
          </a:xfrm>
        </p:spPr>
        <p:txBody>
          <a:bodyPr/>
          <a:lstStyle/>
          <a:p>
            <a:pPr marL="400050" indent="-285750" algn="just">
              <a:lnSpc>
                <a:spcPct val="150000"/>
              </a:lnSpc>
              <a:buFont typeface="Arial" panose="020B0604020202020204" pitchFamily="34" charset="0"/>
              <a:buChar char="•"/>
            </a:pP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ID3</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算法的缺点：</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731837" lvl="1" indent="-342900" algn="just">
              <a:lnSpc>
                <a:spcPct val="150000"/>
              </a:lnSpc>
              <a:buFont typeface="+mj-lt"/>
              <a:buAutoNum type="arabicPeriod"/>
            </a:pP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采用信息增益来筛选特征，容易倾向于选择那些取值较多的特征</a:t>
            </a:r>
            <a:endPar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731837" lvl="1" indent="-342900" algn="just">
              <a:lnSpc>
                <a:spcPct val="150000"/>
              </a:lnSpc>
              <a:buFont typeface="+mj-lt"/>
              <a:buAutoNum type="arabicPeriod"/>
            </a:pP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只能处理离散变量</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400050" indent="-285750" algn="just">
              <a:lnSpc>
                <a:spcPct val="150000"/>
              </a:lnSpc>
              <a:buFont typeface="Arial" panose="020B0604020202020204" pitchFamily="34" charset="0"/>
              <a:buChar char="•"/>
            </a:pP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C4.5</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算法：</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731837" lvl="1" indent="-342900" algn="just">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采用信息增益率筛选特征</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31837" lvl="1" indent="-342900" algn="just">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在现实任务中经常会遇到连续型变量（特征），比如交通流参数中的速度、流量等，为了在决策树中对连续型变量进行分支化归类，需要对其进行离散化处理。该算法采用的是：</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二分法（</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bi-partition</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224520"/>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en-US" altLang="zh-CN" dirty="0">
                <a:solidFill>
                  <a:srgbClr val="4F81BD"/>
                </a:solidFill>
                <a:latin typeface="微软雅黑" panose="020B0503020204020204" pitchFamily="34" charset="-122"/>
                <a:ea typeface="微软雅黑" panose="020B0503020204020204" pitchFamily="34" charset="-122"/>
              </a:rPr>
              <a:t>C4.5</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0100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66</a:t>
            </a:fld>
            <a:endParaRPr lang="en-US" altLang="zh-CN" dirty="0"/>
          </a:p>
        </p:txBody>
      </p:sp>
      <p:sp>
        <p:nvSpPr>
          <p:cNvPr id="7" name="Title 1"/>
          <p:cNvSpPr>
            <a:spLocks noGrp="1"/>
          </p:cNvSpPr>
          <p:nvPr>
            <p:ph type="title"/>
          </p:nvPr>
        </p:nvSpPr>
        <p:spPr>
          <a:xfrm>
            <a:off x="457199" y="422885"/>
            <a:ext cx="8229600" cy="990600"/>
          </a:xfrm>
        </p:spPr>
        <p:txBody>
          <a:bodyPr/>
          <a:lstStyle/>
          <a:p>
            <a:r>
              <a:rPr lang="zh-CN" altLang="en-US" dirty="0">
                <a:latin typeface="微软雅黑" panose="020B0503020204020204" pitchFamily="34" charset="-122"/>
                <a:ea typeface="微软雅黑" panose="020B0503020204020204" pitchFamily="34" charset="-122"/>
              </a:rPr>
              <a:t>决策树生成</a:t>
            </a:r>
            <a:endParaRPr lang="en-AU"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162560" y="1875907"/>
                <a:ext cx="8128000" cy="4448693"/>
              </a:xfrm>
            </p:spPr>
            <p:txBody>
              <a:bodyPr/>
              <a:lstStyle/>
              <a:p>
                <a:pPr marL="400050" indent="-285750" algn="just">
                  <a:lnSpc>
                    <a:spcPct val="150000"/>
                  </a:lnSpc>
                  <a:buFont typeface="Arial" panose="020B0604020202020204" pitchFamily="34" charset="0"/>
                  <a:buChar char="•"/>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连续型变量的离散化处理：二分法（</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bi-partition</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731837" lvl="1" indent="-342900" algn="just">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对于某个连续特征</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𝑎</m:t>
                    </m:r>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将所有数据按</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𝑎</m:t>
                    </m:r>
                    <m:r>
                      <a:rPr lang="zh-CN" altLang="en-US">
                        <a:latin typeface="Cambria Math" panose="02040503050406030204" pitchFamily="18" charset="0"/>
                        <a:ea typeface="微软雅黑" panose="020B0503020204020204" pitchFamily="34" charset="-122"/>
                        <a:cs typeface="Times New Roman" panose="02020603050405020304" pitchFamily="18" charset="0"/>
                      </a:rPr>
                      <m:t>的</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取值做升序排列，得到一个序列</a:t>
                </a:r>
                <a14:m>
                  <m:oMath xmlns:m="http://schemas.openxmlformats.org/officeDocument/2006/math">
                    <m:r>
                      <a:rPr lang="en-US" altLang="zh-CN" dirty="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𝑁</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m:t>
                    </m:r>
                  </m:oMath>
                </a14:m>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31837" lvl="1" indent="-342900" algn="just">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对于任意</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1≤</m:t>
                    </m:r>
                    <m:r>
                      <a:rPr lang="en-US" altLang="zh-CN">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a:latin typeface="Cambria Math" panose="02040503050406030204" pitchFamily="18" charset="0"/>
                        <a:ea typeface="微软雅黑" panose="020B0503020204020204" pitchFamily="34" charset="-122"/>
                        <a:cs typeface="Times New Roman" panose="02020603050405020304" pitchFamily="18" charset="0"/>
                      </a:rPr>
                      <m:t>−1</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，都有两个相邻的属性取值为</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dirty="0">
                            <a:latin typeface="Cambria Math" panose="02040503050406030204" pitchFamily="18" charset="0"/>
                            <a:ea typeface="微软雅黑" panose="020B0503020204020204" pitchFamily="34" charset="-122"/>
                            <a:cs typeface="Times New Roman" panose="02020603050405020304" pitchFamily="18" charset="0"/>
                          </a:rPr>
                          <m:t>+1</m:t>
                        </m:r>
                      </m:sub>
                    </m:sSub>
                    <m:r>
                      <a:rPr lang="zh-CN" altLang="en-US" dirty="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定义</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𝑡</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dirty="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dirty="0">
                                <a:latin typeface="Cambria Math" panose="02040503050406030204" pitchFamily="18" charset="0"/>
                                <a:ea typeface="微软雅黑" panose="020B0503020204020204" pitchFamily="34" charset="-122"/>
                                <a:cs typeface="Times New Roman" panose="02020603050405020304" pitchFamily="18" charset="0"/>
                              </a:rPr>
                              <m:t>+1</m:t>
                            </m:r>
                          </m:sub>
                        </m:sSub>
                      </m:num>
                      <m:den>
                        <m:r>
                          <a:rPr lang="en-US" altLang="zh-CN" dirty="0">
                            <a:latin typeface="Cambria Math" panose="02040503050406030204" pitchFamily="18" charset="0"/>
                            <a:ea typeface="微软雅黑" panose="020B0503020204020204" pitchFamily="34" charset="-122"/>
                            <a:cs typeface="Times New Roman" panose="02020603050405020304" pitchFamily="18" charset="0"/>
                          </a:rPr>
                          <m:t>2</m:t>
                        </m:r>
                      </m:den>
                    </m:f>
                    <m:r>
                      <a:rPr lang="zh-CN" altLang="en-US" dirty="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则可将数据集分为两个子集</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31837" lvl="1" indent="-342900" algn="just">
                  <a:lnSpc>
                    <a:spcPct val="150000"/>
                  </a:lnSpc>
                  <a:buFont typeface="+mj-lt"/>
                  <a:buAutoNum type="arabicPeriod"/>
                </a:pP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计算采用每个</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a:latin typeface="Cambria Math" panose="02040503050406030204" pitchFamily="18" charset="0"/>
                            <a:ea typeface="微软雅黑" panose="020B0503020204020204" pitchFamily="34" charset="-122"/>
                            <a:cs typeface="Times New Roman" panose="02020603050405020304" pitchFamily="18" charset="0"/>
                          </a:rPr>
                          <m:t>𝑡</m:t>
                        </m:r>
                      </m:e>
                      <m:sub>
                        <m:r>
                          <a:rPr lang="en-US" altLang="zh-CN">
                            <a:latin typeface="Cambria Math" panose="02040503050406030204" pitchFamily="18" charset="0"/>
                            <a:ea typeface="微软雅黑" panose="020B0503020204020204" pitchFamily="34" charset="-122"/>
                            <a:cs typeface="Times New Roman" panose="02020603050405020304" pitchFamily="18" charset="0"/>
                          </a:rPr>
                          <m:t>𝑖</m:t>
                        </m:r>
                      </m:sub>
                    </m:sSub>
                    <m:r>
                      <a:rPr lang="zh-CN" altLang="en-US">
                        <a:latin typeface="Cambria Math" panose="02040503050406030204" pitchFamily="18" charset="0"/>
                        <a:ea typeface="微软雅黑" panose="020B0503020204020204" pitchFamily="34" charset="-122"/>
                        <a:cs typeface="Times New Roman" panose="02020603050405020304" pitchFamily="18" charset="0"/>
                      </a:rPr>
                      <m:t>划分</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后集合</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𝐷</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信息增益，并选择信息增益</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最大的</a:t>
                </a:r>
                <a14:m>
                  <m:oMath xmlns:m="http://schemas.openxmlformats.org/officeDocument/2006/math">
                    <m:sSubSup>
                      <m:sSubSup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a:latin typeface="Cambria Math" panose="02040503050406030204" pitchFamily="18" charset="0"/>
                            <a:ea typeface="微软雅黑" panose="020B0503020204020204" pitchFamily="34" charset="-122"/>
                            <a:cs typeface="Times New Roman" panose="02020603050405020304" pitchFamily="18" charset="0"/>
                          </a:rPr>
                          <m:t>𝑡</m:t>
                        </m:r>
                      </m:e>
                      <m:sub>
                        <m:r>
                          <a:rPr lang="en-US" altLang="zh-CN">
                            <a:latin typeface="Cambria Math" panose="02040503050406030204" pitchFamily="18" charset="0"/>
                            <a:ea typeface="微软雅黑" panose="020B0503020204020204" pitchFamily="34" charset="-122"/>
                            <a:cs typeface="Times New Roman" panose="02020603050405020304" pitchFamily="18" charset="0"/>
                          </a:rPr>
                          <m:t>𝑖</m:t>
                        </m:r>
                      </m:sub>
                      <m:sup>
                        <m:r>
                          <a:rPr lang="en-US" altLang="zh-CN">
                            <a:latin typeface="Cambria Math" panose="02040503050406030204" pitchFamily="18" charset="0"/>
                            <a:ea typeface="微软雅黑" panose="020B0503020204020204" pitchFamily="34" charset="-122"/>
                            <a:cs typeface="Times New Roman" panose="02020603050405020304" pitchFamily="18" charset="0"/>
                          </a:rPr>
                          <m:t>∗</m:t>
                        </m:r>
                      </m:sup>
                    </m:sSubSup>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作为最优划分点</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731837" lvl="1" indent="-342900" algn="just">
                  <a:lnSpc>
                    <a:spcPct val="150000"/>
                  </a:lnSpc>
                  <a:buFont typeface="+mj-lt"/>
                  <a:buAutoNum type="arabicPeriod"/>
                </a:pP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162560" y="1875907"/>
                <a:ext cx="8128000" cy="4448693"/>
              </a:xfrm>
              <a:blipFill>
                <a:blip r:embed="rId3"/>
                <a:stretch>
                  <a:fillRect r="-750"/>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224520"/>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t> </a:t>
            </a:r>
            <a:r>
              <a:rPr lang="en-US" altLang="zh-CN" dirty="0">
                <a:solidFill>
                  <a:srgbClr val="4F81BD"/>
                </a:solidFill>
                <a:latin typeface="微软雅黑" panose="020B0503020204020204" pitchFamily="34" charset="-122"/>
                <a:ea typeface="微软雅黑" panose="020B0503020204020204" pitchFamily="34" charset="-122"/>
              </a:rPr>
              <a:t>C4.5</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1712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67</a:t>
            </a:fld>
            <a:endParaRPr lang="en-US" altLang="zh-CN" dirty="0"/>
          </a:p>
        </p:txBody>
      </p:sp>
      <p:sp>
        <p:nvSpPr>
          <p:cNvPr id="8"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3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C4.5</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796835" y="3439978"/>
          <a:ext cx="7550330" cy="3291840"/>
        </p:xfrm>
        <a:graphic>
          <a:graphicData uri="http://schemas.openxmlformats.org/drawingml/2006/table">
            <a:tbl>
              <a:tblPr firstRow="1" firstCol="1" bandRow="1">
                <a:tableStyleId>{3B4B98B0-60AC-42C2-AFA5-B58CD77FA1E5}</a:tableStyleId>
              </a:tblPr>
              <a:tblGrid>
                <a:gridCol w="754273">
                  <a:extLst>
                    <a:ext uri="{9D8B030D-6E8A-4147-A177-3AD203B41FA5}">
                      <a16:colId xmlns:a16="http://schemas.microsoft.com/office/drawing/2014/main" val="3358581025"/>
                    </a:ext>
                  </a:extLst>
                </a:gridCol>
                <a:gridCol w="755223">
                  <a:extLst>
                    <a:ext uri="{9D8B030D-6E8A-4147-A177-3AD203B41FA5}">
                      <a16:colId xmlns:a16="http://schemas.microsoft.com/office/drawing/2014/main" val="1376556036"/>
                    </a:ext>
                  </a:extLst>
                </a:gridCol>
                <a:gridCol w="755223">
                  <a:extLst>
                    <a:ext uri="{9D8B030D-6E8A-4147-A177-3AD203B41FA5}">
                      <a16:colId xmlns:a16="http://schemas.microsoft.com/office/drawing/2014/main" val="1888669890"/>
                    </a:ext>
                  </a:extLst>
                </a:gridCol>
                <a:gridCol w="755223">
                  <a:extLst>
                    <a:ext uri="{9D8B030D-6E8A-4147-A177-3AD203B41FA5}">
                      <a16:colId xmlns:a16="http://schemas.microsoft.com/office/drawing/2014/main" val="2967901916"/>
                    </a:ext>
                  </a:extLst>
                </a:gridCol>
                <a:gridCol w="755223">
                  <a:extLst>
                    <a:ext uri="{9D8B030D-6E8A-4147-A177-3AD203B41FA5}">
                      <a16:colId xmlns:a16="http://schemas.microsoft.com/office/drawing/2014/main" val="1101697932"/>
                    </a:ext>
                  </a:extLst>
                </a:gridCol>
                <a:gridCol w="754273">
                  <a:extLst>
                    <a:ext uri="{9D8B030D-6E8A-4147-A177-3AD203B41FA5}">
                      <a16:colId xmlns:a16="http://schemas.microsoft.com/office/drawing/2014/main" val="3848616236"/>
                    </a:ext>
                  </a:extLst>
                </a:gridCol>
                <a:gridCol w="755223">
                  <a:extLst>
                    <a:ext uri="{9D8B030D-6E8A-4147-A177-3AD203B41FA5}">
                      <a16:colId xmlns:a16="http://schemas.microsoft.com/office/drawing/2014/main" val="1087485956"/>
                    </a:ext>
                  </a:extLst>
                </a:gridCol>
                <a:gridCol w="755223">
                  <a:extLst>
                    <a:ext uri="{9D8B030D-6E8A-4147-A177-3AD203B41FA5}">
                      <a16:colId xmlns:a16="http://schemas.microsoft.com/office/drawing/2014/main" val="1280456328"/>
                    </a:ext>
                  </a:extLst>
                </a:gridCol>
                <a:gridCol w="755223">
                  <a:extLst>
                    <a:ext uri="{9D8B030D-6E8A-4147-A177-3AD203B41FA5}">
                      <a16:colId xmlns:a16="http://schemas.microsoft.com/office/drawing/2014/main" val="1390012610"/>
                    </a:ext>
                  </a:extLst>
                </a:gridCol>
                <a:gridCol w="755223">
                  <a:extLst>
                    <a:ext uri="{9D8B030D-6E8A-4147-A177-3AD203B41FA5}">
                      <a16:colId xmlns:a16="http://schemas.microsoft.com/office/drawing/2014/main" val="1366480394"/>
                    </a:ext>
                  </a:extLst>
                </a:gridCol>
              </a:tblGrid>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ID</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平均速度</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流量</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有无停车</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交通状态</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rPr>
                        <a:t>ID</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平均速度</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流量</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有无停车</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交通状态</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334454629"/>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1</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6.25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5</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拥堵</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11</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10.56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10</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缓行</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2347006975"/>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2</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5.70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8</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拥堵</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12</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11.47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12</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1735616465"/>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3</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12.15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2</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无</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畅通</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13</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3.98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7</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拥堵</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28715721"/>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4</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6.61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3</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缓行</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14</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14.71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21</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212253206"/>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5</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16.02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16</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15</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16.02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21</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2288507393"/>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6</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5.52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3</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缓行</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16</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11.11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5</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缓行</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1708240702"/>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7</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15.49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21</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17</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15.37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4</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1680977943"/>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8</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9.48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15</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拥堵</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18</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12.03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15</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568448465"/>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9</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7.16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21</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拥堵</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19</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6.19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6</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拥堵</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29815104"/>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10</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6.85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9</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缓行</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20</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8.68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6</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无</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缓行</a:t>
                      </a:r>
                      <a:endParaRPr lang="zh-CN" sz="1800" b="0" i="0" u="none" kern="0" baseline="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067010224"/>
                  </a:ext>
                </a:extLst>
              </a:tr>
            </a:tbl>
          </a:graphicData>
        </a:graphic>
      </p:graphicFrame>
      <p:sp>
        <p:nvSpPr>
          <p:cNvPr id="9" name="矩形 8">
            <a:extLst>
              <a:ext uri="{FF2B5EF4-FFF2-40B4-BE49-F238E27FC236}">
                <a16:creationId xmlns:a16="http://schemas.microsoft.com/office/drawing/2014/main" id="{5888D66B-12C3-2840-B247-934CB325EADD}"/>
              </a:ext>
            </a:extLst>
          </p:cNvPr>
          <p:cNvSpPr/>
          <p:nvPr/>
        </p:nvSpPr>
        <p:spPr>
          <a:xfrm>
            <a:off x="666757" y="2165923"/>
            <a:ext cx="7575035" cy="1052440"/>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EED6C6D6-2A4E-F242-924A-31EA5822C1E7}"/>
              </a:ext>
            </a:extLst>
          </p:cNvPr>
          <p:cNvSpPr txBox="1"/>
          <p:nvPr/>
        </p:nvSpPr>
        <p:spPr>
          <a:xfrm>
            <a:off x="981454" y="1944308"/>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2" name="文本框 1"/>
          <p:cNvSpPr txBox="1"/>
          <p:nvPr/>
        </p:nvSpPr>
        <p:spPr>
          <a:xfrm>
            <a:off x="1187450" y="2244464"/>
            <a:ext cx="6356350" cy="1015663"/>
          </a:xfrm>
          <a:prstGeom prst="rect">
            <a:avLst/>
          </a:prstGeom>
          <a:noFill/>
        </p:spPr>
        <p:txBody>
          <a:bodyPr wrap="square" rtlCol="0">
            <a:spAutoFit/>
          </a:bodyPr>
          <a:lstStyle/>
          <a:p>
            <a:pPr lvl="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根据以下训练集，基于二分法，写一个函数找到两个连续特征各自的最佳划分点</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8998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68</a:t>
            </a:fld>
            <a:endParaRPr lang="en-US" altLang="zh-CN" dirty="0"/>
          </a:p>
        </p:txBody>
      </p:sp>
      <p:sp>
        <p:nvSpPr>
          <p:cNvPr id="8"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3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C4.5</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5888D66B-12C3-2840-B247-934CB325EADD}"/>
              </a:ext>
            </a:extLst>
          </p:cNvPr>
          <p:cNvSpPr/>
          <p:nvPr/>
        </p:nvSpPr>
        <p:spPr>
          <a:xfrm>
            <a:off x="666757" y="2165923"/>
            <a:ext cx="7575035" cy="1052440"/>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EED6C6D6-2A4E-F242-924A-31EA5822C1E7}"/>
              </a:ext>
            </a:extLst>
          </p:cNvPr>
          <p:cNvSpPr txBox="1"/>
          <p:nvPr/>
        </p:nvSpPr>
        <p:spPr>
          <a:xfrm>
            <a:off x="981454" y="1944308"/>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2" name="文本框 1"/>
          <p:cNvSpPr txBox="1"/>
          <p:nvPr/>
        </p:nvSpPr>
        <p:spPr>
          <a:xfrm>
            <a:off x="1187450" y="2244464"/>
            <a:ext cx="6356350" cy="1015663"/>
          </a:xfrm>
          <a:prstGeom prst="rect">
            <a:avLst/>
          </a:prstGeom>
          <a:noFill/>
        </p:spPr>
        <p:txBody>
          <a:bodyPr wrap="square" rtlCol="0">
            <a:spAutoFit/>
          </a:bodyPr>
          <a:lstStyle/>
          <a:p>
            <a:pPr lvl="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根据以下训练集，基于二分法，写一个函数找到两个连续特征各自的最佳划分点</a:t>
            </a: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770" y="3835730"/>
            <a:ext cx="9168159" cy="2410691"/>
          </a:xfrm>
          <a:prstGeom prst="rect">
            <a:avLst/>
          </a:prstGeom>
        </p:spPr>
      </p:pic>
      <p:sp>
        <p:nvSpPr>
          <p:cNvPr id="12" name="文本框 11"/>
          <p:cNvSpPr txBox="1"/>
          <p:nvPr/>
        </p:nvSpPr>
        <p:spPr>
          <a:xfrm>
            <a:off x="2824056" y="3415422"/>
            <a:ext cx="3521586" cy="499624"/>
          </a:xfrm>
          <a:prstGeom prst="rect">
            <a:avLst/>
          </a:prstGeom>
          <a:noFill/>
        </p:spPr>
        <p:txBody>
          <a:bodyPr wrap="square" rtlCol="0">
            <a:spAutoFit/>
          </a:bodyPr>
          <a:lstStyle/>
          <a:p>
            <a:pPr lvl="0">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平均速度特征划分点选择结果</a:t>
            </a:r>
            <a:endParaRPr lang="en-US" altLang="zh-CN" sz="2000" b="1" dirty="0">
              <a:solidFill>
                <a:srgbClr val="0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638104" y="6246421"/>
            <a:ext cx="3893489" cy="553998"/>
          </a:xfrm>
          <a:prstGeom prst="rect">
            <a:avLst/>
          </a:prstGeom>
          <a:noFill/>
        </p:spPr>
        <p:txBody>
          <a:bodyPr wrap="square" rtlCol="0">
            <a:spAutoFit/>
          </a:bodyPr>
          <a:lstStyle/>
          <a:p>
            <a:pPr lvl="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平均速度的最优划分点即为</a:t>
            </a:r>
            <a:r>
              <a:rPr lang="en-US" altLang="zh-CN" sz="2000" dirty="0">
                <a:solidFill>
                  <a:srgbClr val="000000"/>
                </a:solidFill>
                <a:latin typeface="微软雅黑" panose="020B0503020204020204" pitchFamily="34" charset="-122"/>
                <a:ea typeface="微软雅黑" panose="020B0503020204020204" pitchFamily="34" charset="-122"/>
              </a:rPr>
              <a:t>11.29</a:t>
            </a:r>
          </a:p>
        </p:txBody>
      </p:sp>
      <p:sp>
        <p:nvSpPr>
          <p:cNvPr id="14" name="圆角矩形 13"/>
          <p:cNvSpPr/>
          <p:nvPr/>
        </p:nvSpPr>
        <p:spPr>
          <a:xfrm>
            <a:off x="3451225" y="5833794"/>
            <a:ext cx="2468312" cy="290280"/>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029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69</a:t>
            </a:fld>
            <a:endParaRPr lang="en-US" altLang="zh-CN" dirty="0"/>
          </a:p>
        </p:txBody>
      </p:sp>
      <p:sp>
        <p:nvSpPr>
          <p:cNvPr id="8"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63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C4.5</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5888D66B-12C3-2840-B247-934CB325EADD}"/>
              </a:ext>
            </a:extLst>
          </p:cNvPr>
          <p:cNvSpPr/>
          <p:nvPr/>
        </p:nvSpPr>
        <p:spPr>
          <a:xfrm>
            <a:off x="666757" y="2165923"/>
            <a:ext cx="7575035" cy="1052440"/>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EED6C6D6-2A4E-F242-924A-31EA5822C1E7}"/>
              </a:ext>
            </a:extLst>
          </p:cNvPr>
          <p:cNvSpPr txBox="1"/>
          <p:nvPr/>
        </p:nvSpPr>
        <p:spPr>
          <a:xfrm>
            <a:off x="981454" y="1944308"/>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2" name="文本框 1"/>
          <p:cNvSpPr txBox="1"/>
          <p:nvPr/>
        </p:nvSpPr>
        <p:spPr>
          <a:xfrm>
            <a:off x="1187450" y="2244464"/>
            <a:ext cx="6356350" cy="1015663"/>
          </a:xfrm>
          <a:prstGeom prst="rect">
            <a:avLst/>
          </a:prstGeom>
          <a:noFill/>
        </p:spPr>
        <p:txBody>
          <a:bodyPr wrap="square" rtlCol="0">
            <a:spAutoFit/>
          </a:bodyPr>
          <a:lstStyle/>
          <a:p>
            <a:pPr lvl="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根据以下训练集，基于二分法，写一个函数找到两个连续特征各自的最佳划分点</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010881" y="3516343"/>
            <a:ext cx="3018604" cy="553998"/>
          </a:xfrm>
          <a:prstGeom prst="rect">
            <a:avLst/>
          </a:prstGeom>
          <a:noFill/>
        </p:spPr>
        <p:txBody>
          <a:bodyPr wrap="square" rtlCol="0">
            <a:spAutoFit/>
          </a:bodyPr>
          <a:lstStyle/>
          <a:p>
            <a:pPr lvl="0">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流量特征划分点选择结果</a:t>
            </a:r>
            <a:endParaRPr lang="en-US" altLang="zh-CN" sz="2000" b="1"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2494" y="4070341"/>
            <a:ext cx="9168369" cy="1746719"/>
          </a:xfrm>
          <a:prstGeom prst="rect">
            <a:avLst/>
          </a:prstGeom>
        </p:spPr>
      </p:pic>
      <p:sp>
        <p:nvSpPr>
          <p:cNvPr id="13" name="文本框 12"/>
          <p:cNvSpPr txBox="1"/>
          <p:nvPr/>
        </p:nvSpPr>
        <p:spPr>
          <a:xfrm>
            <a:off x="2921278" y="5919375"/>
            <a:ext cx="3065992" cy="553998"/>
          </a:xfrm>
          <a:prstGeom prst="rect">
            <a:avLst/>
          </a:prstGeom>
          <a:noFill/>
        </p:spPr>
        <p:txBody>
          <a:bodyPr wrap="square" rtlCol="0">
            <a:spAutoFit/>
          </a:bodyPr>
          <a:lstStyle/>
          <a:p>
            <a:pPr lvl="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流量的最优划分点即为</a:t>
            </a:r>
            <a:r>
              <a:rPr lang="en-US" altLang="zh-CN" sz="2000" dirty="0">
                <a:solidFill>
                  <a:srgbClr val="000000"/>
                </a:solidFill>
                <a:latin typeface="微软雅黑" panose="020B0503020204020204" pitchFamily="34" charset="-122"/>
                <a:ea typeface="微软雅黑" panose="020B0503020204020204" pitchFamily="34" charset="-122"/>
              </a:rPr>
              <a:t>11</a:t>
            </a:r>
          </a:p>
        </p:txBody>
      </p:sp>
      <p:sp>
        <p:nvSpPr>
          <p:cNvPr id="14" name="圆角矩形 13"/>
          <p:cNvSpPr/>
          <p:nvPr/>
        </p:nvSpPr>
        <p:spPr>
          <a:xfrm>
            <a:off x="6287938" y="4490649"/>
            <a:ext cx="2468312" cy="290280"/>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0470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a:t>
            </a:fld>
            <a:endParaRPr lang="en-US" altLang="zh-CN" dirty="0"/>
          </a:p>
        </p:txBody>
      </p:sp>
      <p:sp>
        <p:nvSpPr>
          <p:cNvPr id="20"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384043"/>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为提高学习效率，决策树每一步需要选择</a:t>
            </a:r>
            <a:r>
              <a:rPr lang="zh-CN" altLang="zh-CN" sz="2400" b="1" dirty="0">
                <a:solidFill>
                  <a:srgbClr val="4F81BD"/>
                </a:solidFill>
                <a:effectLst/>
                <a:latin typeface="微软雅黑" panose="020B0503020204020204" pitchFamily="34" charset="-122"/>
                <a:ea typeface="微软雅黑" panose="020B0503020204020204" pitchFamily="34" charset="-122"/>
                <a:cs typeface="Times New Roman" panose="02020603050405020304" pitchFamily="18" charset="0"/>
              </a:rPr>
              <a:t>最优特征</a:t>
            </a:r>
            <a:endParaRPr lang="en-US" altLang="zh-CN" b="1" dirty="0">
              <a:solidFill>
                <a:srgbClr val="4F81BD"/>
              </a:solidFill>
              <a:latin typeface="微软雅黑" panose="020B0503020204020204" pitchFamily="34" charset="-122"/>
              <a:ea typeface="微软雅黑" panose="020B0503020204020204" pitchFamily="34" charset="-122"/>
            </a:endParaRPr>
          </a:p>
        </p:txBody>
      </p:sp>
      <p:sp>
        <p:nvSpPr>
          <p:cNvPr id="2" name="同心圆 1"/>
          <p:cNvSpPr/>
          <p:nvPr/>
        </p:nvSpPr>
        <p:spPr>
          <a:xfrm>
            <a:off x="3144203" y="3111101"/>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同心圆 8"/>
          <p:cNvSpPr/>
          <p:nvPr/>
        </p:nvSpPr>
        <p:spPr>
          <a:xfrm>
            <a:off x="2921000" y="2776345"/>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同心圆 9"/>
          <p:cNvSpPr/>
          <p:nvPr/>
        </p:nvSpPr>
        <p:spPr>
          <a:xfrm>
            <a:off x="2786888" y="3300469"/>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同心圆 10"/>
          <p:cNvSpPr/>
          <p:nvPr/>
        </p:nvSpPr>
        <p:spPr>
          <a:xfrm>
            <a:off x="2292604" y="3155563"/>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同心圆 11"/>
          <p:cNvSpPr/>
          <p:nvPr/>
        </p:nvSpPr>
        <p:spPr>
          <a:xfrm>
            <a:off x="2514092" y="3314059"/>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同心圆 12"/>
          <p:cNvSpPr/>
          <p:nvPr/>
        </p:nvSpPr>
        <p:spPr>
          <a:xfrm>
            <a:off x="2628392" y="2928745"/>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十字形 2"/>
          <p:cNvSpPr/>
          <p:nvPr/>
        </p:nvSpPr>
        <p:spPr>
          <a:xfrm rot="2635468">
            <a:off x="4375795" y="3293608"/>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十字形 14"/>
          <p:cNvSpPr/>
          <p:nvPr/>
        </p:nvSpPr>
        <p:spPr>
          <a:xfrm rot="2635468">
            <a:off x="4808941" y="2993969"/>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十字形 15"/>
          <p:cNvSpPr/>
          <p:nvPr/>
        </p:nvSpPr>
        <p:spPr>
          <a:xfrm rot="2635468">
            <a:off x="5352742" y="3372962"/>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十字形 16"/>
          <p:cNvSpPr/>
          <p:nvPr/>
        </p:nvSpPr>
        <p:spPr>
          <a:xfrm rot="2635468">
            <a:off x="4994763" y="3285007"/>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十字形 17"/>
          <p:cNvSpPr/>
          <p:nvPr/>
        </p:nvSpPr>
        <p:spPr>
          <a:xfrm rot="2635468">
            <a:off x="5193531" y="2785142"/>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同心圆 21"/>
          <p:cNvSpPr/>
          <p:nvPr/>
        </p:nvSpPr>
        <p:spPr>
          <a:xfrm>
            <a:off x="4650497" y="3111845"/>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同心圆 22"/>
          <p:cNvSpPr/>
          <p:nvPr/>
        </p:nvSpPr>
        <p:spPr>
          <a:xfrm>
            <a:off x="4427294" y="2777089"/>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图文框 7"/>
          <p:cNvSpPr/>
          <p:nvPr/>
        </p:nvSpPr>
        <p:spPr>
          <a:xfrm>
            <a:off x="7239744" y="2999715"/>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图文框 23"/>
          <p:cNvSpPr/>
          <p:nvPr/>
        </p:nvSpPr>
        <p:spPr>
          <a:xfrm>
            <a:off x="6684141" y="2785846"/>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图文框 24"/>
          <p:cNvSpPr/>
          <p:nvPr/>
        </p:nvSpPr>
        <p:spPr>
          <a:xfrm>
            <a:off x="6684140" y="3314596"/>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图文框 25"/>
          <p:cNvSpPr/>
          <p:nvPr/>
        </p:nvSpPr>
        <p:spPr>
          <a:xfrm>
            <a:off x="6322399" y="3370581"/>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图文框 27"/>
          <p:cNvSpPr/>
          <p:nvPr/>
        </p:nvSpPr>
        <p:spPr>
          <a:xfrm>
            <a:off x="7069014" y="2839901"/>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图文框 28"/>
          <p:cNvSpPr/>
          <p:nvPr/>
        </p:nvSpPr>
        <p:spPr>
          <a:xfrm>
            <a:off x="6970075" y="3385662"/>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十字形 29"/>
          <p:cNvSpPr/>
          <p:nvPr/>
        </p:nvSpPr>
        <p:spPr>
          <a:xfrm rot="2635468">
            <a:off x="7404233" y="3295882"/>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同心圆 30"/>
          <p:cNvSpPr/>
          <p:nvPr/>
        </p:nvSpPr>
        <p:spPr>
          <a:xfrm>
            <a:off x="7395743" y="4640051"/>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同心圆 31"/>
          <p:cNvSpPr/>
          <p:nvPr/>
        </p:nvSpPr>
        <p:spPr>
          <a:xfrm>
            <a:off x="6637686" y="4534414"/>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同心圆 32"/>
          <p:cNvSpPr/>
          <p:nvPr/>
        </p:nvSpPr>
        <p:spPr>
          <a:xfrm>
            <a:off x="2732024" y="5013445"/>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同心圆 33"/>
          <p:cNvSpPr/>
          <p:nvPr/>
        </p:nvSpPr>
        <p:spPr>
          <a:xfrm>
            <a:off x="2237740" y="4868539"/>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同心圆 34"/>
          <p:cNvSpPr/>
          <p:nvPr/>
        </p:nvSpPr>
        <p:spPr>
          <a:xfrm>
            <a:off x="2459228" y="5027035"/>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同心圆 35"/>
          <p:cNvSpPr/>
          <p:nvPr/>
        </p:nvSpPr>
        <p:spPr>
          <a:xfrm>
            <a:off x="2573528" y="4641721"/>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十字形 36"/>
          <p:cNvSpPr/>
          <p:nvPr/>
        </p:nvSpPr>
        <p:spPr>
          <a:xfrm rot="2635468">
            <a:off x="6247605" y="4759804"/>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十字形 37"/>
          <p:cNvSpPr/>
          <p:nvPr/>
        </p:nvSpPr>
        <p:spPr>
          <a:xfrm rot="2635468">
            <a:off x="4754077" y="4706945"/>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十字形 38"/>
          <p:cNvSpPr/>
          <p:nvPr/>
        </p:nvSpPr>
        <p:spPr>
          <a:xfrm rot="2635468">
            <a:off x="3054495" y="4891518"/>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十字形 39"/>
          <p:cNvSpPr/>
          <p:nvPr/>
        </p:nvSpPr>
        <p:spPr>
          <a:xfrm rot="2635468">
            <a:off x="4939899" y="4997983"/>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十字形 40"/>
          <p:cNvSpPr/>
          <p:nvPr/>
        </p:nvSpPr>
        <p:spPr>
          <a:xfrm rot="2635468">
            <a:off x="2932746" y="4582199"/>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同心圆 41"/>
          <p:cNvSpPr/>
          <p:nvPr/>
        </p:nvSpPr>
        <p:spPr>
          <a:xfrm>
            <a:off x="4595633" y="4824821"/>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同心圆 42"/>
          <p:cNvSpPr/>
          <p:nvPr/>
        </p:nvSpPr>
        <p:spPr>
          <a:xfrm>
            <a:off x="4372430" y="4490065"/>
            <a:ext cx="316992" cy="316992"/>
          </a:xfrm>
          <a:prstGeom prst="donut">
            <a:avLst>
              <a:gd name="adj" fmla="val 127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图文框 43"/>
          <p:cNvSpPr/>
          <p:nvPr/>
        </p:nvSpPr>
        <p:spPr>
          <a:xfrm>
            <a:off x="5238936" y="5139582"/>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图文框 44"/>
          <p:cNvSpPr/>
          <p:nvPr/>
        </p:nvSpPr>
        <p:spPr>
          <a:xfrm>
            <a:off x="5164762" y="4599885"/>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图文框 45"/>
          <p:cNvSpPr/>
          <p:nvPr/>
        </p:nvSpPr>
        <p:spPr>
          <a:xfrm>
            <a:off x="6629276" y="5027572"/>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图文框 46"/>
          <p:cNvSpPr/>
          <p:nvPr/>
        </p:nvSpPr>
        <p:spPr>
          <a:xfrm>
            <a:off x="4524062" y="5168178"/>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图文框 47"/>
          <p:cNvSpPr/>
          <p:nvPr/>
        </p:nvSpPr>
        <p:spPr>
          <a:xfrm>
            <a:off x="7014150" y="4552877"/>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图文框 48"/>
          <p:cNvSpPr/>
          <p:nvPr/>
        </p:nvSpPr>
        <p:spPr>
          <a:xfrm>
            <a:off x="6915211" y="5098638"/>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十字形 49"/>
          <p:cNvSpPr/>
          <p:nvPr/>
        </p:nvSpPr>
        <p:spPr>
          <a:xfrm rot="2635468">
            <a:off x="7349369" y="5008858"/>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Content Placeholder 2"/>
          <p:cNvSpPr>
            <a:spLocks noGrp="1"/>
          </p:cNvSpPr>
          <p:nvPr>
            <p:ph idx="1"/>
          </p:nvPr>
        </p:nvSpPr>
        <p:spPr>
          <a:xfrm>
            <a:off x="1122098" y="2161751"/>
            <a:ext cx="2865268" cy="639002"/>
          </a:xfrm>
        </p:spPr>
        <p:txBody>
          <a:bodyPr/>
          <a:lstStyle/>
          <a:p>
            <a:pPr marL="114300" indent="0">
              <a:lnSpc>
                <a:spcPct val="150000"/>
              </a:lnSpc>
              <a:buNone/>
            </a:pP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基于特征</a:t>
            </a:r>
            <a:r>
              <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的分类结果</a:t>
            </a:r>
            <a:endParaRPr lang="en-US" altLang="zh-CN" sz="20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Content Placeholder 2"/>
          <p:cNvSpPr txBox="1">
            <a:spLocks/>
          </p:cNvSpPr>
          <p:nvPr/>
        </p:nvSpPr>
        <p:spPr bwMode="auto">
          <a:xfrm>
            <a:off x="1122098" y="3786873"/>
            <a:ext cx="2865268" cy="63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Font typeface="Wingdings" panose="05000000000000000000" pitchFamily="2" charset="2"/>
              <a:buNone/>
            </a:pP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基于特征</a:t>
            </a:r>
            <a:r>
              <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的分类结果</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2" y="5502523"/>
            <a:ext cx="2030501" cy="1334120"/>
          </a:xfrm>
          <a:prstGeom prst="rect">
            <a:avLst/>
          </a:prstGeom>
        </p:spPr>
      </p:pic>
      <p:sp>
        <p:nvSpPr>
          <p:cNvPr id="56" name="Content Placeholder 2"/>
          <p:cNvSpPr txBox="1">
            <a:spLocks/>
          </p:cNvSpPr>
          <p:nvPr/>
        </p:nvSpPr>
        <p:spPr bwMode="auto">
          <a:xfrm>
            <a:off x="2331104" y="5828920"/>
            <a:ext cx="5909487" cy="91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特征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和特征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哪一个分类效果更优？如果要构造特征选择标准，你是否有思路？</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 name="矩形 56">
            <a:extLst>
              <a:ext uri="{FF2B5EF4-FFF2-40B4-BE49-F238E27FC236}">
                <a16:creationId xmlns:a16="http://schemas.microsoft.com/office/drawing/2014/main" id="{5888D66B-12C3-2840-B247-934CB325EADD}"/>
              </a:ext>
            </a:extLst>
          </p:cNvPr>
          <p:cNvSpPr/>
          <p:nvPr/>
        </p:nvSpPr>
        <p:spPr>
          <a:xfrm>
            <a:off x="2270514" y="5732410"/>
            <a:ext cx="5849357" cy="1079204"/>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EED6C6D6-2A4E-F242-924A-31EA5822C1E7}"/>
              </a:ext>
            </a:extLst>
          </p:cNvPr>
          <p:cNvSpPr txBox="1"/>
          <p:nvPr/>
        </p:nvSpPr>
        <p:spPr>
          <a:xfrm>
            <a:off x="2478493" y="5559961"/>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Tree>
    <p:extLst>
      <p:ext uri="{BB962C8B-B14F-4D97-AF65-F5344CB8AC3E}">
        <p14:creationId xmlns:p14="http://schemas.microsoft.com/office/powerpoint/2010/main" val="10537788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70</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71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C4.5</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矩形 7"/>
          <p:cNvSpPr/>
          <p:nvPr/>
        </p:nvSpPr>
        <p:spPr>
          <a:xfrm>
            <a:off x="423121" y="1955981"/>
            <a:ext cx="8320938" cy="3632019"/>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285004" y="2572670"/>
            <a:ext cx="8471246" cy="2554545"/>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baseEntropy</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cal_Ent</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dataSet</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计算根结点的信息熵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bestInfoGain</a:t>
            </a:r>
            <a:r>
              <a:rPr lang="en-US" altLang="zh-CN" sz="1600" dirty="0">
                <a:solidFill>
                  <a:srgbClr val="000000"/>
                </a:solidFill>
                <a:latin typeface="Consolas" panose="020B0609020204030204" pitchFamily="49" charset="0"/>
              </a:rPr>
              <a:t> = {}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bestPartValue</a:t>
            </a:r>
            <a:r>
              <a:rPr lang="en-US" altLang="zh-CN" sz="1600" dirty="0">
                <a:solidFill>
                  <a:srgbClr val="000000"/>
                </a:solidFill>
                <a:latin typeface="Consolas" panose="020B0609020204030204" pitchFamily="49" charset="0"/>
              </a:rPr>
              <a:t> = {}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连续的特征值，最佳划分值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name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dataset.columns</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2</a:t>
            </a:r>
            <a:r>
              <a:rPr lang="en-US" altLang="zh-CN" sz="1600" dirty="0">
                <a:solidFill>
                  <a:srgbClr val="000000"/>
                </a:solidFill>
                <a:latin typeface="Consolas" panose="020B0609020204030204" pitchFamily="49" charset="0"/>
              </a:rPr>
              <a:t>]:</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取平均速度和流量两个特征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bestInfoGain</a:t>
            </a:r>
            <a:r>
              <a:rPr lang="en-US" altLang="zh-CN" sz="1600" dirty="0">
                <a:solidFill>
                  <a:srgbClr val="000000"/>
                </a:solidFill>
                <a:latin typeface="Consolas" panose="020B0609020204030204" pitchFamily="49" charset="0"/>
              </a:rPr>
              <a:t>[name] = </a:t>
            </a:r>
            <a:r>
              <a:rPr lang="en-US" altLang="zh-CN" sz="1600" dirty="0">
                <a:solidFill>
                  <a:srgbClr val="098658"/>
                </a:solidFill>
                <a:latin typeface="Consolas" panose="020B0609020204030204" pitchFamily="49" charset="0"/>
              </a:rPr>
              <a:t>0</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bestPartValue</a:t>
            </a:r>
            <a:r>
              <a:rPr lang="en-US" altLang="zh-CN" sz="1600" dirty="0">
                <a:solidFill>
                  <a:srgbClr val="000000"/>
                </a:solidFill>
                <a:latin typeface="Consolas" panose="020B0609020204030204" pitchFamily="49" charset="0"/>
              </a:rPr>
              <a:t>[name] = </a:t>
            </a:r>
            <a:r>
              <a:rPr lang="en-US" altLang="zh-CN" sz="1600" dirty="0">
                <a:solidFill>
                  <a:srgbClr val="0000FF"/>
                </a:solidFill>
                <a:latin typeface="Consolas" panose="020B0609020204030204" pitchFamily="49" charset="0"/>
              </a:rPr>
              <a:t>None</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=set(dataset[name])</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获取当前特征的所有可能取值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sortedUniqueVals</a:t>
            </a:r>
            <a:r>
              <a:rPr lang="en-US" altLang="zh-CN" sz="1600" dirty="0">
                <a:solidFill>
                  <a:srgbClr val="000000"/>
                </a:solidFill>
                <a:latin typeface="Consolas" panose="020B0609020204030204" pitchFamily="49" charset="0"/>
              </a:rPr>
              <a:t> = list(</a:t>
            </a:r>
            <a:r>
              <a:rPr lang="en-US" altLang="zh-CN" sz="1600" dirty="0" err="1">
                <a:solidFill>
                  <a:srgbClr val="000000"/>
                </a:solidFill>
                <a:latin typeface="Consolas" panose="020B0609020204030204" pitchFamily="49" charset="0"/>
              </a:rPr>
              <a:t>uniqueVals</a:t>
            </a:r>
            <a:r>
              <a:rPr lang="en-US" altLang="zh-CN" sz="1600" dirty="0">
                <a:solidFill>
                  <a:srgbClr val="000000"/>
                </a:solidFill>
                <a:latin typeface="Consolas" panose="020B0609020204030204" pitchFamily="49" charset="0"/>
              </a:rPr>
              <a:t>)</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sortedUniqueVals.sort</a:t>
            </a:r>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对特征值排序  </a:t>
            </a:r>
            <a:r>
              <a:rPr lang="en-US" altLang="zh-CN" sz="1600" dirty="0">
                <a:solidFill>
                  <a:srgbClr val="008000"/>
                </a:solidFill>
                <a:latin typeface="Consolas" panose="020B0609020204030204" pitchFamily="49" charset="0"/>
              </a:rPr>
              <a:t> </a:t>
            </a:r>
            <a:endParaRPr lang="en-US" altLang="zh-CN" sz="1600" dirty="0">
              <a:solidFill>
                <a:srgbClr val="000000"/>
              </a:solidFill>
              <a:latin typeface="Consolas" panose="020B0609020204030204" pitchFamily="49" charset="0"/>
            </a:endParaRPr>
          </a:p>
          <a:p>
            <a:r>
              <a:rPr lang="en-US" altLang="zh-CN" sz="1600" dirty="0">
                <a:solidFill>
                  <a:srgbClr val="008000"/>
                </a:solidFill>
                <a:latin typeface="Consolas" panose="020B0609020204030204" pitchFamily="49" charset="0"/>
              </a:rPr>
              <a:t>		# </a:t>
            </a:r>
            <a:r>
              <a:rPr lang="zh-CN" altLang="en-US" sz="1600" dirty="0">
                <a:solidFill>
                  <a:srgbClr val="008000"/>
                </a:solidFill>
                <a:latin typeface="Consolas" panose="020B0609020204030204" pitchFamily="49" charset="0"/>
              </a:rPr>
              <a:t>未完</a:t>
            </a:r>
            <a:endParaRPr lang="en-US" altLang="zh-CN" sz="1600" dirty="0">
              <a:solidFill>
                <a:srgbClr val="000000"/>
              </a:solidFill>
              <a:latin typeface="Consolas" panose="020B0609020204030204" pitchFamily="49" charset="0"/>
            </a:endParaRPr>
          </a:p>
        </p:txBody>
      </p:sp>
      <p:sp>
        <p:nvSpPr>
          <p:cNvPr id="11" name="圆角矩形 10"/>
          <p:cNvSpPr/>
          <p:nvPr/>
        </p:nvSpPr>
        <p:spPr>
          <a:xfrm>
            <a:off x="688746" y="2073894"/>
            <a:ext cx="4188053" cy="44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chooseBestFeatureToSplit_c</a:t>
            </a:r>
            <a:r>
              <a:rPr lang="en-US" altLang="zh-CN" dirty="0"/>
              <a:t>(</a:t>
            </a:r>
            <a:r>
              <a:rPr lang="en-US" altLang="zh-CN" dirty="0" err="1"/>
              <a:t>dataSet</a:t>
            </a:r>
            <a:r>
              <a:rPr lang="en-US" altLang="zh-CN" dirty="0"/>
              <a:t>)</a:t>
            </a:r>
            <a:endParaRPr lang="zh-CN" altLang="en-US" dirty="0"/>
          </a:p>
        </p:txBody>
      </p:sp>
      <p:sp>
        <p:nvSpPr>
          <p:cNvPr id="12" name="圆角矩形 11"/>
          <p:cNvSpPr/>
          <p:nvPr/>
        </p:nvSpPr>
        <p:spPr>
          <a:xfrm>
            <a:off x="688746" y="6042333"/>
            <a:ext cx="3972154" cy="39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splitDataSet_c</a:t>
            </a:r>
            <a:r>
              <a:rPr lang="en-US" altLang="zh-CN" sz="1600" dirty="0"/>
              <a:t>(</a:t>
            </a:r>
            <a:r>
              <a:rPr lang="en-US" altLang="zh-CN" sz="1600" dirty="0" err="1"/>
              <a:t>dataSet</a:t>
            </a:r>
            <a:r>
              <a:rPr lang="en-US" altLang="zh-CN" sz="1600" dirty="0"/>
              <a:t>, name, </a:t>
            </a:r>
            <a:r>
              <a:rPr lang="en-US" altLang="zh-CN" sz="1600" dirty="0" err="1"/>
              <a:t>partValue</a:t>
            </a:r>
            <a:r>
              <a:rPr lang="en-US" altLang="zh-CN" sz="1600" dirty="0"/>
              <a:t>)</a:t>
            </a:r>
            <a:endParaRPr lang="zh-CN" altLang="en-US" sz="1600" dirty="0"/>
          </a:p>
        </p:txBody>
      </p:sp>
      <p:sp>
        <p:nvSpPr>
          <p:cNvPr id="13" name="圆角矩形 12"/>
          <p:cNvSpPr/>
          <p:nvPr/>
        </p:nvSpPr>
        <p:spPr>
          <a:xfrm>
            <a:off x="4889528" y="6035185"/>
            <a:ext cx="3005328" cy="39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cal_Ent</a:t>
            </a:r>
            <a:r>
              <a:rPr lang="en-US" altLang="zh-CN" sz="1600" dirty="0"/>
              <a:t>(</a:t>
            </a:r>
            <a:r>
              <a:rPr lang="en-US" altLang="zh-CN" sz="1600" dirty="0" err="1"/>
              <a:t>dataSet</a:t>
            </a:r>
            <a:r>
              <a:rPr lang="en-US" altLang="zh-CN" sz="1600" dirty="0"/>
              <a:t>)</a:t>
            </a:r>
            <a:endParaRPr lang="zh-CN" altLang="en-US" sz="1600" dirty="0"/>
          </a:p>
        </p:txBody>
      </p:sp>
    </p:spTree>
    <p:extLst>
      <p:ext uri="{BB962C8B-B14F-4D97-AF65-F5344CB8AC3E}">
        <p14:creationId xmlns:p14="http://schemas.microsoft.com/office/powerpoint/2010/main" val="1675720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71</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71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C4.5</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矩形 7"/>
          <p:cNvSpPr/>
          <p:nvPr/>
        </p:nvSpPr>
        <p:spPr>
          <a:xfrm>
            <a:off x="423121" y="1816281"/>
            <a:ext cx="8320938" cy="4013020"/>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16076" y="2400806"/>
            <a:ext cx="8966201" cy="2308324"/>
          </a:xfrm>
          <a:prstGeom prst="rect">
            <a:avLst/>
          </a:prstGeom>
          <a:noFill/>
        </p:spPr>
        <p:txBody>
          <a:bodyPr wrap="square" rtlCol="0">
            <a:spAutoFit/>
          </a:bodyPr>
          <a:lstStyle/>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name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dataset.columns</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2</a:t>
            </a:r>
            <a:r>
              <a:rPr lang="en-US" altLang="zh-CN" sz="1600" dirty="0">
                <a:solidFill>
                  <a:srgbClr val="000000"/>
                </a:solidFill>
                <a:latin typeface="Consolas" panose="020B0609020204030204" pitchFamily="49" charset="0"/>
              </a:rPr>
              <a:t>]:</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取平均速度和流量两个特征  </a:t>
            </a:r>
            <a:endParaRPr lang="zh-CN" altLang="en-US" sz="1600" dirty="0">
              <a:solidFill>
                <a:srgbClr val="000000"/>
              </a:solidFill>
              <a:latin typeface="Consolas" panose="020B0609020204030204" pitchFamily="49" charset="0"/>
            </a:endParaRPr>
          </a:p>
          <a:p>
            <a:r>
              <a:rPr lang="en-US" altLang="zh-CN" sz="1600" dirty="0">
                <a:solidFill>
                  <a:srgbClr val="008000"/>
                </a:solidFill>
                <a:latin typeface="Consolas" panose="020B0609020204030204" pitchFamily="49" charset="0"/>
              </a:rPr>
              <a:t>		## </a:t>
            </a:r>
            <a:r>
              <a:rPr lang="zh-CN" altLang="en-US" sz="1600" dirty="0">
                <a:solidFill>
                  <a:srgbClr val="008000"/>
                </a:solidFill>
                <a:latin typeface="Consolas" panose="020B0609020204030204" pitchFamily="49" charset="0"/>
              </a:rPr>
              <a:t>省略 </a:t>
            </a:r>
            <a:r>
              <a:rPr lang="en-US" altLang="zh-CN" sz="1600" dirty="0">
                <a:solidFill>
                  <a:srgbClr val="008000"/>
                </a:solidFill>
                <a:latin typeface="Consolas" panose="020B0609020204030204" pitchFamily="49" charset="0"/>
              </a:rPr>
              <a:t>##</a:t>
            </a:r>
            <a:endParaRPr lang="en-US" altLang="zh-CN"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j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range(</a:t>
            </a:r>
            <a:r>
              <a:rPr lang="en-US" altLang="zh-CN" sz="1600" dirty="0" err="1">
                <a:solidFill>
                  <a:srgbClr val="000000"/>
                </a:solidFill>
                <a:latin typeface="Consolas" panose="020B0609020204030204" pitchFamily="49" charset="0"/>
              </a:rPr>
              <a:t>len</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sortedUniqueVals</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b="1" dirty="0">
                <a:solidFill>
                  <a:srgbClr val="008000"/>
                </a:solidFill>
                <a:latin typeface="Consolas" panose="020B0609020204030204" pitchFamily="49" charset="0"/>
              </a:rPr>
              <a:t>### </a:t>
            </a:r>
            <a:r>
              <a:rPr lang="zh-CN" altLang="en-US" sz="1600" b="1" dirty="0">
                <a:solidFill>
                  <a:srgbClr val="008000"/>
                </a:solidFill>
                <a:latin typeface="Consolas" panose="020B0609020204030204" pitchFamily="49" charset="0"/>
              </a:rPr>
              <a:t>计算划分点</a:t>
            </a:r>
            <a:r>
              <a:rPr lang="en-US" altLang="zh-CN" sz="1600" b="1" dirty="0" err="1">
                <a:solidFill>
                  <a:srgbClr val="008000"/>
                </a:solidFill>
                <a:latin typeface="Consolas" panose="020B0609020204030204" pitchFamily="49" charset="0"/>
              </a:rPr>
              <a:t>partValue</a:t>
            </a:r>
            <a:r>
              <a:rPr lang="zh-CN" altLang="en-US" sz="1600" b="1" dirty="0">
                <a:solidFill>
                  <a:srgbClr val="008000"/>
                </a:solidFill>
                <a:latin typeface="Consolas" panose="020B0609020204030204" pitchFamily="49" charset="0"/>
              </a:rPr>
              <a:t>，借助</a:t>
            </a:r>
            <a:r>
              <a:rPr lang="en-US" altLang="zh-CN" sz="1600" b="1" dirty="0" err="1">
                <a:solidFill>
                  <a:srgbClr val="008000"/>
                </a:solidFill>
                <a:latin typeface="Consolas" panose="020B0609020204030204" pitchFamily="49" charset="0"/>
              </a:rPr>
              <a:t>splitDataSet_c</a:t>
            </a:r>
            <a:r>
              <a:rPr lang="zh-CN" altLang="en-US" sz="1600" b="1" dirty="0">
                <a:solidFill>
                  <a:srgbClr val="008000"/>
                </a:solidFill>
                <a:latin typeface="Consolas" panose="020B0609020204030204" pitchFamily="49" charset="0"/>
              </a:rPr>
              <a:t>和</a:t>
            </a:r>
            <a:r>
              <a:rPr lang="en-US" altLang="zh-CN" sz="1600" b="1" dirty="0" err="1">
                <a:solidFill>
                  <a:srgbClr val="008000"/>
                </a:solidFill>
                <a:latin typeface="Consolas" panose="020B0609020204030204" pitchFamily="49" charset="0"/>
              </a:rPr>
              <a:t>cal_Ent</a:t>
            </a:r>
            <a:r>
              <a:rPr lang="zh-CN" altLang="en-US" sz="1600" b="1" dirty="0">
                <a:solidFill>
                  <a:srgbClr val="008000"/>
                </a:solidFill>
                <a:latin typeface="Consolas" panose="020B0609020204030204" pitchFamily="49" charset="0"/>
              </a:rPr>
              <a:t>计算对应的信息熵</a:t>
            </a:r>
            <a:endParaRPr lang="en-US" altLang="zh-CN" sz="1600" dirty="0">
              <a:solidFill>
                <a:srgbClr val="000000"/>
              </a:solidFill>
              <a:latin typeface="Consolas" panose="020B0609020204030204" pitchFamily="49" charset="0"/>
            </a:endParaRPr>
          </a:p>
          <a:p>
            <a:pPr lvl="1"/>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baseEntropy</a:t>
            </a:r>
            <a:r>
              <a:rPr lang="en-US" altLang="zh-CN" sz="1600" dirty="0">
                <a:solidFill>
                  <a:srgbClr val="000000"/>
                </a:solidFill>
                <a:latin typeface="Consolas" panose="020B0609020204030204" pitchFamily="49" charset="0"/>
              </a:rPr>
              <a:t> - Entropy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计算信息增益     </a:t>
            </a:r>
            <a:endParaRPr lang="zh-CN" altLang="en-US" sz="1600" dirty="0">
              <a:solidFill>
                <a:srgbClr val="000000"/>
              </a:solidFill>
              <a:latin typeface="Consolas" panose="020B0609020204030204" pitchFamily="49" charset="0"/>
            </a:endParaRPr>
          </a:p>
          <a:p>
            <a:pPr lvl="1"/>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if</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 &gt; </a:t>
            </a:r>
            <a:r>
              <a:rPr lang="en-US" altLang="zh-CN" sz="1600" dirty="0" err="1">
                <a:solidFill>
                  <a:srgbClr val="000000"/>
                </a:solidFill>
                <a:latin typeface="Consolas" panose="020B0609020204030204" pitchFamily="49" charset="0"/>
              </a:rPr>
              <a:t>bestInfoGain</a:t>
            </a:r>
            <a:r>
              <a:rPr lang="en-US" altLang="zh-CN" sz="1600" dirty="0">
                <a:solidFill>
                  <a:srgbClr val="000000"/>
                </a:solidFill>
                <a:latin typeface="Consolas" panose="020B0609020204030204" pitchFamily="49" charset="0"/>
              </a:rPr>
              <a:t>[name]:</a:t>
            </a:r>
          </a:p>
          <a:p>
            <a:pPr lvl="1"/>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bestInfoGain</a:t>
            </a:r>
            <a:r>
              <a:rPr lang="en-US" altLang="zh-CN" sz="1600" dirty="0">
                <a:solidFill>
                  <a:srgbClr val="000000"/>
                </a:solidFill>
                <a:latin typeface="Consolas" panose="020B0609020204030204" pitchFamily="49" charset="0"/>
              </a:rPr>
              <a:t>[name] =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        </a:t>
            </a:r>
          </a:p>
          <a:p>
            <a:pPr lvl="1"/>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bestPartValue</a:t>
            </a:r>
            <a:r>
              <a:rPr lang="en-US" altLang="zh-CN" sz="1600" dirty="0">
                <a:solidFill>
                  <a:srgbClr val="000000"/>
                </a:solidFill>
                <a:latin typeface="Consolas" panose="020B0609020204030204" pitchFamily="49" charset="0"/>
              </a:rPr>
              <a:t>[name] = </a:t>
            </a:r>
            <a:r>
              <a:rPr lang="en-US" altLang="zh-CN" sz="1600" dirty="0" err="1">
                <a:solidFill>
                  <a:srgbClr val="000000"/>
                </a:solidFill>
                <a:latin typeface="Consolas" panose="020B0609020204030204" pitchFamily="49" charset="0"/>
              </a:rPr>
              <a:t>partValue</a:t>
            </a:r>
            <a:r>
              <a:rPr lang="en-US" altLang="zh-CN" sz="1600" dirty="0">
                <a:solidFill>
                  <a:srgbClr val="000000"/>
                </a:solidFill>
                <a:latin typeface="Consolas" panose="020B0609020204030204" pitchFamily="49" charset="0"/>
              </a:rPr>
              <a:t>   </a:t>
            </a:r>
          </a:p>
          <a:p>
            <a:pPr lvl="1"/>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bestInfoGain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bestPartValue</a:t>
            </a:r>
            <a:r>
              <a:rPr lang="en-US" altLang="zh-CN" sz="1600" dirty="0">
                <a:solidFill>
                  <a:srgbClr val="000000"/>
                </a:solidFill>
                <a:latin typeface="Consolas" panose="020B0609020204030204" pitchFamily="49" charset="0"/>
              </a:rPr>
              <a:t> </a:t>
            </a:r>
          </a:p>
        </p:txBody>
      </p:sp>
      <p:sp>
        <p:nvSpPr>
          <p:cNvPr id="12" name="圆角矩形 11"/>
          <p:cNvSpPr/>
          <p:nvPr/>
        </p:nvSpPr>
        <p:spPr>
          <a:xfrm>
            <a:off x="581868" y="1929741"/>
            <a:ext cx="4188053" cy="44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chooseBestFeatureToSplit_c</a:t>
            </a:r>
            <a:r>
              <a:rPr lang="en-US" altLang="zh-CN" dirty="0"/>
              <a:t>(</a:t>
            </a:r>
            <a:r>
              <a:rPr lang="en-US" altLang="zh-CN" dirty="0" err="1"/>
              <a:t>dataSet</a:t>
            </a:r>
            <a:r>
              <a:rPr lang="en-US" altLang="zh-CN" dirty="0"/>
              <a:t>)</a:t>
            </a:r>
            <a:endParaRPr lang="zh-CN" altLang="en-US" dirty="0"/>
          </a:p>
        </p:txBody>
      </p:sp>
    </p:spTree>
    <p:extLst>
      <p:ext uri="{BB962C8B-B14F-4D97-AF65-F5344CB8AC3E}">
        <p14:creationId xmlns:p14="http://schemas.microsoft.com/office/powerpoint/2010/main" val="200720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72</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8125969" cy="71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C4.5</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矩形 7"/>
          <p:cNvSpPr/>
          <p:nvPr/>
        </p:nvSpPr>
        <p:spPr>
          <a:xfrm>
            <a:off x="423121" y="1816281"/>
            <a:ext cx="8320938" cy="4325440"/>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10" name="文本框 9"/>
          <p:cNvSpPr txBox="1"/>
          <p:nvPr/>
        </p:nvSpPr>
        <p:spPr>
          <a:xfrm>
            <a:off x="457199" y="2378376"/>
            <a:ext cx="8286860" cy="4031873"/>
          </a:xfrm>
          <a:prstGeom prst="rect">
            <a:avLst/>
          </a:prstGeom>
          <a:noFill/>
        </p:spPr>
        <p:txBody>
          <a:bodyPr wrap="square" rtlCol="0">
            <a:spAutoFit/>
          </a:bodyPr>
          <a:lstStyle/>
          <a:p>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name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dataset.columns</a:t>
            </a:r>
            <a:r>
              <a:rPr lang="en-US" altLang="zh-CN" sz="1600" dirty="0">
                <a:solidFill>
                  <a:srgbClr val="000000"/>
                </a:solidFill>
                <a:latin typeface="Consolas" panose="020B0609020204030204" pitchFamily="49" charset="0"/>
              </a:rPr>
              <a:t>[:-</a:t>
            </a:r>
            <a:r>
              <a:rPr lang="en-US" altLang="zh-CN" sz="1600" dirty="0">
                <a:solidFill>
                  <a:srgbClr val="098658"/>
                </a:solidFill>
                <a:latin typeface="Consolas" panose="020B0609020204030204" pitchFamily="49" charset="0"/>
              </a:rPr>
              <a:t>2</a:t>
            </a:r>
            <a:r>
              <a:rPr lang="en-US" altLang="zh-CN" sz="1600" dirty="0">
                <a:solidFill>
                  <a:srgbClr val="000000"/>
                </a:solidFill>
                <a:latin typeface="Consolas" panose="020B0609020204030204" pitchFamily="49" charset="0"/>
              </a:rPr>
              <a:t>]:</a:t>
            </a:r>
            <a:r>
              <a:rPr lang="en-US" altLang="zh-CN" sz="1600" dirty="0">
                <a:solidFill>
                  <a:srgbClr val="008000"/>
                </a:solidFill>
                <a:latin typeface="Consolas" panose="020B0609020204030204" pitchFamily="49" charset="0"/>
              </a:rPr>
              <a:t>#</a:t>
            </a:r>
            <a:r>
              <a:rPr lang="zh-CN" altLang="en-US" sz="1600" dirty="0">
                <a:solidFill>
                  <a:srgbClr val="008000"/>
                </a:solidFill>
                <a:latin typeface="Consolas" panose="020B0609020204030204" pitchFamily="49" charset="0"/>
              </a:rPr>
              <a:t>取平均速度和流量两个特征    </a:t>
            </a:r>
            <a:endParaRPr lang="zh-CN" altLang="en-US" sz="1600" dirty="0">
              <a:solidFill>
                <a:srgbClr val="000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省略 </a:t>
            </a:r>
            <a:r>
              <a:rPr lang="en-US" altLang="zh-CN" sz="1600" dirty="0">
                <a:solidFill>
                  <a:srgbClr val="008000"/>
                </a:solidFill>
                <a:latin typeface="Consolas" panose="020B0609020204030204" pitchFamily="49" charset="0"/>
              </a:rPr>
              <a:t>##</a:t>
            </a:r>
          </a:p>
          <a:p>
            <a:r>
              <a:rPr lang="en-US" altLang="zh-CN"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for</a:t>
            </a:r>
            <a:r>
              <a:rPr lang="en-US" altLang="zh-CN" sz="1600" dirty="0">
                <a:solidFill>
                  <a:srgbClr val="000000"/>
                </a:solidFill>
                <a:latin typeface="Consolas" panose="020B0609020204030204" pitchFamily="49" charset="0"/>
              </a:rPr>
              <a:t> j </a:t>
            </a:r>
            <a:r>
              <a:rPr lang="en-US" altLang="zh-CN" sz="1600" dirty="0">
                <a:solidFill>
                  <a:srgbClr val="0000FF"/>
                </a:solidFill>
                <a:latin typeface="Consolas" panose="020B0609020204030204" pitchFamily="49" charset="0"/>
              </a:rPr>
              <a:t>in</a:t>
            </a:r>
            <a:r>
              <a:rPr lang="en-US" altLang="zh-CN" sz="1600" dirty="0">
                <a:solidFill>
                  <a:srgbClr val="000000"/>
                </a:solidFill>
                <a:latin typeface="Consolas" panose="020B0609020204030204" pitchFamily="49" charset="0"/>
              </a:rPr>
              <a:t> range(</a:t>
            </a:r>
            <a:r>
              <a:rPr lang="en-US" altLang="zh-CN" sz="1600" dirty="0" err="1">
                <a:solidFill>
                  <a:srgbClr val="000000"/>
                </a:solidFill>
                <a:latin typeface="Consolas" panose="020B0609020204030204" pitchFamily="49" charset="0"/>
              </a:rPr>
              <a:t>len</a:t>
            </a:r>
            <a:r>
              <a:rPr lang="en-US" altLang="zh-CN" sz="1600" dirty="0">
                <a:solidFill>
                  <a:srgbClr val="000000"/>
                </a:solidFill>
                <a:latin typeface="Consolas" panose="020B0609020204030204" pitchFamily="49" charset="0"/>
              </a:rPr>
              <a:t>(</a:t>
            </a:r>
            <a:r>
              <a:rPr lang="en-US" altLang="zh-CN" sz="1600" dirty="0" err="1">
                <a:solidFill>
                  <a:srgbClr val="000000"/>
                </a:solidFill>
                <a:latin typeface="Consolas" panose="020B0609020204030204" pitchFamily="49" charset="0"/>
              </a:rPr>
              <a:t>sortedUniqueVals</a:t>
            </a:r>
            <a:r>
              <a:rPr lang="en-US" altLang="zh-CN" sz="1600" dirty="0">
                <a:solidFill>
                  <a:srgbClr val="000000"/>
                </a:solidFill>
                <a:latin typeface="Consolas" panose="020B0609020204030204" pitchFamily="49" charset="0"/>
              </a:rPr>
              <a:t>) - </a:t>
            </a:r>
            <a:r>
              <a:rPr lang="en-US" altLang="zh-CN" sz="1600" dirty="0">
                <a:solidFill>
                  <a:srgbClr val="098658"/>
                </a:solidFill>
                <a:latin typeface="Consolas" panose="020B0609020204030204" pitchFamily="49" charset="0"/>
              </a:rPr>
              <a:t>1</a:t>
            </a:r>
            <a:r>
              <a:rPr lang="en-US" altLang="zh-CN" sz="1600" dirty="0">
                <a:solidFill>
                  <a:srgbClr val="000000"/>
                </a:solidFill>
                <a:latin typeface="Consolas" panose="020B0609020204030204" pitchFamily="49" charset="0"/>
              </a:rPr>
              <a:t>):           </a:t>
            </a:r>
          </a:p>
          <a:p>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partValue</a:t>
            </a:r>
            <a:r>
              <a:rPr lang="en-US" altLang="zh-CN" sz="1600" b="1" dirty="0">
                <a:solidFill>
                  <a:srgbClr val="000000"/>
                </a:solidFill>
                <a:latin typeface="Consolas" panose="020B0609020204030204" pitchFamily="49" charset="0"/>
              </a:rPr>
              <a:t> = (float(</a:t>
            </a:r>
            <a:r>
              <a:rPr lang="en-US" altLang="zh-CN" sz="1600" b="1" dirty="0" err="1">
                <a:solidFill>
                  <a:srgbClr val="000000"/>
                </a:solidFill>
                <a:latin typeface="Consolas" panose="020B0609020204030204" pitchFamily="49" charset="0"/>
              </a:rPr>
              <a:t>sortedUniqueVals</a:t>
            </a:r>
            <a:r>
              <a:rPr lang="en-US" altLang="zh-CN" sz="1600" b="1" dirty="0">
                <a:solidFill>
                  <a:srgbClr val="000000"/>
                </a:solidFill>
                <a:latin typeface="Consolas" panose="020B0609020204030204" pitchFamily="49" charset="0"/>
              </a:rPr>
              <a:t>[j]) + float(</a:t>
            </a:r>
            <a:r>
              <a:rPr lang="en-US" altLang="zh-CN" sz="1600" b="1" dirty="0" err="1">
                <a:solidFill>
                  <a:srgbClr val="000000"/>
                </a:solidFill>
                <a:latin typeface="Consolas" panose="020B0609020204030204" pitchFamily="49" charset="0"/>
              </a:rPr>
              <a:t>sortedUniqueVals</a:t>
            </a:r>
            <a:r>
              <a:rPr lang="en-US" altLang="zh-CN" sz="1600" b="1" dirty="0">
                <a:solidFill>
                  <a:srgbClr val="000000"/>
                </a:solidFill>
                <a:latin typeface="Consolas" panose="020B0609020204030204" pitchFamily="49" charset="0"/>
              </a:rPr>
              <a:t>[j + </a:t>
            </a:r>
            <a:r>
              <a:rPr lang="en-US" altLang="zh-CN" sz="1600" b="1" dirty="0">
                <a:solidFill>
                  <a:srgbClr val="098658"/>
                </a:solidFill>
                <a:latin typeface="Consolas" panose="020B0609020204030204" pitchFamily="49" charset="0"/>
              </a:rPr>
              <a:t>1</a:t>
            </a:r>
            <a:r>
              <a:rPr lang="en-US" altLang="zh-CN" sz="1600" b="1" dirty="0">
                <a:solidFill>
                  <a:srgbClr val="000000"/>
                </a:solidFill>
                <a:latin typeface="Consolas" panose="020B0609020204030204" pitchFamily="49" charset="0"/>
              </a:rPr>
              <a:t>]))/</a:t>
            </a:r>
            <a:r>
              <a:rPr lang="en-US" altLang="zh-CN" sz="1600" b="1" dirty="0">
                <a:solidFill>
                  <a:srgbClr val="098658"/>
                </a:solidFill>
                <a:latin typeface="Consolas" panose="020B0609020204030204" pitchFamily="49" charset="0"/>
              </a:rPr>
              <a:t>2</a:t>
            </a:r>
            <a:r>
              <a:rPr lang="en-US" altLang="zh-CN" sz="1600" b="1" dirty="0">
                <a:solidFill>
                  <a:srgbClr val="000000"/>
                </a:solidFill>
                <a:latin typeface="Consolas" panose="020B0609020204030204" pitchFamily="49" charset="0"/>
              </a:rPr>
              <a:t> </a:t>
            </a:r>
            <a:r>
              <a:rPr lang="en-US" altLang="zh-CN" sz="1600" b="1" dirty="0">
                <a:solidFill>
                  <a:srgbClr val="008000"/>
                </a:solidFill>
                <a:latin typeface="Consolas" panose="020B0609020204030204" pitchFamily="49" charset="0"/>
              </a:rPr>
              <a:t>#</a:t>
            </a:r>
            <a:r>
              <a:rPr lang="zh-CN" altLang="en-US" sz="1600" b="1" dirty="0">
                <a:solidFill>
                  <a:srgbClr val="008000"/>
                </a:solidFill>
                <a:latin typeface="Consolas" panose="020B0609020204030204" pitchFamily="49" charset="0"/>
              </a:rPr>
              <a:t>计算划分点    </a:t>
            </a:r>
            <a:endParaRPr lang="zh-CN" altLang="en-US" sz="1600" b="1" dirty="0">
              <a:solidFill>
                <a:srgbClr val="000000"/>
              </a:solidFill>
              <a:latin typeface="Consolas" panose="020B0609020204030204" pitchFamily="49" charset="0"/>
            </a:endParaRPr>
          </a:p>
          <a:p>
            <a:r>
              <a:rPr lang="zh-CN" altLang="en-US"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dataSetLeft,dataSetRight,probLeft,probRight</a:t>
            </a:r>
            <a:r>
              <a:rPr lang="en-US" altLang="zh-CN" sz="1600" b="1" dirty="0">
                <a:solidFill>
                  <a:srgbClr val="000000"/>
                </a:solidFill>
                <a:latin typeface="Consolas" panose="020B0609020204030204" pitchFamily="49" charset="0"/>
              </a:rPr>
              <a:t> = </a:t>
            </a:r>
            <a:r>
              <a:rPr lang="en-US" altLang="zh-CN" sz="1600" b="1" dirty="0" err="1">
                <a:solidFill>
                  <a:srgbClr val="000000"/>
                </a:solidFill>
                <a:latin typeface="Consolas" panose="020B0609020204030204" pitchFamily="49" charset="0"/>
              </a:rPr>
              <a:t>splitDataSet_c</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dataSet</a:t>
            </a:r>
            <a:r>
              <a:rPr lang="en-US" altLang="zh-CN" sz="1600" b="1" dirty="0">
                <a:solidFill>
                  <a:srgbClr val="000000"/>
                </a:solidFill>
                <a:latin typeface="Consolas" panose="020B0609020204030204" pitchFamily="49" charset="0"/>
              </a:rPr>
              <a:t>, name, </a:t>
            </a:r>
            <a:r>
              <a:rPr lang="en-US" altLang="zh-CN" sz="1600" b="1" dirty="0" err="1">
                <a:solidFill>
                  <a:srgbClr val="000000"/>
                </a:solidFill>
                <a:latin typeface="Consolas" panose="020B0609020204030204" pitchFamily="49" charset="0"/>
              </a:rPr>
              <a:t>partValue</a:t>
            </a:r>
            <a:r>
              <a:rPr lang="en-US" altLang="zh-CN" sz="1600" b="1" dirty="0">
                <a:solidFill>
                  <a:srgbClr val="000000"/>
                </a:solidFill>
                <a:latin typeface="Consolas" panose="020B0609020204030204" pitchFamily="49" charset="0"/>
              </a:rPr>
              <a:t>)   </a:t>
            </a:r>
          </a:p>
          <a:p>
            <a:r>
              <a:rPr lang="en-US" altLang="zh-CN" sz="1600" b="1" dirty="0">
                <a:solidFill>
                  <a:srgbClr val="000000"/>
                </a:solidFill>
                <a:latin typeface="Consolas" panose="020B0609020204030204" pitchFamily="49" charset="0"/>
              </a:rPr>
              <a:t>        Entropy = </a:t>
            </a:r>
            <a:r>
              <a:rPr lang="en-US" altLang="zh-CN" sz="1600" b="1" dirty="0" err="1">
                <a:solidFill>
                  <a:srgbClr val="000000"/>
                </a:solidFill>
                <a:latin typeface="Consolas" panose="020B0609020204030204" pitchFamily="49" charset="0"/>
              </a:rPr>
              <a:t>probLeft</a:t>
            </a:r>
            <a:r>
              <a:rPr lang="en-US" altLang="zh-CN" sz="1600" b="1" dirty="0">
                <a:solidFill>
                  <a:srgbClr val="000000"/>
                </a:solidFill>
                <a:latin typeface="Consolas" panose="020B0609020204030204" pitchFamily="49" charset="0"/>
              </a:rPr>
              <a:t> * </a:t>
            </a:r>
            <a:r>
              <a:rPr lang="en-US" altLang="zh-CN" sz="1600" b="1" dirty="0" err="1">
                <a:solidFill>
                  <a:srgbClr val="000000"/>
                </a:solidFill>
                <a:latin typeface="Consolas" panose="020B0609020204030204" pitchFamily="49" charset="0"/>
              </a:rPr>
              <a:t>cal_Ent</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dataSetLeft</a:t>
            </a:r>
            <a:r>
              <a:rPr lang="en-US" altLang="zh-CN" sz="1600" b="1" dirty="0">
                <a:solidFill>
                  <a:srgbClr val="000000"/>
                </a:solidFill>
                <a:latin typeface="Consolas" panose="020B0609020204030204" pitchFamily="49" charset="0"/>
              </a:rPr>
              <a:t>) + </a:t>
            </a:r>
            <a:r>
              <a:rPr lang="en-US" altLang="zh-CN" sz="1600" b="1" dirty="0" err="1">
                <a:solidFill>
                  <a:srgbClr val="000000"/>
                </a:solidFill>
                <a:latin typeface="Consolas" panose="020B0609020204030204" pitchFamily="49" charset="0"/>
              </a:rPr>
              <a:t>probRight</a:t>
            </a:r>
            <a:r>
              <a:rPr lang="en-US" altLang="zh-CN" sz="1600" b="1" dirty="0">
                <a:solidFill>
                  <a:srgbClr val="000000"/>
                </a:solidFill>
                <a:latin typeface="Consolas" panose="020B0609020204030204" pitchFamily="49" charset="0"/>
              </a:rPr>
              <a:t> * </a:t>
            </a:r>
            <a:r>
              <a:rPr lang="en-US" altLang="zh-CN" sz="1600" b="1" dirty="0" err="1">
                <a:solidFill>
                  <a:srgbClr val="000000"/>
                </a:solidFill>
                <a:latin typeface="Consolas" panose="020B0609020204030204" pitchFamily="49" charset="0"/>
              </a:rPr>
              <a:t>cal_Ent</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dataSetRight</a:t>
            </a:r>
            <a:r>
              <a:rPr lang="en-US" altLang="zh-CN" sz="1600" b="1" dirty="0">
                <a:solidFill>
                  <a:srgbClr val="000000"/>
                </a:solidFill>
                <a:latin typeface="Consolas" panose="020B0609020204030204" pitchFamily="49" charset="0"/>
              </a:rPr>
              <a:t>) </a:t>
            </a:r>
            <a:r>
              <a:rPr lang="en-US" altLang="zh-CN" sz="1600" b="1" dirty="0">
                <a:solidFill>
                  <a:srgbClr val="008000"/>
                </a:solidFill>
                <a:latin typeface="Consolas" panose="020B0609020204030204" pitchFamily="49" charset="0"/>
              </a:rPr>
              <a:t>#</a:t>
            </a:r>
            <a:r>
              <a:rPr lang="zh-CN" altLang="en-US" sz="1600" b="1" dirty="0">
                <a:solidFill>
                  <a:srgbClr val="008000"/>
                </a:solidFill>
                <a:latin typeface="Consolas" panose="020B0609020204030204" pitchFamily="49" charset="0"/>
              </a:rPr>
              <a:t>计算信息熵  </a:t>
            </a:r>
            <a:endParaRPr lang="en-US" altLang="zh-CN" sz="1600" b="1" dirty="0">
              <a:solidFill>
                <a:srgbClr val="008000"/>
              </a:solidFill>
              <a:latin typeface="Consolas" panose="020B0609020204030204" pitchFamily="49" charset="0"/>
            </a:endParaRP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 = </a:t>
            </a:r>
            <a:r>
              <a:rPr lang="en-US" altLang="zh-CN" sz="1600" dirty="0" err="1">
                <a:solidFill>
                  <a:srgbClr val="000000"/>
                </a:solidFill>
                <a:latin typeface="Consolas" panose="020B0609020204030204" pitchFamily="49" charset="0"/>
              </a:rPr>
              <a:t>baseEntropy</a:t>
            </a:r>
            <a:r>
              <a:rPr lang="en-US" altLang="zh-CN" sz="1600" dirty="0">
                <a:solidFill>
                  <a:srgbClr val="000000"/>
                </a:solidFill>
                <a:latin typeface="Consolas" panose="020B0609020204030204" pitchFamily="49" charset="0"/>
              </a:rPr>
              <a:t> - Entropy   </a:t>
            </a:r>
            <a:r>
              <a:rPr lang="en-US" altLang="zh-CN" sz="1600" dirty="0">
                <a:solidFill>
                  <a:srgbClr val="008000"/>
                </a:solidFill>
                <a:latin typeface="Consolas" panose="020B0609020204030204" pitchFamily="49" charset="0"/>
              </a:rPr>
              <a:t># </a:t>
            </a:r>
            <a:r>
              <a:rPr lang="zh-CN" altLang="en-US" sz="1600" dirty="0">
                <a:solidFill>
                  <a:srgbClr val="008000"/>
                </a:solidFill>
                <a:latin typeface="Consolas" panose="020B0609020204030204" pitchFamily="49" charset="0"/>
              </a:rPr>
              <a:t>计算信息增益     </a:t>
            </a:r>
            <a:endParaRPr lang="zh-CN" altLang="en-US" sz="1600" dirty="0">
              <a:solidFill>
                <a:srgbClr val="000000"/>
              </a:solidFill>
              <a:latin typeface="Consolas" panose="020B0609020204030204" pitchFamily="49" charset="0"/>
            </a:endParaRPr>
          </a:p>
          <a:p>
            <a:r>
              <a:rPr lang="zh-CN" altLang="en-US" sz="1600" dirty="0">
                <a:solidFill>
                  <a:srgbClr val="000000"/>
                </a:solidFill>
                <a:latin typeface="Consolas" panose="020B0609020204030204" pitchFamily="49" charset="0"/>
              </a:rPr>
              <a:t>        </a:t>
            </a:r>
            <a:r>
              <a:rPr lang="en-US" altLang="zh-CN" sz="1600" dirty="0">
                <a:solidFill>
                  <a:srgbClr val="0000FF"/>
                </a:solidFill>
                <a:latin typeface="Consolas" panose="020B0609020204030204" pitchFamily="49" charset="0"/>
              </a:rPr>
              <a:t>if</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 &gt; </a:t>
            </a:r>
            <a:r>
              <a:rPr lang="en-US" altLang="zh-CN" sz="1600" dirty="0" err="1">
                <a:solidFill>
                  <a:srgbClr val="000000"/>
                </a:solidFill>
                <a:latin typeface="Consolas" panose="020B0609020204030204" pitchFamily="49" charset="0"/>
              </a:rPr>
              <a:t>bestInfoGain</a:t>
            </a:r>
            <a:r>
              <a:rPr lang="en-US" altLang="zh-CN" sz="1600" dirty="0">
                <a:solidFill>
                  <a:srgbClr val="000000"/>
                </a:solidFill>
                <a:latin typeface="Consolas" panose="020B0609020204030204" pitchFamily="49" charset="0"/>
              </a:rPr>
              <a:t>[name]:</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bestInfoGain</a:t>
            </a:r>
            <a:r>
              <a:rPr lang="en-US" altLang="zh-CN" sz="1600" dirty="0">
                <a:solidFill>
                  <a:srgbClr val="000000"/>
                </a:solidFill>
                <a:latin typeface="Consolas" panose="020B0609020204030204" pitchFamily="49" charset="0"/>
              </a:rPr>
              <a:t>[name] = </a:t>
            </a:r>
            <a:r>
              <a:rPr lang="en-US" altLang="zh-CN" sz="1600" dirty="0" err="1">
                <a:solidFill>
                  <a:srgbClr val="000000"/>
                </a:solidFill>
                <a:latin typeface="Consolas" panose="020B0609020204030204" pitchFamily="49" charset="0"/>
              </a:rPr>
              <a:t>infoGain</a:t>
            </a:r>
            <a:r>
              <a:rPr lang="en-US" altLang="zh-CN" sz="1600" dirty="0">
                <a:solidFill>
                  <a:srgbClr val="000000"/>
                </a:solidFill>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bestPartValue</a:t>
            </a:r>
            <a:r>
              <a:rPr lang="en-US" altLang="zh-CN" sz="1600" dirty="0">
                <a:solidFill>
                  <a:srgbClr val="000000"/>
                </a:solidFill>
                <a:latin typeface="Consolas" panose="020B0609020204030204" pitchFamily="49" charset="0"/>
              </a:rPr>
              <a:t>[name] = </a:t>
            </a:r>
            <a:r>
              <a:rPr lang="en-US" altLang="zh-CN" sz="1600" dirty="0" err="1">
                <a:solidFill>
                  <a:srgbClr val="000000"/>
                </a:solidFill>
                <a:latin typeface="Consolas" panose="020B0609020204030204" pitchFamily="49" charset="0"/>
              </a:rPr>
              <a:t>partValue</a:t>
            </a:r>
            <a:r>
              <a:rPr lang="en-US" altLang="zh-CN" sz="1600" dirty="0">
                <a:solidFill>
                  <a:srgbClr val="000000"/>
                </a:solidFill>
                <a:latin typeface="Consolas" panose="020B0609020204030204" pitchFamily="49" charset="0"/>
              </a:rPr>
              <a:t>   </a:t>
            </a:r>
          </a:p>
          <a:p>
            <a:r>
              <a:rPr lang="en-US" altLang="zh-CN" sz="1600" dirty="0">
                <a:solidFill>
                  <a:srgbClr val="0000FF"/>
                </a:solidFill>
                <a:latin typeface="Consolas" panose="020B0609020204030204" pitchFamily="49" charset="0"/>
              </a:rPr>
              <a:t>return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bestInfoGain</a:t>
            </a:r>
            <a:r>
              <a:rPr lang="en-US" altLang="zh-CN" sz="1600" dirty="0">
                <a:solidFill>
                  <a:srgbClr val="000000"/>
                </a:solidFill>
                <a:latin typeface="Consolas" panose="020B0609020204030204" pitchFamily="49" charset="0"/>
              </a:rPr>
              <a:t>, </a:t>
            </a:r>
            <a:r>
              <a:rPr lang="en-US" altLang="zh-CN" sz="1600" dirty="0" err="1">
                <a:solidFill>
                  <a:srgbClr val="000000"/>
                </a:solidFill>
                <a:latin typeface="Consolas" panose="020B0609020204030204" pitchFamily="49" charset="0"/>
              </a:rPr>
              <a:t>bestPartValue</a:t>
            </a:r>
            <a:r>
              <a:rPr lang="en-US" altLang="zh-CN" sz="1600" dirty="0">
                <a:solidFill>
                  <a:srgbClr val="000000"/>
                </a:solidFill>
                <a:latin typeface="Consolas" panose="020B0609020204030204" pitchFamily="49" charset="0"/>
              </a:rPr>
              <a:t> </a:t>
            </a:r>
          </a:p>
          <a:p>
            <a:pPr lvl="0"/>
            <a:endParaRPr lang="en-US" altLang="zh-CN" sz="1600" dirty="0">
              <a:solidFill>
                <a:srgbClr val="000000"/>
              </a:solidFill>
              <a:latin typeface="Consolas" panose="020B0609020204030204" pitchFamily="49" charset="0"/>
            </a:endParaRPr>
          </a:p>
          <a:p>
            <a:endParaRPr lang="en-US" altLang="zh-CN" sz="1600" dirty="0">
              <a:solidFill>
                <a:srgbClr val="008000"/>
              </a:solidFill>
              <a:latin typeface="Consolas" panose="020B0609020204030204" pitchFamily="49" charset="0"/>
            </a:endParaRPr>
          </a:p>
        </p:txBody>
      </p:sp>
      <p:sp>
        <p:nvSpPr>
          <p:cNvPr id="12" name="圆角矩形 11"/>
          <p:cNvSpPr/>
          <p:nvPr/>
        </p:nvSpPr>
        <p:spPr>
          <a:xfrm>
            <a:off x="581868" y="1934194"/>
            <a:ext cx="4188053" cy="44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chooseBestFeatureToSplit_c</a:t>
            </a:r>
            <a:r>
              <a:rPr lang="en-US" altLang="zh-CN" dirty="0"/>
              <a:t>(</a:t>
            </a:r>
            <a:r>
              <a:rPr lang="en-US" altLang="zh-CN" dirty="0" err="1"/>
              <a:t>dataSet</a:t>
            </a:r>
            <a:r>
              <a:rPr lang="en-US" altLang="zh-CN" dirty="0"/>
              <a:t>)</a:t>
            </a:r>
            <a:endParaRPr lang="zh-CN" altLang="en-US" dirty="0"/>
          </a:p>
        </p:txBody>
      </p:sp>
    </p:spTree>
    <p:extLst>
      <p:ext uri="{BB962C8B-B14F-4D97-AF65-F5344CB8AC3E}">
        <p14:creationId xmlns:p14="http://schemas.microsoft.com/office/powerpoint/2010/main" val="1610550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73</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9" name="Content Placeholder 2"/>
          <p:cNvSpPr>
            <a:spLocks noGrp="1"/>
          </p:cNvSpPr>
          <p:nvPr>
            <p:ph idx="1"/>
          </p:nvPr>
        </p:nvSpPr>
        <p:spPr>
          <a:xfrm>
            <a:off x="292608" y="1875907"/>
            <a:ext cx="8851392" cy="4448693"/>
          </a:xfrm>
        </p:spPr>
        <p:txBody>
          <a:bodyPr/>
          <a:lstStyle/>
          <a:p>
            <a:pPr marL="400050" indent="-28575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连续值离散化</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00050" indent="-285750" algn="just">
              <a:lnSpc>
                <a:spcPct val="150000"/>
              </a:lnSpc>
              <a:buFont typeface="Arial" panose="020B0604020202020204" pitchFamily="34" charset="0"/>
              <a:buChar char="•"/>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采用基尼系数作为特征选择标准</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00050" indent="-28575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采用</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二叉树</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（即每个结点只有两个分叉）</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674687" lvl="1" indent="-285750" algn="just">
              <a:lnSpc>
                <a:spcPct val="150000"/>
              </a:lnSpc>
              <a:buFont typeface="Arial" panose="020B0604020202020204" pitchFamily="34" charset="0"/>
              <a:buChar char="•"/>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ID3</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C4.5: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对于取值</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数量</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&gt;2</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的离散特征，在结点上划分出多叉树，在分叉之后的</a:t>
            </a:r>
            <a:r>
              <a:rPr lang="en-US" altLang="zh-CN" sz="1800" dirty="0">
                <a:effectLst/>
                <a:latin typeface="微软雅黑" panose="020B0503020204020204" pitchFamily="34" charset="-122"/>
                <a:ea typeface="微软雅黑" panose="020B0503020204020204" pitchFamily="34" charset="-122"/>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子树</a:t>
            </a:r>
            <a:r>
              <a:rPr lang="en-US" altLang="zh-CN" sz="1800" dirty="0">
                <a:effectLst/>
                <a:latin typeface="微软雅黑" panose="020B0503020204020204" pitchFamily="34" charset="-122"/>
                <a:ea typeface="微软雅黑" panose="020B0503020204020204" pitchFamily="34" charset="-122"/>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中该特征不会再次起作用</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674687" lvl="1" indent="-285750" algn="just">
              <a:lnSpc>
                <a:spcPct val="150000"/>
              </a:lnSpc>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：采用二叉树，</a:t>
            </a: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使决策树的深度增加，且每步重复使用所有特征</a:t>
            </a:r>
            <a:endPar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00050" indent="-28575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停止条件：结点中的样本个数小于预定阈值，或样本集的基尼值小于预定阈值。</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654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74</a:t>
            </a:fld>
            <a:endParaRPr lang="en-US" altLang="zh-CN" dirty="0"/>
          </a:p>
        </p:txBody>
      </p:sp>
      <mc:AlternateContent xmlns:mc="http://schemas.openxmlformats.org/markup-compatibility/2006">
        <mc:Choice xmlns:a14="http://schemas.microsoft.com/office/drawing/2010/main" Requires="a14">
          <p:sp>
            <p:nvSpPr>
              <p:cNvPr id="9" name="Content Placeholder 2"/>
              <p:cNvSpPr>
                <a:spLocks noGrp="1"/>
              </p:cNvSpPr>
              <p:nvPr>
                <p:ph idx="1"/>
              </p:nvPr>
            </p:nvSpPr>
            <p:spPr>
              <a:xfrm>
                <a:off x="-384313" y="966012"/>
                <a:ext cx="9382009" cy="4448693"/>
              </a:xfrm>
            </p:spPr>
            <p:txBody>
              <a:bodyPr/>
              <a:lstStyle/>
              <a:p>
                <a:pPr marL="400050" indent="-28575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分类树的分枝规则</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674687" lvl="1" indent="-285750" algn="just">
                  <a:lnSpc>
                    <a:spcPct val="15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对于</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连续特征</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，其处理思想与</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相同，即将连续特征值离散化。</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marL="674687" lvl="1" indent="-285750" algn="just">
                  <a:lnSpc>
                    <a:spcPct val="15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对于取值多于两个的</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离散特征</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ID3</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会在结点上划分出多叉树，在分叉之后的“子树”中该特征不会再次起作用，在实践中发现，这种特征处理方式的准确率不高，容易发生欠拟合。为了解决这一问题，</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算法采用二叉树（即每个结点只有两个分叉），使决策树的深度增加，提升树的结构复杂度，且每步重复使用所有特征。</a:t>
                </a:r>
              </a:p>
              <a:p>
                <a:pPr marL="949325" lvl="2"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对于有多个取值的特征，</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树会</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选择其中一个特征取值分为一类，其它特征取值汇总为另外一类。</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例如，特征</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的取值包括</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 …, </m:t>
                    </m:r>
                    <m:sSub>
                      <m:sSubPr>
                        <m:ctrlP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err="1">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i="1" dirty="0" err="1">
                            <a:latin typeface="Cambria Math" panose="02040503050406030204" pitchFamily="18" charset="0"/>
                            <a:ea typeface="微软雅黑" panose="020B0503020204020204" pitchFamily="34" charset="-122"/>
                            <a:cs typeface="Times New Roman" panose="02020603050405020304" pitchFamily="18" charset="0"/>
                          </a:rPr>
                          <m:t>𝑁</m:t>
                        </m:r>
                      </m:sub>
                    </m:sSub>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树首先将</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作为一类，而把其它取值全部作为另外一类，并计算该分类下数据集</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𝐷</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的基尼指数，记为</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𝐺𝑖𝑛𝑖</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_</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𝑖𝑛𝑑𝑒𝑥</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𝐷</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。之后以此遍历所有</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个取值，进行这样的二分类处理，并逐次计算其对应的基尼指数。最终选择基尼指数最小的一种划分方法，其取值记为</a:t>
                </a:r>
                <a14:m>
                  <m:oMath xmlns:m="http://schemas.openxmlformats.org/officeDocument/2006/math">
                    <m:sSubSup>
                      <m:sSubSupPr>
                        <m:ctrlP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𝑗</m:t>
                        </m:r>
                      </m:sub>
                      <m:sup>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m:t>
                        </m:r>
                      </m:sup>
                    </m:sSubSup>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，来作为该特征的划分结果，即特征</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的基尼指数值</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𝐺𝑖𝑛𝑖</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_</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𝑖𝑛𝑑𝑒𝑥</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𝐷</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err="1">
                        <a:latin typeface="Cambria Math" panose="02040503050406030204" pitchFamily="18" charset="0"/>
                        <a:ea typeface="微软雅黑" panose="020B0503020204020204" pitchFamily="34" charset="-122"/>
                        <a:cs typeface="Times New Roman" panose="02020603050405020304" pitchFamily="18" charset="0"/>
                      </a:rPr>
                      <m:t>𝐺𝑖𝑛𝑖</m:t>
                    </m:r>
                    <m:r>
                      <a:rPr lang="en-US" altLang="zh-CN" i="1" dirty="0" err="1">
                        <a:latin typeface="Cambria Math" panose="02040503050406030204" pitchFamily="18" charset="0"/>
                        <a:ea typeface="微软雅黑" panose="020B0503020204020204" pitchFamily="34" charset="-122"/>
                        <a:cs typeface="Times New Roman" panose="02020603050405020304" pitchFamily="18" charset="0"/>
                      </a:rPr>
                      <m:t>_</m:t>
                    </m:r>
                    <m:r>
                      <a:rPr lang="en-US" altLang="zh-CN" i="1" dirty="0" err="1">
                        <a:latin typeface="Cambria Math" panose="02040503050406030204" pitchFamily="18" charset="0"/>
                        <a:ea typeface="微软雅黑" panose="020B0503020204020204" pitchFamily="34" charset="-122"/>
                        <a:cs typeface="Times New Roman" panose="02020603050405020304" pitchFamily="18" charset="0"/>
                      </a:rPr>
                      <m:t>𝑖𝑛𝑑𝑒𝑥</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𝐷</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 </m:t>
                    </m:r>
                    <m:sSubSup>
                      <m:sSubSupPr>
                        <m:ctrlP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𝑗</m:t>
                        </m:r>
                      </m:sub>
                      <m:sup>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m:t>
                        </m:r>
                      </m:sup>
                    </m:sSubSup>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；最终会生成</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sSup>
                          <m:sSup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𝐷</m:t>
                                    </m:r>
                                  </m:e>
                                </m:acc>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1</m:t>
                                </m:r>
                              </m:sub>
                            </m:sSub>
                          </m:e>
                          <m:sup>
                            <m:r>
                              <a:rPr lang="en-US" altLang="zh-CN" i="1">
                                <a:latin typeface="Cambria Math" panose="02040503050406030204" pitchFamily="18" charset="0"/>
                                <a:ea typeface="微软雅黑" panose="020B0503020204020204" pitchFamily="34" charset="-122"/>
                                <a:cs typeface="Times New Roman" panose="02020603050405020304" pitchFamily="18" charset="0"/>
                              </a:rPr>
                              <m:t>𝑎</m:t>
                            </m:r>
                          </m:sup>
                        </m:sSup>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 </m:t>
                        </m:r>
                      </m:sub>
                    </m:sSub>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𝑗</m:t>
                            </m:r>
                          </m:sub>
                        </m:sSub>
                      </m:e>
                    </m:d>
                    <m:r>
                      <a:rPr lang="zh-CN" altLang="en-US" i="1">
                        <a:latin typeface="Cambria Math" panose="02040503050406030204" pitchFamily="18" charset="0"/>
                        <a:ea typeface="微软雅黑" panose="020B0503020204020204" pitchFamily="34" charset="-122"/>
                        <a:cs typeface="Times New Roman" panose="02020603050405020304" pitchFamily="18" charset="0"/>
                      </a:rPr>
                      <m:t>和</m:t>
                    </m:r>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sSup>
                          <m:sSup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𝐷</m:t>
                                    </m:r>
                                  </m:e>
                                </m:acc>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2</m:t>
                                </m:r>
                              </m:sub>
                            </m:sSub>
                          </m:e>
                          <m:sup>
                            <m:r>
                              <a:rPr lang="en-US" altLang="zh-CN" i="1">
                                <a:latin typeface="Cambria Math" panose="02040503050406030204" pitchFamily="18" charset="0"/>
                                <a:ea typeface="微软雅黑" panose="020B0503020204020204" pitchFamily="34" charset="-122"/>
                                <a:cs typeface="Times New Roman" panose="02020603050405020304" pitchFamily="18" charset="0"/>
                              </a:rPr>
                              <m:t>𝑎</m:t>
                            </m:r>
                          </m:sup>
                        </m:sSup>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 </m:t>
                        </m:r>
                      </m:sub>
                    </m:sSub>
                    <m:d>
                      <m:d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i="1">
                                <a:latin typeface="Cambria Math" panose="02040503050406030204" pitchFamily="18" charset="0"/>
                                <a:ea typeface="微软雅黑" panose="020B0503020204020204" pitchFamily="34" charset="-122"/>
                                <a:cs typeface="Times New Roman" panose="02020603050405020304" pitchFamily="18" charset="0"/>
                              </a:rPr>
                              <m:t>𝑗</m:t>
                            </m:r>
                          </m:sub>
                        </m:sSub>
                      </m:e>
                    </m:d>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两个子集</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9" name="Content Placeholder 2"/>
              <p:cNvSpPr>
                <a:spLocks noGrp="1" noRot="1" noChangeAspect="1" noMove="1" noResize="1" noEditPoints="1" noAdjustHandles="1" noChangeArrowheads="1" noChangeShapeType="1" noTextEdit="1"/>
              </p:cNvSpPr>
              <p:nvPr>
                <p:ph idx="1"/>
              </p:nvPr>
            </p:nvSpPr>
            <p:spPr>
              <a:xfrm>
                <a:off x="-384313" y="966012"/>
                <a:ext cx="9382009" cy="4448693"/>
              </a:xfrm>
              <a:blipFill>
                <a:blip r:embed="rId3"/>
                <a:stretch>
                  <a:fillRect r="-541" b="-30682"/>
                </a:stretch>
              </a:blipFill>
            </p:spPr>
            <p:txBody>
              <a:bodyPr/>
              <a:lstStyle/>
              <a:p>
                <a:r>
                  <a:rPr lang="zh-CN" altLang="en-US">
                    <a:noFill/>
                  </a:rPr>
                  <a:t> </a:t>
                </a:r>
              </a:p>
            </p:txBody>
          </p:sp>
        </mc:Fallback>
      </mc:AlternateContent>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162560" y="460397"/>
            <a:ext cx="8451353"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sz="2600"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sz="2600" dirty="0">
                <a:solidFill>
                  <a:srgbClr val="4F81BD"/>
                </a:solidFill>
                <a:latin typeface="微软雅黑" panose="020B0503020204020204" pitchFamily="34" charset="-122"/>
                <a:ea typeface="微软雅黑" panose="020B0503020204020204" pitchFamily="34" charset="-122"/>
              </a:rPr>
              <a:t>算法</a:t>
            </a:r>
            <a:endParaRPr lang="en-US" altLang="zh-CN" sz="2600"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22441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75</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mc:AlternateContent xmlns:mc="http://schemas.openxmlformats.org/markup-compatibility/2006" xmlns:a14="http://schemas.microsoft.com/office/drawing/2010/main">
        <mc:Choice Requires="a14">
          <p:sp>
            <p:nvSpPr>
              <p:cNvPr id="9" name="Content Placeholder 2"/>
              <p:cNvSpPr>
                <a:spLocks noGrp="1"/>
              </p:cNvSpPr>
              <p:nvPr>
                <p:ph idx="1"/>
              </p:nvPr>
            </p:nvSpPr>
            <p:spPr>
              <a:xfrm>
                <a:off x="292608" y="1875907"/>
                <a:ext cx="8851392" cy="4448693"/>
              </a:xfrm>
            </p:spPr>
            <p:txBody>
              <a:bodyPr/>
              <a:lstStyle/>
              <a:p>
                <a:pPr marL="114300" indent="0" algn="just">
                  <a:lnSpc>
                    <a:spcPct val="150000"/>
                  </a:lnSpc>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对于训练数据集</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𝐷</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，从根结点开始，递归地对每个结点进行如下操作，构建二叉决策树：</a:t>
                </a:r>
              </a:p>
              <a:p>
                <a:pPr marL="400050" indent="-28575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判断目前的决策树是否满足停止条件，例如结点中的样本个数小于预定阈值，或样本集的基尼值</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𝐺𝑖𝑛𝑖</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acc>
                      <m:accPr>
                        <m:chr m:val="̅"/>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𝐷</m:t>
                        </m:r>
                      </m:e>
                    </m:acc>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小于预定阈值（样本基本属于同一类）。如果不满足，则对新生成的子结点，递归地执行步骤（</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）中的操作，要注意的是，此时通常会保留</a:t>
                </a:r>
                <a14:m>
                  <m:oMath xmlns:m="http://schemas.openxmlformats.org/officeDocument/2006/math">
                    <m:acc>
                      <m:accPr>
                        <m:chr m:val="̅"/>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𝐴</m:t>
                        </m:r>
                      </m:e>
                    </m:acc>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中的所有特征到子树中，即特征</a:t>
                </a:r>
                <a14:m>
                  <m:oMath xmlns:m="http://schemas.openxmlformats.org/officeDocument/2006/math">
                    <m:sSup>
                      <m:sSup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𝑎</m:t>
                        </m:r>
                      </m:e>
                      <m:sup>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sup>
                    </m:sSup>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在子树中可能会重复出现；若满足停止条件则输出生成的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决策树。</a:t>
                </a:r>
              </a:p>
              <a:p>
                <a:pPr marL="400050" indent="-285750" algn="just">
                  <a:lnSpc>
                    <a:spcPct val="150000"/>
                  </a:lnSpc>
                  <a:buFont typeface="Arial" panose="020B0604020202020204" pitchFamily="34" charset="0"/>
                  <a:buChar char="•"/>
                </a:pP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9" name="Content Placeholder 2"/>
              <p:cNvSpPr>
                <a:spLocks noGrp="1" noRot="1" noChangeAspect="1" noMove="1" noResize="1" noEditPoints="1" noAdjustHandles="1" noChangeArrowheads="1" noChangeShapeType="1" noTextEdit="1"/>
              </p:cNvSpPr>
              <p:nvPr>
                <p:ph idx="1"/>
              </p:nvPr>
            </p:nvSpPr>
            <p:spPr>
              <a:xfrm>
                <a:off x="292608" y="1875907"/>
                <a:ext cx="8851392" cy="4448693"/>
              </a:xfrm>
              <a:blipFill>
                <a:blip r:embed="rId3"/>
                <a:stretch>
                  <a:fillRect r="-717"/>
                </a:stretch>
              </a:blipFill>
            </p:spPr>
            <p:txBody>
              <a:bodyPr/>
              <a:lstStyle/>
              <a:p>
                <a:r>
                  <a:rPr lang="zh-CN" altLang="en-US">
                    <a:noFill/>
                  </a:rPr>
                  <a:t> </a:t>
                </a:r>
              </a:p>
            </p:txBody>
          </p:sp>
        </mc:Fallback>
      </mc:AlternateContent>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3263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76</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524000"/>
            <a:ext cx="8125969" cy="78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896597965"/>
              </p:ext>
            </p:extLst>
          </p:nvPr>
        </p:nvGraphicFramePr>
        <p:xfrm>
          <a:off x="745019" y="3376092"/>
          <a:ext cx="7550330" cy="3291840"/>
        </p:xfrm>
        <a:graphic>
          <a:graphicData uri="http://schemas.openxmlformats.org/drawingml/2006/table">
            <a:tbl>
              <a:tblPr firstRow="1" firstCol="1" bandRow="1">
                <a:tableStyleId>{3B4B98B0-60AC-42C2-AFA5-B58CD77FA1E5}</a:tableStyleId>
              </a:tblPr>
              <a:tblGrid>
                <a:gridCol w="754273">
                  <a:extLst>
                    <a:ext uri="{9D8B030D-6E8A-4147-A177-3AD203B41FA5}">
                      <a16:colId xmlns:a16="http://schemas.microsoft.com/office/drawing/2014/main" val="3358581025"/>
                    </a:ext>
                  </a:extLst>
                </a:gridCol>
                <a:gridCol w="755223">
                  <a:extLst>
                    <a:ext uri="{9D8B030D-6E8A-4147-A177-3AD203B41FA5}">
                      <a16:colId xmlns:a16="http://schemas.microsoft.com/office/drawing/2014/main" val="1376556036"/>
                    </a:ext>
                  </a:extLst>
                </a:gridCol>
                <a:gridCol w="755223">
                  <a:extLst>
                    <a:ext uri="{9D8B030D-6E8A-4147-A177-3AD203B41FA5}">
                      <a16:colId xmlns:a16="http://schemas.microsoft.com/office/drawing/2014/main" val="1888669890"/>
                    </a:ext>
                  </a:extLst>
                </a:gridCol>
                <a:gridCol w="755223">
                  <a:extLst>
                    <a:ext uri="{9D8B030D-6E8A-4147-A177-3AD203B41FA5}">
                      <a16:colId xmlns:a16="http://schemas.microsoft.com/office/drawing/2014/main" val="2967901916"/>
                    </a:ext>
                  </a:extLst>
                </a:gridCol>
                <a:gridCol w="755223">
                  <a:extLst>
                    <a:ext uri="{9D8B030D-6E8A-4147-A177-3AD203B41FA5}">
                      <a16:colId xmlns:a16="http://schemas.microsoft.com/office/drawing/2014/main" val="1101697932"/>
                    </a:ext>
                  </a:extLst>
                </a:gridCol>
                <a:gridCol w="754273">
                  <a:extLst>
                    <a:ext uri="{9D8B030D-6E8A-4147-A177-3AD203B41FA5}">
                      <a16:colId xmlns:a16="http://schemas.microsoft.com/office/drawing/2014/main" val="3848616236"/>
                    </a:ext>
                  </a:extLst>
                </a:gridCol>
                <a:gridCol w="755223">
                  <a:extLst>
                    <a:ext uri="{9D8B030D-6E8A-4147-A177-3AD203B41FA5}">
                      <a16:colId xmlns:a16="http://schemas.microsoft.com/office/drawing/2014/main" val="1087485956"/>
                    </a:ext>
                  </a:extLst>
                </a:gridCol>
                <a:gridCol w="755223">
                  <a:extLst>
                    <a:ext uri="{9D8B030D-6E8A-4147-A177-3AD203B41FA5}">
                      <a16:colId xmlns:a16="http://schemas.microsoft.com/office/drawing/2014/main" val="1280456328"/>
                    </a:ext>
                  </a:extLst>
                </a:gridCol>
                <a:gridCol w="755223">
                  <a:extLst>
                    <a:ext uri="{9D8B030D-6E8A-4147-A177-3AD203B41FA5}">
                      <a16:colId xmlns:a16="http://schemas.microsoft.com/office/drawing/2014/main" val="1390012610"/>
                    </a:ext>
                  </a:extLst>
                </a:gridCol>
                <a:gridCol w="755223">
                  <a:extLst>
                    <a:ext uri="{9D8B030D-6E8A-4147-A177-3AD203B41FA5}">
                      <a16:colId xmlns:a16="http://schemas.microsoft.com/office/drawing/2014/main" val="1366480394"/>
                    </a:ext>
                  </a:extLst>
                </a:gridCol>
              </a:tblGrid>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ID</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平均速度</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流量</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有无停车</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交通状态</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rPr>
                        <a:t>ID</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平均速度</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流量</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有无停车</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交通状态</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334454629"/>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1</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6.25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5</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拥堵</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11</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10.56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10</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缓行</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2347006975"/>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2</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5.70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8</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拥堵</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12</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11.47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12</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1735616465"/>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3</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12.15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2</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无</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畅通</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13</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3.98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7</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拥堵</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28715721"/>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4</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6.61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3</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缓行</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14</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14.71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21</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212253206"/>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5</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16.02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16</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15</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16.02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21</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2288507393"/>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6</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5.52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3</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无</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缓行</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16</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11.11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5</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缓行</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1708240702"/>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7</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15.49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21</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17</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15.37 </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4</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畅通</a:t>
                      </a:r>
                      <a:endParaRPr lang="zh-CN" sz="1800" b="0" i="0" u="none" kern="0" baseline="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1680977943"/>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8</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9.48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15</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拥堵</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18</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12.03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15</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畅通</a:t>
                      </a:r>
                      <a:endParaRPr lang="zh-CN" sz="1800" b="0" i="0" u="none" kern="0" baseline="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568448465"/>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9</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7.16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21</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拥堵</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19</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6.19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6</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有</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拥堵</a:t>
                      </a:r>
                      <a:endParaRPr lang="zh-CN" sz="1800" b="0" i="0" u="none" kern="0" baseline="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29815104"/>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10</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6.85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9</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有</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a:effectLst/>
                        </a:rPr>
                        <a:t>缓行</a:t>
                      </a:r>
                      <a:endParaRPr lang="zh-CN" sz="1800" b="0" i="0" u="none" kern="0" baseline="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20</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a:effectLst/>
                          <a:latin typeface="+mj-ea"/>
                          <a:ea typeface="+mj-ea"/>
                        </a:rPr>
                        <a:t>8.68 </a:t>
                      </a: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latin typeface="+mj-ea"/>
                          <a:ea typeface="+mj-ea"/>
                        </a:rPr>
                        <a:t>6</a:t>
                      </a: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无</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sz="1800" u="none" kern="0" baseline="0" dirty="0">
                          <a:effectLst/>
                        </a:rPr>
                        <a:t>缓行</a:t>
                      </a:r>
                      <a:endParaRPr lang="zh-CN" sz="1800" b="0" i="0" u="none" kern="0" baseline="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067010224"/>
                  </a:ext>
                </a:extLst>
              </a:tr>
            </a:tbl>
          </a:graphicData>
        </a:graphic>
      </p:graphicFrame>
      <p:sp>
        <p:nvSpPr>
          <p:cNvPr id="8" name="矩形 7">
            <a:extLst>
              <a:ext uri="{FF2B5EF4-FFF2-40B4-BE49-F238E27FC236}">
                <a16:creationId xmlns:a16="http://schemas.microsoft.com/office/drawing/2014/main" id="{5888D66B-12C3-2840-B247-934CB325EADD}"/>
              </a:ext>
            </a:extLst>
          </p:cNvPr>
          <p:cNvSpPr/>
          <p:nvPr/>
        </p:nvSpPr>
        <p:spPr>
          <a:xfrm>
            <a:off x="666757" y="2242123"/>
            <a:ext cx="7575035" cy="1052440"/>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ED6C6D6-2A4E-F242-924A-31EA5822C1E7}"/>
              </a:ext>
            </a:extLst>
          </p:cNvPr>
          <p:cNvSpPr txBox="1"/>
          <p:nvPr/>
        </p:nvSpPr>
        <p:spPr>
          <a:xfrm>
            <a:off x="994154" y="2020508"/>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2" name="文本框 1"/>
          <p:cNvSpPr txBox="1"/>
          <p:nvPr/>
        </p:nvSpPr>
        <p:spPr>
          <a:xfrm rot="10800000" flipH="1" flipV="1">
            <a:off x="1145703" y="2253396"/>
            <a:ext cx="6748961" cy="1015663"/>
          </a:xfrm>
          <a:prstGeom prst="rect">
            <a:avLst/>
          </a:prstGeom>
          <a:noFill/>
        </p:spPr>
        <p:txBody>
          <a:bodyPr wrap="square" rtlCol="0">
            <a:spAutoFit/>
          </a:bodyPr>
          <a:lstStyle/>
          <a:p>
            <a:pPr lvl="0">
              <a:lnSpc>
                <a:spcPct val="150000"/>
              </a:lnSpc>
            </a:pPr>
            <a:r>
              <a:rPr lang="zh-CN" altLang="en-US" sz="2000">
                <a:solidFill>
                  <a:srgbClr val="000000"/>
                </a:solidFill>
                <a:latin typeface="微软雅黑" panose="020B0503020204020204" pitchFamily="34" charset="-122"/>
                <a:ea typeface="微软雅黑" panose="020B0503020204020204" pitchFamily="34" charset="-122"/>
              </a:rPr>
              <a:t>根据以下训练集，调用</a:t>
            </a:r>
            <a:r>
              <a:rPr lang="en-US" altLang="zh-CN" sz="2000">
                <a:solidFill>
                  <a:srgbClr val="000000"/>
                </a:solidFill>
                <a:latin typeface="微软雅黑" panose="020B0503020204020204" pitchFamily="34" charset="-122"/>
                <a:ea typeface="微软雅黑" panose="020B0503020204020204" pitchFamily="34" charset="-122"/>
              </a:rPr>
              <a:t>Scikit-learn</a:t>
            </a:r>
            <a:r>
              <a:rPr lang="zh-CN" altLang="en-US" sz="2000">
                <a:solidFill>
                  <a:srgbClr val="000000"/>
                </a:solidFill>
                <a:latin typeface="微软雅黑" panose="020B0503020204020204" pitchFamily="34" charset="-122"/>
                <a:ea typeface="微软雅黑" panose="020B0503020204020204" pitchFamily="34" charset="-122"/>
              </a:rPr>
              <a:t>中的</a:t>
            </a:r>
            <a:r>
              <a:rPr lang="en-US" altLang="zh-CN" sz="2000">
                <a:solidFill>
                  <a:srgbClr val="000000"/>
                </a:solidFill>
                <a:latin typeface="微软雅黑" panose="020B0503020204020204" pitchFamily="34" charset="-122"/>
                <a:ea typeface="微软雅黑" panose="020B0503020204020204" pitchFamily="34" charset="-122"/>
              </a:rPr>
              <a:t>DecisionTree</a:t>
            </a:r>
            <a:r>
              <a:rPr lang="zh-CN" altLang="en-US" sz="2000">
                <a:solidFill>
                  <a:srgbClr val="000000"/>
                </a:solidFill>
                <a:latin typeface="微软雅黑" panose="020B0503020204020204" pitchFamily="34" charset="-122"/>
                <a:ea typeface="微软雅黑" panose="020B0503020204020204" pitchFamily="34" charset="-122"/>
              </a:rPr>
              <a:t>模块，以平均速度和流量作为特征来生成一棵决策树</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312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77</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524000"/>
            <a:ext cx="8125969"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57200" y="2514600"/>
            <a:ext cx="8425543" cy="360098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提示：</a:t>
            </a:r>
            <a:endParaRPr lang="en-US" altLang="zh-CN" dirty="0">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eriod"/>
            </a:pPr>
            <a:r>
              <a:rPr lang="en-US" altLang="zh-CN" sz="2000" b="1" dirty="0" err="1">
                <a:latin typeface="微软雅黑" panose="020B0503020204020204" pitchFamily="34" charset="-122"/>
                <a:ea typeface="微软雅黑" panose="020B0503020204020204" pitchFamily="34" charset="-122"/>
                <a:sym typeface="Arial" panose="020B0604020202020204" pitchFamily="34" charset="0"/>
              </a:rPr>
              <a:t>pd.Categorical</a:t>
            </a:r>
            <a:r>
              <a:rPr lang="en-US" altLang="zh-CN" sz="2000" b="1" dirty="0">
                <a:latin typeface="微软雅黑" panose="020B0503020204020204" pitchFamily="34" charset="-122"/>
                <a:ea typeface="微软雅黑" panose="020B0503020204020204" pitchFamily="34" charset="-122"/>
                <a:sym typeface="Arial" panose="020B0604020202020204" pitchFamily="34" charset="0"/>
              </a:rPr>
              <a:t>(data[‘</a:t>
            </a:r>
            <a:r>
              <a:rPr lang="zh-CN" altLang="en-US" sz="2000" b="1" dirty="0">
                <a:latin typeface="微软雅黑" panose="020B0503020204020204" pitchFamily="34" charset="-122"/>
                <a:ea typeface="微软雅黑" panose="020B0503020204020204" pitchFamily="34" charset="-122"/>
                <a:sym typeface="Arial" panose="020B0604020202020204" pitchFamily="34" charset="0"/>
              </a:rPr>
              <a:t>交通状态</a:t>
            </a:r>
            <a:r>
              <a:rPr lang="en-US" altLang="zh-CN" sz="2000" b="1" dirty="0">
                <a:latin typeface="微软雅黑" panose="020B0503020204020204" pitchFamily="34" charset="-122"/>
                <a:ea typeface="微软雅黑" panose="020B0503020204020204" pitchFamily="34" charset="-122"/>
                <a:sym typeface="Arial" panose="020B0604020202020204" pitchFamily="34" charset="0"/>
              </a:rPr>
              <a:t>’]).codes</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 </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returns the category codes of the categorical variable</a:t>
            </a:r>
          </a:p>
          <a:p>
            <a:pPr marL="457200" indent="-457200">
              <a:lnSpc>
                <a:spcPct val="150000"/>
              </a:lnSpc>
              <a:buFont typeface="+mj-lt"/>
              <a:buAutoNum type="arabicPeriod"/>
            </a:pPr>
            <a:r>
              <a:rPr lang="en-US" altLang="zh-CN" sz="2000" b="1" dirty="0" err="1">
                <a:latin typeface="微软雅黑" panose="020B0503020204020204" pitchFamily="34" charset="-122"/>
                <a:ea typeface="微软雅黑" panose="020B0503020204020204" pitchFamily="34" charset="-122"/>
                <a:sym typeface="Arial" panose="020B0604020202020204" pitchFamily="34" charset="0"/>
              </a:rPr>
              <a:t>DecisionTreeClassifier</a:t>
            </a:r>
            <a:r>
              <a:rPr lang="en-US" altLang="zh-CN" sz="2000" b="1" dirty="0">
                <a:latin typeface="微软雅黑" panose="020B0503020204020204" pitchFamily="34" charset="-122"/>
                <a:ea typeface="微软雅黑" panose="020B0503020204020204" pitchFamily="34" charset="-122"/>
                <a:sym typeface="Arial" panose="020B0604020202020204" pitchFamily="34" charset="0"/>
              </a:rPr>
              <a:t>(criterion='</a:t>
            </a:r>
            <a:r>
              <a:rPr lang="en-US" altLang="zh-CN" sz="2000" b="1" dirty="0" err="1">
                <a:latin typeface="微软雅黑" panose="020B0503020204020204" pitchFamily="34" charset="-122"/>
                <a:ea typeface="微软雅黑" panose="020B0503020204020204" pitchFamily="34" charset="-122"/>
                <a:sym typeface="Arial" panose="020B0604020202020204" pitchFamily="34" charset="0"/>
              </a:rPr>
              <a:t>gini</a:t>
            </a:r>
            <a:r>
              <a:rPr lang="en-US" altLang="zh-CN" sz="2000" b="1" dirty="0">
                <a:latin typeface="微软雅黑" panose="020B0503020204020204" pitchFamily="34" charset="-122"/>
                <a:ea typeface="微软雅黑" panose="020B0503020204020204" pitchFamily="34" charset="-122"/>
                <a:sym typeface="Arial" panose="020B0604020202020204" pitchFamily="34" charset="0"/>
              </a:rPr>
              <a:t>') </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 build the model;</a:t>
            </a:r>
          </a:p>
          <a:p>
            <a:pPr marL="457200" indent="-457200">
              <a:lnSpc>
                <a:spcPct val="150000"/>
              </a:lnSpc>
              <a:buFont typeface="+mj-lt"/>
              <a:buAutoNum type="arabicPeriod"/>
            </a:pPr>
            <a:r>
              <a:rPr lang="en-US" altLang="zh-CN" sz="2000" b="1" dirty="0" err="1">
                <a:latin typeface="微软雅黑" panose="020B0503020204020204" pitchFamily="34" charset="-122"/>
                <a:ea typeface="微软雅黑" panose="020B0503020204020204" pitchFamily="34" charset="-122"/>
                <a:sym typeface="Arial" panose="020B0604020202020204" pitchFamily="34" charset="0"/>
              </a:rPr>
              <a:t>model.fit</a:t>
            </a:r>
            <a:r>
              <a:rPr lang="en-US" altLang="zh-CN" sz="2000" b="1" dirty="0">
                <a:latin typeface="微软雅黑" panose="020B0503020204020204" pitchFamily="34" charset="-122"/>
                <a:ea typeface="微软雅黑" panose="020B0503020204020204" pitchFamily="34" charset="-122"/>
                <a:sym typeface="Arial" panose="020B0604020202020204" pitchFamily="34" charset="0"/>
              </a:rPr>
              <a:t>(x, y) </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 fit the model</a:t>
            </a:r>
          </a:p>
          <a:p>
            <a:pPr marL="457200" indent="-457200">
              <a:lnSpc>
                <a:spcPct val="150000"/>
              </a:lnSpc>
              <a:buFont typeface="+mj-lt"/>
              <a:buAutoNum type="arabicPeriod"/>
            </a:pPr>
            <a:r>
              <a:rPr lang="en-US" altLang="zh-CN" sz="2000" dirty="0" err="1">
                <a:latin typeface="微软雅黑" panose="020B0503020204020204" pitchFamily="34" charset="-122"/>
                <a:ea typeface="微软雅黑" panose="020B0503020204020204" pitchFamily="34" charset="-122"/>
                <a:sym typeface="Arial" panose="020B0604020202020204" pitchFamily="34" charset="0"/>
              </a:rPr>
              <a:t>Graphviz</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是一个开源的图形可视化软件，用于表达有向图或无向图的连接关系，也是在</a:t>
            </a:r>
            <a:r>
              <a:rPr lang="en-US" altLang="zh-CN" sz="2000" dirty="0">
                <a:latin typeface="微软雅黑" panose="020B0503020204020204" pitchFamily="34" charset="-122"/>
                <a:ea typeface="微软雅黑" panose="020B0503020204020204" pitchFamily="34" charset="-122"/>
                <a:sym typeface="Arial" panose="020B0604020202020204" pitchFamily="34" charset="0"/>
              </a:rPr>
              <a:t>Python</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中进行决策树模型建立时一个非常有力的可视化工具，可以直观地展示决策树结构</a:t>
            </a:r>
            <a:endParaRPr lang="en-US" altLang="zh-CN" sz="2000"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577988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23121" y="2184401"/>
            <a:ext cx="8546346" cy="3970318"/>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78</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524000"/>
            <a:ext cx="8125969"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57200" y="2184400"/>
            <a:ext cx="8512267" cy="4247317"/>
          </a:xfrm>
          <a:prstGeom prst="rect">
            <a:avLst/>
          </a:prstGeom>
          <a:noFill/>
        </p:spPr>
        <p:txBody>
          <a:bodyPr wrap="none" rtlCol="0">
            <a:spAutoFit/>
          </a:bodyPr>
          <a:lstStyle/>
          <a:p>
            <a:r>
              <a:rPr lang="en-US" altLang="zh-CN" dirty="0">
                <a:solidFill>
                  <a:srgbClr val="0000FF"/>
                </a:solidFill>
                <a:latin typeface="Consolas" panose="020B0609020204030204" pitchFamily="49" charset="0"/>
              </a:rPr>
              <a:t>import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numpy</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as</a:t>
            </a:r>
            <a:r>
              <a:rPr lang="en-US" altLang="zh-CN" dirty="0">
                <a:solidFill>
                  <a:srgbClr val="000000"/>
                </a:solidFill>
                <a:latin typeface="Consolas" panose="020B0609020204030204" pitchFamily="49" charset="0"/>
              </a:rPr>
              <a:t> np    </a:t>
            </a:r>
          </a:p>
          <a:p>
            <a:r>
              <a:rPr lang="en-US" altLang="zh-CN" dirty="0">
                <a:solidFill>
                  <a:srgbClr val="0000FF"/>
                </a:solidFill>
                <a:latin typeface="Consolas" panose="020B0609020204030204" pitchFamily="49" charset="0"/>
              </a:rPr>
              <a:t>import</a:t>
            </a:r>
            <a:r>
              <a:rPr lang="en-US" altLang="zh-CN" dirty="0">
                <a:solidFill>
                  <a:srgbClr val="000000"/>
                </a:solidFill>
                <a:latin typeface="Consolas" panose="020B0609020204030204" pitchFamily="49" charset="0"/>
              </a:rPr>
              <a:t> pandas </a:t>
            </a:r>
            <a:r>
              <a:rPr lang="en-US" altLang="zh-CN" dirty="0">
                <a:solidFill>
                  <a:srgbClr val="0000FF"/>
                </a:solidFill>
                <a:latin typeface="Consolas" panose="020B0609020204030204" pitchFamily="49" charset="0"/>
              </a:rPr>
              <a:t>as</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pd</a:t>
            </a:r>
            <a:r>
              <a:rPr lang="en-US" altLang="zh-CN" dirty="0">
                <a:solidFill>
                  <a:srgbClr val="000000"/>
                </a:solidFill>
                <a:latin typeface="Consolas" panose="020B0609020204030204" pitchFamily="49" charset="0"/>
              </a:rPr>
              <a:t>    </a:t>
            </a:r>
          </a:p>
          <a:p>
            <a:r>
              <a:rPr lang="en-US" altLang="zh-CN" dirty="0">
                <a:solidFill>
                  <a:srgbClr val="0000FF"/>
                </a:solidFill>
                <a:latin typeface="Consolas" panose="020B0609020204030204" pitchFamily="49" charset="0"/>
              </a:rPr>
              <a:t>from</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sklearn</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import</a:t>
            </a:r>
            <a:r>
              <a:rPr lang="en-US" altLang="zh-CN" dirty="0">
                <a:solidFill>
                  <a:srgbClr val="000000"/>
                </a:solidFill>
                <a:latin typeface="Consolas" panose="020B0609020204030204" pitchFamily="49" charset="0"/>
              </a:rPr>
              <a:t> tree    </a:t>
            </a:r>
          </a:p>
          <a:p>
            <a:r>
              <a:rPr lang="en-US" altLang="zh-CN" dirty="0">
                <a:solidFill>
                  <a:srgbClr val="0000FF"/>
                </a:solidFill>
                <a:latin typeface="Consolas" panose="020B0609020204030204" pitchFamily="49" charset="0"/>
              </a:rPr>
              <a:t>from</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sklearn.tree</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import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DecisionTreeClassifier</a:t>
            </a:r>
            <a:r>
              <a:rPr lang="en-US" altLang="zh-CN" dirty="0">
                <a:solidFill>
                  <a:srgbClr val="000000"/>
                </a:solidFill>
                <a:latin typeface="Consolas" panose="020B0609020204030204" pitchFamily="49" charset="0"/>
              </a:rPr>
              <a:t>  </a:t>
            </a:r>
            <a:r>
              <a:rPr lang="en-US" altLang="zh-CN" dirty="0">
                <a:solidFill>
                  <a:srgbClr val="008000"/>
                </a:solidFill>
                <a:latin typeface="Consolas" panose="020B0609020204030204" pitchFamily="49" charset="0"/>
              </a:rPr>
              <a:t>#</a:t>
            </a:r>
            <a:r>
              <a:rPr lang="zh-CN" altLang="en-US" dirty="0">
                <a:solidFill>
                  <a:srgbClr val="008000"/>
                </a:solidFill>
                <a:latin typeface="Consolas" panose="020B0609020204030204" pitchFamily="49" charset="0"/>
              </a:rPr>
              <a:t>导入决策树模块</a:t>
            </a:r>
            <a:endParaRPr lang="zh-CN" altLang="en-US" dirty="0">
              <a:solidFill>
                <a:srgbClr val="000000"/>
              </a:solidFill>
              <a:latin typeface="Consolas" panose="020B0609020204030204" pitchFamily="49" charset="0"/>
            </a:endParaRPr>
          </a:p>
          <a:p>
            <a:r>
              <a:rPr lang="en-US" altLang="zh-CN" dirty="0">
                <a:solidFill>
                  <a:srgbClr val="0000FF"/>
                </a:solidFill>
                <a:latin typeface="Consolas" panose="020B0609020204030204" pitchFamily="49" charset="0"/>
              </a:rPr>
              <a:t>import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pydotplus</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data = </a:t>
            </a:r>
            <a:r>
              <a:rPr lang="en-US" altLang="zh-CN" dirty="0" err="1">
                <a:solidFill>
                  <a:srgbClr val="000000"/>
                </a:solidFill>
                <a:latin typeface="Consolas" panose="020B0609020204030204" pitchFamily="49" charset="0"/>
              </a:rPr>
              <a:t>pd.read_csv</a:t>
            </a:r>
            <a:r>
              <a:rPr lang="en-US" altLang="zh-CN" dirty="0">
                <a:solidFill>
                  <a:srgbClr val="000000"/>
                </a:solidFill>
                <a:latin typeface="Consolas" panose="020B0609020204030204" pitchFamily="49" charset="0"/>
              </a:rPr>
              <a:t>(</a:t>
            </a:r>
            <a:r>
              <a:rPr lang="en-US" altLang="zh-CN" dirty="0">
                <a:solidFill>
                  <a:srgbClr val="A31515"/>
                </a:solidFill>
                <a:latin typeface="Consolas" panose="020B0609020204030204" pitchFamily="49" charset="0"/>
              </a:rPr>
              <a:t>'example8-2.csv'</a:t>
            </a:r>
            <a:r>
              <a:rPr lang="en-US" altLang="zh-CN" dirty="0">
                <a:solidFill>
                  <a:srgbClr val="000000"/>
                </a:solidFill>
                <a:latin typeface="Consolas" panose="020B0609020204030204" pitchFamily="49" charset="0"/>
              </a:rPr>
              <a:t>,encoding=</a:t>
            </a:r>
            <a:r>
              <a:rPr lang="en-US" altLang="zh-CN" dirty="0">
                <a:solidFill>
                  <a:srgbClr val="A31515"/>
                </a:solidFill>
                <a:latin typeface="Consolas" panose="020B0609020204030204" pitchFamily="49" charset="0"/>
              </a:rPr>
              <a:t>'</a:t>
            </a:r>
            <a:r>
              <a:rPr lang="en-US" altLang="zh-CN" dirty="0" err="1">
                <a:solidFill>
                  <a:srgbClr val="A31515"/>
                </a:solidFill>
                <a:latin typeface="Consolas" panose="020B0609020204030204" pitchFamily="49" charset="0"/>
              </a:rPr>
              <a:t>gbk</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x1= data[</a:t>
            </a:r>
            <a:r>
              <a:rPr lang="en-US" altLang="zh-CN" dirty="0">
                <a:solidFill>
                  <a:srgbClr val="A31515"/>
                </a:solidFill>
                <a:latin typeface="Consolas" panose="020B0609020204030204" pitchFamily="49" charset="0"/>
              </a:rPr>
              <a:t>'</a:t>
            </a:r>
            <a:r>
              <a:rPr lang="zh-CN" altLang="en-US" dirty="0">
                <a:solidFill>
                  <a:srgbClr val="A31515"/>
                </a:solidFill>
                <a:latin typeface="Consolas" panose="020B0609020204030204" pitchFamily="49" charset="0"/>
              </a:rPr>
              <a:t>平均速度</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x2= data[</a:t>
            </a:r>
            <a:r>
              <a:rPr lang="en-US" altLang="zh-CN" dirty="0">
                <a:solidFill>
                  <a:srgbClr val="A31515"/>
                </a:solidFill>
                <a:latin typeface="Consolas" panose="020B0609020204030204" pitchFamily="49" charset="0"/>
              </a:rPr>
              <a:t>'</a:t>
            </a:r>
            <a:r>
              <a:rPr lang="zh-CN" altLang="en-US" dirty="0">
                <a:solidFill>
                  <a:srgbClr val="A31515"/>
                </a:solidFill>
                <a:latin typeface="Consolas" panose="020B0609020204030204" pitchFamily="49" charset="0"/>
              </a:rPr>
              <a:t>流量</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x=</a:t>
            </a:r>
            <a:r>
              <a:rPr lang="en-US" altLang="zh-CN" dirty="0" err="1">
                <a:solidFill>
                  <a:srgbClr val="000000"/>
                </a:solidFill>
                <a:latin typeface="Consolas" panose="020B0609020204030204" pitchFamily="49" charset="0"/>
              </a:rPr>
              <a:t>np.stack</a:t>
            </a:r>
            <a:r>
              <a:rPr lang="en-US" altLang="zh-CN" dirty="0">
                <a:solidFill>
                  <a:srgbClr val="000000"/>
                </a:solidFill>
                <a:latin typeface="Consolas" panose="020B0609020204030204" pitchFamily="49" charset="0"/>
              </a:rPr>
              <a:t>((x1,x2),axis=</a:t>
            </a:r>
            <a:r>
              <a:rPr lang="en-US" altLang="zh-CN" dirty="0">
                <a:solidFill>
                  <a:srgbClr val="098658"/>
                </a:solidFill>
                <a:latin typeface="Consolas" panose="020B0609020204030204" pitchFamily="49" charset="0"/>
              </a:rPr>
              <a:t>1</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y=</a:t>
            </a:r>
            <a:r>
              <a:rPr lang="en-US" altLang="zh-CN" dirty="0" err="1">
                <a:solidFill>
                  <a:srgbClr val="000000"/>
                </a:solidFill>
                <a:latin typeface="Consolas" panose="020B0609020204030204" pitchFamily="49" charset="0"/>
              </a:rPr>
              <a:t>pd.Categorical</a:t>
            </a:r>
            <a:r>
              <a:rPr lang="en-US" altLang="zh-CN" dirty="0">
                <a:solidFill>
                  <a:srgbClr val="000000"/>
                </a:solidFill>
                <a:latin typeface="Consolas" panose="020B0609020204030204" pitchFamily="49" charset="0"/>
              </a:rPr>
              <a:t>(data[</a:t>
            </a:r>
            <a:r>
              <a:rPr lang="en-US" altLang="zh-CN" dirty="0">
                <a:solidFill>
                  <a:srgbClr val="A31515"/>
                </a:solidFill>
                <a:latin typeface="Consolas" panose="020B0609020204030204" pitchFamily="49" charset="0"/>
              </a:rPr>
              <a:t>'</a:t>
            </a:r>
            <a:r>
              <a:rPr lang="zh-CN" altLang="en-US" dirty="0">
                <a:solidFill>
                  <a:srgbClr val="A31515"/>
                </a:solidFill>
                <a:latin typeface="Consolas" panose="020B0609020204030204" pitchFamily="49" charset="0"/>
              </a:rPr>
              <a:t>交通状态</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]).codes</a:t>
            </a:r>
          </a:p>
          <a:p>
            <a:r>
              <a:rPr lang="en-US" altLang="zh-CN" dirty="0">
                <a:solidFill>
                  <a:srgbClr val="000000"/>
                </a:solidFill>
                <a:latin typeface="Consolas" panose="020B0609020204030204" pitchFamily="49" charset="0"/>
              </a:rPr>
              <a:t>model = </a:t>
            </a:r>
            <a:r>
              <a:rPr lang="en-US" altLang="zh-CN" dirty="0" err="1">
                <a:solidFill>
                  <a:srgbClr val="000000"/>
                </a:solidFill>
                <a:latin typeface="Consolas" panose="020B0609020204030204" pitchFamily="49" charset="0"/>
              </a:rPr>
              <a:t>DecisionTreeClassifier</a:t>
            </a:r>
            <a:r>
              <a:rPr lang="en-US" altLang="zh-CN" dirty="0">
                <a:solidFill>
                  <a:srgbClr val="000000"/>
                </a:solidFill>
                <a:latin typeface="Consolas" panose="020B0609020204030204" pitchFamily="49" charset="0"/>
              </a:rPr>
              <a:t>(criterion=</a:t>
            </a:r>
            <a:r>
              <a:rPr lang="en-US" altLang="zh-CN" dirty="0">
                <a:solidFill>
                  <a:srgbClr val="A31515"/>
                </a:solidFill>
                <a:latin typeface="Consolas" panose="020B0609020204030204" pitchFamily="49" charset="0"/>
              </a:rPr>
              <a:t>'</a:t>
            </a:r>
            <a:r>
              <a:rPr lang="en-US" altLang="zh-CN" dirty="0" err="1">
                <a:solidFill>
                  <a:srgbClr val="A31515"/>
                </a:solidFill>
                <a:latin typeface="Consolas" panose="020B0609020204030204" pitchFamily="49" charset="0"/>
              </a:rPr>
              <a:t>gini</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    </a:t>
            </a:r>
            <a:r>
              <a:rPr lang="en-US" altLang="zh-CN" dirty="0">
                <a:solidFill>
                  <a:srgbClr val="008000"/>
                </a:solidFill>
                <a:latin typeface="Consolas" panose="020B0609020204030204" pitchFamily="49" charset="0"/>
              </a:rPr>
              <a:t>#</a:t>
            </a:r>
            <a:r>
              <a:rPr lang="zh-CN" altLang="en-US" dirty="0">
                <a:solidFill>
                  <a:srgbClr val="008000"/>
                </a:solidFill>
                <a:latin typeface="Consolas" panose="020B0609020204030204" pitchFamily="49" charset="0"/>
              </a:rPr>
              <a:t>决策树模型建立</a:t>
            </a:r>
            <a:endParaRPr lang="zh-CN" altLang="en-US" dirty="0">
              <a:solidFill>
                <a:srgbClr val="000000"/>
              </a:solidFill>
              <a:latin typeface="Consolas" panose="020B0609020204030204" pitchFamily="49" charset="0"/>
            </a:endParaRPr>
          </a:p>
          <a:p>
            <a:r>
              <a:rPr lang="en-US" altLang="zh-CN" dirty="0" err="1">
                <a:solidFill>
                  <a:srgbClr val="000000"/>
                </a:solidFill>
                <a:latin typeface="Consolas" panose="020B0609020204030204" pitchFamily="49" charset="0"/>
              </a:rPr>
              <a:t>model.fit</a:t>
            </a:r>
            <a:r>
              <a:rPr lang="en-US" altLang="zh-CN" dirty="0">
                <a:solidFill>
                  <a:srgbClr val="000000"/>
                </a:solidFill>
                <a:latin typeface="Consolas" panose="020B0609020204030204" pitchFamily="49" charset="0"/>
              </a:rPr>
              <a:t>(x, y)</a:t>
            </a:r>
          </a:p>
          <a:p>
            <a:r>
              <a:rPr lang="en-US" altLang="zh-CN" dirty="0" err="1">
                <a:solidFill>
                  <a:srgbClr val="000000"/>
                </a:solidFill>
                <a:latin typeface="Consolas" panose="020B0609020204030204" pitchFamily="49" charset="0"/>
              </a:rPr>
              <a:t>traffic_feature_E</a:t>
            </a:r>
            <a:r>
              <a:rPr lang="en-US" altLang="zh-CN" dirty="0">
                <a:solidFill>
                  <a:srgbClr val="000000"/>
                </a:solidFill>
                <a:latin typeface="Consolas" panose="020B0609020204030204" pitchFamily="49" charset="0"/>
              </a:rPr>
              <a:t> = </a:t>
            </a:r>
            <a:r>
              <a:rPr lang="en-US" altLang="zh-CN" dirty="0">
                <a:solidFill>
                  <a:srgbClr val="A31515"/>
                </a:solidFill>
                <a:latin typeface="Consolas" panose="020B0609020204030204" pitchFamily="49" charset="0"/>
              </a:rPr>
              <a:t>'speed'</a:t>
            </a:r>
            <a:r>
              <a:rPr lang="en-US" altLang="zh-CN" dirty="0">
                <a:solidFill>
                  <a:srgbClr val="000000"/>
                </a:solidFill>
                <a:latin typeface="Consolas" panose="020B0609020204030204" pitchFamily="49" charset="0"/>
              </a:rPr>
              <a:t>, </a:t>
            </a:r>
            <a:r>
              <a:rPr lang="en-US" altLang="zh-CN" dirty="0">
                <a:solidFill>
                  <a:srgbClr val="A31515"/>
                </a:solidFill>
                <a:latin typeface="Consolas" panose="020B0609020204030204" pitchFamily="49" charset="0"/>
              </a:rPr>
              <a:t>'volume'</a:t>
            </a:r>
            <a:endParaRPr lang="en-US" altLang="zh-CN" dirty="0">
              <a:solidFill>
                <a:srgbClr val="000000"/>
              </a:solidFill>
              <a:latin typeface="Consolas" panose="020B0609020204030204" pitchFamily="49" charset="0"/>
            </a:endParaRPr>
          </a:p>
          <a:p>
            <a:r>
              <a:rPr lang="en-US" altLang="zh-CN" dirty="0">
                <a:solidFill>
                  <a:srgbClr val="000000"/>
                </a:solidFill>
                <a:latin typeface="Consolas" panose="020B0609020204030204" pitchFamily="49" charset="0"/>
              </a:rPr>
              <a:t>label = </a:t>
            </a:r>
            <a:r>
              <a:rPr lang="en-US" altLang="zh-CN" dirty="0">
                <a:solidFill>
                  <a:srgbClr val="A31515"/>
                </a:solidFill>
                <a:latin typeface="Consolas" panose="020B0609020204030204" pitchFamily="49" charset="0"/>
              </a:rPr>
              <a:t>'congested'</a:t>
            </a:r>
            <a:r>
              <a:rPr lang="en-US" altLang="zh-CN" dirty="0">
                <a:solidFill>
                  <a:srgbClr val="000000"/>
                </a:solidFill>
                <a:latin typeface="Consolas" panose="020B0609020204030204" pitchFamily="49" charset="0"/>
              </a:rPr>
              <a:t>, </a:t>
            </a:r>
            <a:r>
              <a:rPr lang="en-US" altLang="zh-CN" dirty="0">
                <a:solidFill>
                  <a:srgbClr val="A31515"/>
                </a:solidFill>
                <a:latin typeface="Consolas" panose="020B0609020204030204" pitchFamily="49" charset="0"/>
              </a:rPr>
              <a:t>'</a:t>
            </a:r>
            <a:r>
              <a:rPr lang="en-US" altLang="zh-CN" dirty="0" err="1">
                <a:solidFill>
                  <a:srgbClr val="A31515"/>
                </a:solidFill>
                <a:latin typeface="Consolas" panose="020B0609020204030204" pitchFamily="49" charset="0"/>
              </a:rPr>
              <a:t>uncongested'</a:t>
            </a:r>
            <a:r>
              <a:rPr lang="en-US" altLang="zh-CN" dirty="0" err="1">
                <a:solidFill>
                  <a:srgbClr val="000000"/>
                </a:solidFill>
                <a:latin typeface="Consolas" panose="020B0609020204030204" pitchFamily="49" charset="0"/>
              </a:rPr>
              <a:t>,</a:t>
            </a:r>
            <a:r>
              <a:rPr lang="en-US" altLang="zh-CN" dirty="0" err="1">
                <a:solidFill>
                  <a:srgbClr val="A31515"/>
                </a:solidFill>
                <a:latin typeface="Consolas" panose="020B0609020204030204" pitchFamily="49" charset="0"/>
              </a:rPr>
              <a:t>'slight</a:t>
            </a:r>
            <a:r>
              <a:rPr lang="en-US" altLang="zh-CN" dirty="0">
                <a:solidFill>
                  <a:srgbClr val="A31515"/>
                </a:solidFill>
                <a:latin typeface="Consolas" panose="020B0609020204030204" pitchFamily="49" charset="0"/>
              </a:rPr>
              <a:t>-congested'</a:t>
            </a:r>
            <a:r>
              <a:rPr lang="en-US" altLang="zh-CN" dirty="0">
                <a:solidFill>
                  <a:srgbClr val="000000"/>
                </a:solidFill>
                <a:latin typeface="Consolas" panose="020B0609020204030204" pitchFamily="49" charset="0"/>
              </a:rPr>
              <a:t> </a:t>
            </a:r>
          </a:p>
          <a:p>
            <a:endParaRPr lang="en-US" altLang="zh-CN"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2726948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11247" y="2184401"/>
            <a:ext cx="8720879" cy="3970318"/>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79</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524000"/>
            <a:ext cx="8125969"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45326" y="2184400"/>
            <a:ext cx="9556595" cy="3693319"/>
          </a:xfrm>
          <a:prstGeom prst="rect">
            <a:avLst/>
          </a:prstGeom>
          <a:noFill/>
        </p:spPr>
        <p:txBody>
          <a:bodyPr wrap="square" rtlCol="0">
            <a:spAutoFit/>
          </a:bodyPr>
          <a:lstStyle/>
          <a:p>
            <a:endParaRPr lang="en-US" altLang="zh-CN" dirty="0">
              <a:solidFill>
                <a:srgbClr val="000000"/>
              </a:solidFill>
              <a:latin typeface="Consolas" panose="020B0609020204030204" pitchFamily="49" charset="0"/>
            </a:endParaRPr>
          </a:p>
          <a:p>
            <a:r>
              <a:rPr lang="en-US" altLang="zh-CN" dirty="0">
                <a:solidFill>
                  <a:srgbClr val="0000FF"/>
                </a:solidFill>
                <a:latin typeface="Consolas" panose="020B0609020204030204" pitchFamily="49" charset="0"/>
              </a:rPr>
              <a:t>with</a:t>
            </a:r>
            <a:r>
              <a:rPr lang="en-US" altLang="zh-CN" dirty="0">
                <a:solidFill>
                  <a:srgbClr val="000000"/>
                </a:solidFill>
                <a:latin typeface="Consolas" panose="020B0609020204030204" pitchFamily="49" charset="0"/>
              </a:rPr>
              <a:t> open(</a:t>
            </a:r>
            <a:r>
              <a:rPr lang="en-US" altLang="zh-CN" dirty="0">
                <a:solidFill>
                  <a:srgbClr val="A31515"/>
                </a:solidFill>
                <a:latin typeface="Consolas" panose="020B0609020204030204" pitchFamily="49" charset="0"/>
              </a:rPr>
              <a:t>'</a:t>
            </a:r>
            <a:r>
              <a:rPr lang="en-US" altLang="zh-CN" dirty="0" err="1">
                <a:solidFill>
                  <a:srgbClr val="A31515"/>
                </a:solidFill>
                <a:latin typeface="Consolas" panose="020B0609020204030204" pitchFamily="49" charset="0"/>
              </a:rPr>
              <a:t>traffic_condition.dot'</a:t>
            </a:r>
            <a:r>
              <a:rPr lang="en-US" altLang="zh-CN" dirty="0" err="1">
                <a:solidFill>
                  <a:srgbClr val="000000"/>
                </a:solidFill>
                <a:latin typeface="Consolas" panose="020B0609020204030204" pitchFamily="49" charset="0"/>
              </a:rPr>
              <a:t>,</a:t>
            </a:r>
            <a:r>
              <a:rPr lang="en-US" altLang="zh-CN" dirty="0" err="1">
                <a:solidFill>
                  <a:srgbClr val="A31515"/>
                </a:solidFill>
                <a:latin typeface="Consolas" panose="020B0609020204030204" pitchFamily="49" charset="0"/>
              </a:rPr>
              <a:t>'w</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 encoding=</a:t>
            </a:r>
            <a:r>
              <a:rPr lang="en-US" altLang="zh-CN" dirty="0">
                <a:solidFill>
                  <a:srgbClr val="A31515"/>
                </a:solidFill>
                <a:latin typeface="Consolas" panose="020B0609020204030204" pitchFamily="49" charset="0"/>
              </a:rPr>
              <a:t>'utf-8'</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as</a:t>
            </a:r>
            <a:r>
              <a:rPr lang="en-US" altLang="zh-CN" dirty="0">
                <a:solidFill>
                  <a:srgbClr val="000000"/>
                </a:solidFill>
                <a:latin typeface="Consolas" panose="020B0609020204030204" pitchFamily="49" charset="0"/>
              </a:rPr>
              <a:t> f:     </a:t>
            </a:r>
          </a:p>
          <a:p>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tree.export_graphviz</a:t>
            </a:r>
            <a:r>
              <a:rPr lang="en-US" altLang="zh-CN" dirty="0">
                <a:solidFill>
                  <a:srgbClr val="000000"/>
                </a:solidFill>
                <a:latin typeface="Consolas" panose="020B0609020204030204" pitchFamily="49" charset="0"/>
              </a:rPr>
              <a:t>(model, </a:t>
            </a:r>
            <a:r>
              <a:rPr lang="en-US" altLang="zh-CN" dirty="0" err="1">
                <a:solidFill>
                  <a:srgbClr val="000000"/>
                </a:solidFill>
                <a:latin typeface="Consolas" panose="020B0609020204030204" pitchFamily="49" charset="0"/>
              </a:rPr>
              <a:t>out_file</a:t>
            </a:r>
            <a:r>
              <a:rPr lang="en-US" altLang="zh-CN" dirty="0">
                <a:solidFill>
                  <a:srgbClr val="000000"/>
                </a:solidFill>
                <a:latin typeface="Consolas" panose="020B0609020204030204" pitchFamily="49" charset="0"/>
              </a:rPr>
              <a:t>=f)    </a:t>
            </a:r>
          </a:p>
          <a:p>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dot_data</a:t>
            </a:r>
            <a:r>
              <a:rPr lang="en-US" altLang="zh-CN" dirty="0">
                <a:solidFill>
                  <a:srgbClr val="000000"/>
                </a:solidFill>
                <a:latin typeface="Consolas" panose="020B0609020204030204" pitchFamily="49" charset="0"/>
              </a:rPr>
              <a:t> = </a:t>
            </a:r>
            <a:r>
              <a:rPr lang="en-US" altLang="zh-CN" dirty="0" err="1">
                <a:solidFill>
                  <a:srgbClr val="000000"/>
                </a:solidFill>
                <a:latin typeface="Consolas" panose="020B0609020204030204" pitchFamily="49" charset="0"/>
              </a:rPr>
              <a:t>tree.export_graphviz</a:t>
            </a:r>
            <a:r>
              <a:rPr lang="en-US" altLang="zh-CN" dirty="0">
                <a:solidFill>
                  <a:srgbClr val="000000"/>
                </a:solidFill>
                <a:latin typeface="Consolas" panose="020B0609020204030204" pitchFamily="49" charset="0"/>
              </a:rPr>
              <a:t>(model, </a:t>
            </a:r>
            <a:r>
              <a:rPr lang="en-US" altLang="zh-CN" dirty="0" err="1">
                <a:solidFill>
                  <a:srgbClr val="000000"/>
                </a:solidFill>
                <a:latin typeface="Consolas" panose="020B0609020204030204" pitchFamily="49" charset="0"/>
              </a:rPr>
              <a:t>out_file</a:t>
            </a:r>
            <a:r>
              <a:rPr lang="en-US" altLang="zh-CN" dirty="0">
                <a:solidFill>
                  <a:srgbClr val="000000"/>
                </a:solidFill>
                <a:latin typeface="Consolas" panose="020B0609020204030204" pitchFamily="49" charset="0"/>
              </a:rPr>
              <a:t>=</a:t>
            </a:r>
            <a:r>
              <a:rPr lang="en-US" altLang="zh-CN" dirty="0">
                <a:solidFill>
                  <a:srgbClr val="0000FF"/>
                </a:solidFill>
                <a:latin typeface="Consolas" panose="020B0609020204030204" pitchFamily="49" charset="0"/>
              </a:rPr>
              <a:t>None</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feature_names</a:t>
            </a:r>
            <a:r>
              <a:rPr lang="en-US" altLang="zh-CN" dirty="0">
                <a:solidFill>
                  <a:srgbClr val="000000"/>
                </a:solidFill>
                <a:latin typeface="Consolas" panose="020B0609020204030204" pitchFamily="49" charset="0"/>
              </a:rPr>
              <a:t>=</a:t>
            </a:r>
            <a:r>
              <a:rPr lang="en-US" altLang="zh-CN" dirty="0" err="1">
                <a:solidFill>
                  <a:srgbClr val="000000"/>
                </a:solidFill>
                <a:latin typeface="Consolas" panose="020B0609020204030204" pitchFamily="49" charset="0"/>
              </a:rPr>
              <a:t>traffic_feature_E</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class_names</a:t>
            </a:r>
            <a:r>
              <a:rPr lang="en-US" altLang="zh-CN" dirty="0">
                <a:solidFill>
                  <a:srgbClr val="000000"/>
                </a:solidFill>
                <a:latin typeface="Consolas" panose="020B0609020204030204" pitchFamily="49" charset="0"/>
              </a:rPr>
              <a:t>=label,    </a:t>
            </a:r>
          </a:p>
          <a:p>
            <a:r>
              <a:rPr lang="en-US" altLang="zh-CN" dirty="0">
                <a:solidFill>
                  <a:srgbClr val="000000"/>
                </a:solidFill>
                <a:latin typeface="Consolas" panose="020B0609020204030204" pitchFamily="49" charset="0"/>
              </a:rPr>
              <a:t>                                    filled=</a:t>
            </a:r>
            <a:r>
              <a:rPr lang="en-US" altLang="zh-CN" dirty="0">
                <a:solidFill>
                  <a:srgbClr val="0000FF"/>
                </a:solidFill>
                <a:latin typeface="Consolas" panose="020B0609020204030204" pitchFamily="49" charset="0"/>
              </a:rPr>
              <a:t>True</a:t>
            </a:r>
            <a:r>
              <a:rPr lang="en-US" altLang="zh-CN" dirty="0">
                <a:solidFill>
                  <a:srgbClr val="000000"/>
                </a:solidFill>
                <a:latin typeface="Consolas" panose="020B0609020204030204" pitchFamily="49" charset="0"/>
              </a:rPr>
              <a:t>, rounded=</a:t>
            </a:r>
            <a:r>
              <a:rPr lang="en-US" altLang="zh-CN" dirty="0">
                <a:solidFill>
                  <a:srgbClr val="0000FF"/>
                </a:solidFill>
                <a:latin typeface="Consolas" panose="020B0609020204030204" pitchFamily="49" charset="0"/>
              </a:rPr>
              <a:t>True</a:t>
            </a:r>
            <a:r>
              <a:rPr lang="en-US" altLang="zh-CN" dirty="0">
                <a:solidFill>
                  <a:srgbClr val="000000"/>
                </a:solidFill>
                <a:latin typeface="Consolas" panose="020B0609020204030204" pitchFamily="49" charset="0"/>
              </a:rPr>
              <a:t>,   </a:t>
            </a:r>
          </a:p>
          <a:p>
            <a:r>
              <a:rPr lang="en-US" altLang="zh-CN" dirty="0">
                <a:solidFill>
                  <a:srgbClr val="008000"/>
                </a:solidFill>
                <a:latin typeface="Consolas" panose="020B0609020204030204" pitchFamily="49" charset="0"/>
              </a:rPr>
              <a:t>										#</a:t>
            </a:r>
            <a:r>
              <a:rPr lang="zh-CN" altLang="en-US" dirty="0">
                <a:solidFill>
                  <a:srgbClr val="008000"/>
                </a:solidFill>
                <a:latin typeface="Consolas" panose="020B0609020204030204" pitchFamily="49" charset="0"/>
              </a:rPr>
              <a:t>颜色表示结点纯度   </a:t>
            </a:r>
            <a:endParaRPr lang="zh-CN" altLang="en-US" dirty="0">
              <a:solidFill>
                <a:srgbClr val="000000"/>
              </a:solidFill>
              <a:latin typeface="Consolas" panose="020B0609020204030204" pitchFamily="49" charset="0"/>
            </a:endParaRPr>
          </a:p>
          <a:p>
            <a:r>
              <a:rPr lang="zh-CN" altLang="en-US"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special_characters</a:t>
            </a:r>
            <a:r>
              <a:rPr lang="en-US" altLang="zh-CN" dirty="0">
                <a:solidFill>
                  <a:srgbClr val="000000"/>
                </a:solidFill>
                <a:latin typeface="Consolas" panose="020B0609020204030204" pitchFamily="49" charset="0"/>
              </a:rPr>
              <a:t>=</a:t>
            </a:r>
            <a:r>
              <a:rPr lang="en-US" altLang="zh-CN" dirty="0">
                <a:solidFill>
                  <a:srgbClr val="0000FF"/>
                </a:solidFill>
                <a:latin typeface="Consolas" panose="020B0609020204030204" pitchFamily="49" charset="0"/>
              </a:rPr>
              <a:t>True</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    graph = </a:t>
            </a:r>
            <a:r>
              <a:rPr lang="en-US" altLang="zh-CN" dirty="0" err="1">
                <a:solidFill>
                  <a:srgbClr val="000000"/>
                </a:solidFill>
                <a:latin typeface="Consolas" panose="020B0609020204030204" pitchFamily="49" charset="0"/>
              </a:rPr>
              <a:t>pydotplus.graph_from_dot_data</a:t>
            </a:r>
            <a:r>
              <a:rPr lang="en-US" altLang="zh-CN" dirty="0">
                <a:solidFill>
                  <a:srgbClr val="000000"/>
                </a:solidFill>
                <a:latin typeface="Consolas" panose="020B0609020204030204" pitchFamily="49" charset="0"/>
              </a:rPr>
              <a:t>(</a:t>
            </a:r>
            <a:r>
              <a:rPr lang="en-US" altLang="zh-CN" dirty="0" err="1">
                <a:solidFill>
                  <a:srgbClr val="000000"/>
                </a:solidFill>
                <a:latin typeface="Consolas" panose="020B0609020204030204" pitchFamily="49" charset="0"/>
              </a:rPr>
              <a:t>dot_data</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    f = open(</a:t>
            </a:r>
            <a:r>
              <a:rPr lang="en-US" altLang="zh-CN" dirty="0">
                <a:solidFill>
                  <a:srgbClr val="A31515"/>
                </a:solidFill>
                <a:latin typeface="Consolas" panose="020B0609020204030204" pitchFamily="49" charset="0"/>
              </a:rPr>
              <a:t>'traffic_condition_decision_tree.png'</a:t>
            </a:r>
            <a:r>
              <a:rPr lang="en-US" altLang="zh-CN" dirty="0">
                <a:solidFill>
                  <a:srgbClr val="000000"/>
                </a:solidFill>
                <a:latin typeface="Consolas" panose="020B0609020204030204" pitchFamily="49" charset="0"/>
              </a:rPr>
              <a:t>, </a:t>
            </a:r>
            <a:r>
              <a:rPr lang="en-US" altLang="zh-CN" dirty="0">
                <a:solidFill>
                  <a:srgbClr val="A31515"/>
                </a:solidFill>
                <a:latin typeface="Consolas" panose="020B0609020204030204" pitchFamily="49" charset="0"/>
              </a:rPr>
              <a:t>'</a:t>
            </a:r>
            <a:r>
              <a:rPr lang="en-US" altLang="zh-CN" dirty="0" err="1">
                <a:solidFill>
                  <a:srgbClr val="A31515"/>
                </a:solidFill>
                <a:latin typeface="Consolas" panose="020B0609020204030204" pitchFamily="49" charset="0"/>
              </a:rPr>
              <a:t>wb</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f.write</a:t>
            </a:r>
            <a:r>
              <a:rPr lang="en-US" altLang="zh-CN" dirty="0">
                <a:solidFill>
                  <a:srgbClr val="000000"/>
                </a:solidFill>
                <a:latin typeface="Consolas" panose="020B0609020204030204" pitchFamily="49" charset="0"/>
              </a:rPr>
              <a:t>(</a:t>
            </a:r>
            <a:r>
              <a:rPr lang="en-US" altLang="zh-CN" dirty="0" err="1">
                <a:solidFill>
                  <a:srgbClr val="000000"/>
                </a:solidFill>
                <a:latin typeface="Consolas" panose="020B0609020204030204" pitchFamily="49" charset="0"/>
              </a:rPr>
              <a:t>graph.create_png</a:t>
            </a:r>
            <a:r>
              <a:rPr lang="en-US" altLang="zh-CN" dirty="0">
                <a:solidFill>
                  <a:srgbClr val="000000"/>
                </a:solidFill>
                <a:latin typeface="Consolas" panose="020B0609020204030204" pitchFamily="49" charset="0"/>
              </a:rPr>
              <a:t>())  </a:t>
            </a:r>
            <a:r>
              <a:rPr lang="en-US" altLang="zh-CN" dirty="0">
                <a:solidFill>
                  <a:srgbClr val="008000"/>
                </a:solidFill>
                <a:latin typeface="Consolas" panose="020B0609020204030204" pitchFamily="49" charset="0"/>
              </a:rPr>
              <a:t>#</a:t>
            </a:r>
            <a:r>
              <a:rPr lang="zh-CN" altLang="en-US" dirty="0">
                <a:solidFill>
                  <a:srgbClr val="008000"/>
                </a:solidFill>
                <a:latin typeface="Consolas" panose="020B0609020204030204" pitchFamily="49" charset="0"/>
              </a:rPr>
              <a:t>输出决策树结构图    </a:t>
            </a:r>
            <a:endParaRPr lang="zh-CN" altLang="en-US" dirty="0">
              <a:solidFill>
                <a:srgbClr val="000000"/>
              </a:solidFill>
              <a:latin typeface="Consolas" panose="020B0609020204030204" pitchFamily="49" charset="0"/>
            </a:endParaRPr>
          </a:p>
          <a:p>
            <a:r>
              <a:rPr lang="zh-CN" altLang="en-US"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f.close</a:t>
            </a:r>
            <a:r>
              <a:rPr lang="en-US" altLang="zh-CN"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613132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a:t>
            </a:fld>
            <a:endParaRPr lang="en-US" altLang="zh-CN" dirty="0"/>
          </a:p>
        </p:txBody>
      </p:sp>
      <p:sp>
        <p:nvSpPr>
          <p:cNvPr id="19" name="Content Placeholder 2"/>
          <p:cNvSpPr>
            <a:spLocks noGrp="1"/>
          </p:cNvSpPr>
          <p:nvPr>
            <p:ph idx="1"/>
          </p:nvPr>
        </p:nvSpPr>
        <p:spPr>
          <a:xfrm>
            <a:off x="457200" y="2374643"/>
            <a:ext cx="8229599" cy="2770458"/>
          </a:xfrm>
        </p:spPr>
        <p:txBody>
          <a:bodyPr/>
          <a:lstStyle/>
          <a:p>
            <a:pPr marL="457200" indent="-342900">
              <a:lnSpc>
                <a:spcPct val="150000"/>
              </a:lnSpc>
              <a:buFont typeface="Arial" panose="020B0604020202020204" pitchFamily="34" charset="0"/>
              <a:buChar char="•"/>
            </a:pPr>
            <a:r>
              <a:rPr lang="zh-CN" altLang="en-US" sz="20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什么是最优特征？</a:t>
            </a:r>
            <a:endParaRPr lang="en-US" altLang="zh-CN" sz="20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731837" lvl="1" indent="-342900">
              <a:lnSpc>
                <a:spcPct val="150000"/>
              </a:lnSpc>
              <a:buFont typeface="Arial" panose="020B0604020202020204" pitchFamily="34" charset="0"/>
              <a:buChar char="•"/>
            </a:pP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剩余的特征</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中，</a:t>
            </a: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对数据的分类能力最佳的</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特征</a:t>
            </a:r>
            <a:endPar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342900">
              <a:lnSpc>
                <a:spcPct val="150000"/>
              </a:lnSpc>
              <a:buFont typeface="Arial" panose="020B0604020202020204" pitchFamily="34" charset="0"/>
              <a:buChar char="•"/>
            </a:pP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怎样体现分类能力最佳？</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731837" lvl="1" indent="-342900">
              <a:lnSpc>
                <a:spcPct val="150000"/>
              </a:lnSpc>
              <a:buFont typeface="Arial" panose="020B0604020202020204" pitchFamily="34" charset="0"/>
              <a:buChar char="•"/>
            </a:pP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在该特征空间划分下，各个子集（该特征的各个取值）所包含的样本尽可能属于同一类</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（纯度最高）</a:t>
            </a:r>
            <a:endPar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342900">
              <a:lnSpc>
                <a:spcPct val="150000"/>
              </a:lnSpc>
              <a:buFont typeface="Arial" panose="020B0604020202020204" pitchFamily="34" charset="0"/>
              <a:buChar char="•"/>
            </a:pP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为什么纯度越高越好（见第一个和第二个例子）？</a:t>
            </a:r>
            <a:endParaRPr lang="en-AU" sz="2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384043"/>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为提高学习效率，决策树每一步需要选择</a:t>
            </a:r>
            <a:r>
              <a:rPr lang="zh-CN" altLang="zh-CN" sz="2400" b="1" dirty="0">
                <a:solidFill>
                  <a:srgbClr val="4F81BD"/>
                </a:solidFill>
                <a:effectLst/>
                <a:latin typeface="微软雅黑" panose="020B0503020204020204" pitchFamily="34" charset="-122"/>
                <a:ea typeface="微软雅黑" panose="020B0503020204020204" pitchFamily="34" charset="-122"/>
                <a:cs typeface="Times New Roman" panose="02020603050405020304" pitchFamily="18" charset="0"/>
              </a:rPr>
              <a:t>最优特征</a:t>
            </a:r>
            <a:endParaRPr lang="en-US" altLang="zh-CN" b="1"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71786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a:t>交通大数据</a:t>
            </a:r>
            <a:r>
              <a:rPr lang="en-US" altLang="zh-CN"/>
              <a:t>——</a:t>
            </a:r>
            <a:r>
              <a:rPr lang="zh-CN" altLang="en-US"/>
              <a:t>理论与方法 </a:t>
            </a:r>
            <a:r>
              <a:rPr lang="en-US" altLang="zh-CN"/>
              <a:t>· </a:t>
            </a:r>
            <a:r>
              <a:rPr lang="zh-CN" altLang="en-US"/>
              <a:t>东南大学 </a:t>
            </a:r>
            <a:r>
              <a:rPr lang="en-US" altLang="zh-CN"/>
              <a:t>· </a:t>
            </a:r>
            <a:r>
              <a:rPr lang="zh-CN" altLang="en-US"/>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80</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357445"/>
            <a:ext cx="8125969" cy="154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7C14E261-2523-F542-988A-53BBDBA9A8FB}"/>
              </a:ext>
            </a:extLst>
          </p:cNvPr>
          <p:cNvPicPr>
            <a:picLocks noChangeAspect="1"/>
          </p:cNvPicPr>
          <p:nvPr/>
        </p:nvPicPr>
        <p:blipFill rotWithShape="1">
          <a:blip r:embed="rId3">
            <a:extLst>
              <a:ext uri="{28A0092B-C50C-407E-A947-70E740481C1C}">
                <a14:useLocalDpi xmlns:a14="http://schemas.microsoft.com/office/drawing/2010/main" val="0"/>
              </a:ext>
            </a:extLst>
          </a:blip>
          <a:srcRect l="6387" t="3161" r="6593"/>
          <a:stretch/>
        </p:blipFill>
        <p:spPr>
          <a:xfrm>
            <a:off x="1607089" y="1871795"/>
            <a:ext cx="5902525" cy="4967155"/>
          </a:xfrm>
          <a:prstGeom prst="rect">
            <a:avLst/>
          </a:prstGeom>
        </p:spPr>
      </p:pic>
    </p:spTree>
    <p:extLst>
      <p:ext uri="{BB962C8B-B14F-4D97-AF65-F5344CB8AC3E}">
        <p14:creationId xmlns:p14="http://schemas.microsoft.com/office/powerpoint/2010/main" val="14116356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a:t>交通大数据</a:t>
            </a:r>
            <a:r>
              <a:rPr lang="en-US" altLang="zh-CN"/>
              <a:t>——</a:t>
            </a:r>
            <a:r>
              <a:rPr lang="zh-CN" altLang="en-US"/>
              <a:t>理论与方法 </a:t>
            </a:r>
            <a:r>
              <a:rPr lang="en-US" altLang="zh-CN"/>
              <a:t>· </a:t>
            </a:r>
            <a:r>
              <a:rPr lang="zh-CN" altLang="en-US"/>
              <a:t>东南大学 </a:t>
            </a:r>
            <a:r>
              <a:rPr lang="en-US" altLang="zh-CN"/>
              <a:t>· </a:t>
            </a:r>
            <a:r>
              <a:rPr lang="zh-CN" altLang="en-US"/>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81</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40023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292608" y="1733863"/>
                <a:ext cx="8851392" cy="4077215"/>
              </a:xfrm>
            </p:spPr>
            <p:txBody>
              <a:bodyPr/>
              <a:lstStyle/>
              <a:p>
                <a:pPr marL="114300" indent="0" algn="just">
                  <a:lnSpc>
                    <a:spcPct val="150000"/>
                  </a:lnSpc>
                  <a:buNone/>
                </a:pP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回归树</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00050" indent="-28575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回归树的特征可以是离散值或连续值，它沿用了</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分类树中对连续特征的处理方法和二叉树建树规则，但不同之处在于回归树的输出变量（样本标签</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y</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）是连续值，比如预测一条道路的交通量（在车流量比较大的时候，交通量可近似认为是一种连续值）。因此，回归树在选择划分特征的度量标准和决策树建立后预测的方式上，也和分类树存在不同。</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00050" indent="-28575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数据</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集</a:t>
                </a:r>
                <a14:m>
                  <m:oMath xmlns:m="http://schemas.openxmlformats.org/officeDocument/2006/math">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𝐷</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t>𝒎</m:t>
                            </m:r>
                          </m:sub>
                        </m:s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𝑚</m:t>
                            </m:r>
                          </m:sub>
                        </m:sSub>
                      </m:e>
                    </m:d>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包含</a:t>
                </a:r>
                <a14:m>
                  <m:oMath xmlns:m="http://schemas.openxmlformats.org/officeDocument/2006/math">
                    <m:r>
                      <a:rPr lang="en-US" altLang="zh-CN" sz="2000" b="0" i="1" dirty="0" smtClean="0">
                        <a:effectLst/>
                        <a:latin typeface="Cambria Math" panose="02040503050406030204" pitchFamily="18" charset="0"/>
                        <a:ea typeface="宋体" panose="02010600030101010101" pitchFamily="2" charset="-122"/>
                        <a:cs typeface="Times New Roman" panose="02020603050405020304" pitchFamily="18" charset="0"/>
                      </a:rPr>
                      <m:t>𝑚</m:t>
                    </m:r>
                    <m:r>
                      <a:rPr lang="zh-CN" altLang="en-US" sz="2000" i="1" dirty="0">
                        <a:latin typeface="Cambria Math" panose="02040503050406030204" pitchFamily="18" charset="0"/>
                        <a:ea typeface="宋体" panose="02010600030101010101" pitchFamily="2" charset="-122"/>
                        <a:cs typeface="Times New Roman" panose="02020603050405020304" pitchFamily="18" charset="0"/>
                      </a:rPr>
                      <m:t>个</m:t>
                    </m:r>
                  </m:oMath>
                </a14:m>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样本。</a:t>
                </a:r>
                <a14:m>
                  <m:oMath xmlns:m="http://schemas.openxmlformats.org/officeDocument/2006/math">
                    <m:sSub>
                      <m:sSubPr>
                        <m:ctrlP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sz="2000" b="1" i="1" smtClean="0">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是连续变量</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回归问题的目标是构造一个函数</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𝑓</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zh-CN" altLang="en-US" sz="2000" i="1">
                        <a:latin typeface="Cambria Math" panose="02040503050406030204" pitchFamily="18" charset="0"/>
                        <a:ea typeface="微软雅黑" panose="020B0503020204020204" pitchFamily="34" charset="-122"/>
                        <a:cs typeface="Times New Roman" panose="02020603050405020304" pitchFamily="18" charset="0"/>
                      </a:rPr>
                      <m:t>来</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拟合数据，使得误差最小。以均方误差为损失函数时：</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gn="just">
                  <a:buNone/>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min</m:t>
                      </m:r>
                      <m:f>
                        <m:f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𝑚</m:t>
                          </m:r>
                        </m:den>
                      </m:f>
                      <m:nary>
                        <m:naryPr>
                          <m:chr m:val="∑"/>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3"/>
                            </m:r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𝑚</m:t>
                          </m:r>
                        </m:sup>
                        <m:e>
                          <m:sSup>
                            <m:sSup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pPr>
                            <m:e>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𝑓</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b="1"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1" i="1" dirty="0" smtClean="0">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000" b="1" i="1" dirty="0" smtClean="0">
                                              <a:latin typeface="Cambria Math" panose="02040503050406030204" pitchFamily="18" charset="0"/>
                                              <a:ea typeface="微软雅黑" panose="020B0503020204020204" pitchFamily="34" charset="-122"/>
                                              <a:cs typeface="Times New Roman" panose="02020603050405020304" pitchFamily="18" charset="0"/>
                                            </a:rPr>
                                            <m:t>𝒊</m:t>
                                          </m:r>
                                        </m:sub>
                                      </m:sSub>
                                    </m:e>
                                  </m:d>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𝑦</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e>
                              </m:d>
                            </m:e>
                            <m:sup>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2</m:t>
                              </m:r>
                            </m:sup>
                          </m:sSup>
                        </m:e>
                      </m:nary>
                    </m:oMath>
                  </m:oMathPara>
                </a14:m>
                <a:endParaRPr lang="en-US" altLang="zh-CN"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292608" y="1733863"/>
                <a:ext cx="8851392" cy="4077215"/>
              </a:xfrm>
              <a:blipFill>
                <a:blip r:embed="rId3"/>
                <a:stretch>
                  <a:fillRect r="-689" b="-25411"/>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163341"/>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877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a:t>交通大数据</a:t>
            </a:r>
            <a:r>
              <a:rPr lang="en-US" altLang="zh-CN"/>
              <a:t>——</a:t>
            </a:r>
            <a:r>
              <a:rPr lang="zh-CN" altLang="en-US"/>
              <a:t>理论与方法 </a:t>
            </a:r>
            <a:r>
              <a:rPr lang="en-US" altLang="zh-CN"/>
              <a:t>· </a:t>
            </a:r>
            <a:r>
              <a:rPr lang="zh-CN" altLang="en-US"/>
              <a:t>东南大学 </a:t>
            </a:r>
            <a:r>
              <a:rPr lang="en-US" altLang="zh-CN"/>
              <a:t>· </a:t>
            </a:r>
            <a:r>
              <a:rPr lang="zh-CN" altLang="en-US"/>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82</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292608" y="1875907"/>
                <a:ext cx="8851392" cy="3461903"/>
              </a:xfrm>
            </p:spPr>
            <p:txBody>
              <a:bodyPr/>
              <a:lstStyle/>
              <a:p>
                <a:pPr marL="114300" indent="0" algn="just">
                  <a:lnSpc>
                    <a:spcPct val="150000"/>
                  </a:lnSpc>
                  <a:buNone/>
                </a:pP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回归树</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34290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分类树的每一个叶结点的类别标签是由该结点中样本量最大的类所决定。而回归树同样需要确定这样的“标记”来作为叶结点的预测值。一棵有</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个叶节点的决策树，将输入空间</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𝜒</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划分成</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𝑁</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个子集</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𝜒</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𝜒</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𝜒</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𝑁</m:t>
                        </m:r>
                      </m:sub>
                    </m:sSub>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。对于叶节点</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𝑛</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，它的</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预测值（标签）</a:t>
                </a: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1" i="1" smtClean="0">
                            <a:latin typeface="Cambria Math" panose="02040503050406030204" pitchFamily="18" charset="0"/>
                            <a:ea typeface="微软雅黑" panose="020B0503020204020204" pitchFamily="34" charset="-122"/>
                            <a:cs typeface="Times New Roman" panose="02020603050405020304" pitchFamily="18" charset="0"/>
                          </a:rPr>
                          <m:t>𝒄</m:t>
                        </m:r>
                      </m:e>
                      <m:sub>
                        <m:r>
                          <a:rPr lang="en-US" altLang="zh-CN" sz="2000" b="1" i="1" smtClean="0">
                            <a:latin typeface="Cambria Math" panose="02040503050406030204" pitchFamily="18" charset="0"/>
                            <a:ea typeface="微软雅黑" panose="020B0503020204020204" pitchFamily="34" charset="-122"/>
                            <a:cs typeface="Times New Roman" panose="02020603050405020304" pitchFamily="18" charset="0"/>
                          </a:rPr>
                          <m:t>𝒏</m:t>
                        </m:r>
                      </m:sub>
                    </m:sSub>
                  </m:oMath>
                </a14:m>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即为该节点所有样本的平均值</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，定义</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回归树的</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均方误差损失函数</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gn="just">
                  <a:spcBef>
                    <a:spcPts val="0"/>
                  </a:spcBef>
                  <a:buNone/>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funcPr>
                        <m:fName>
                          <m:r>
                            <m:rPr>
                              <m:sty m:val="p"/>
                            </m:rPr>
                            <a:rPr lang="en-US" altLang="zh-CN" sz="2000" b="0" i="0" smtClean="0">
                              <a:latin typeface="Cambria Math" panose="02040503050406030204" pitchFamily="18" charset="0"/>
                              <a:ea typeface="微软雅黑" panose="020B0503020204020204" pitchFamily="34" charset="-122"/>
                              <a:cs typeface="Times New Roman" panose="02020603050405020304" pitchFamily="18" charset="0"/>
                            </a:rPr>
                            <m:t>min</m:t>
                          </m:r>
                        </m:fName>
                        <m:e>
                          <m:f>
                            <m:f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𝑚</m:t>
                              </m:r>
                            </m:den>
                          </m:f>
                          <m:nary>
                            <m:naryPr>
                              <m:chr m:val="∑"/>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3"/>
                                </m:r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𝑁</m:t>
                              </m:r>
                            </m:sup>
                            <m:e>
                              <m:nary>
                                <m:naryPr>
                                  <m:chr m:val="∑"/>
                                  <m:supHide m:val="on"/>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naryPr>
                                <m:sub>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m:rPr>
                                          <m:brk m:alnAt="7"/>
                                        </m:r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𝑥</m:t>
                                      </m:r>
                                    </m:e>
                                    <m:sub>
                                      <m:r>
                                        <m:rPr>
                                          <m:brk m:alnAt="7"/>
                                        </m:r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𝜒</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𝑛</m:t>
                                      </m:r>
                                    </m:sub>
                                  </m:sSub>
                                </m:sub>
                                <m:sup/>
                                <m:e>
                                  <m:sSup>
                                    <m:sSup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pPr>
                                    <m:e>
                                      <m:d>
                                        <m:d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𝑛</m:t>
                                              </m:r>
                                            </m:sub>
                                          </m:s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𝑦</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𝑖</m:t>
                                              </m:r>
                                            </m:sub>
                                          </m:sSub>
                                        </m:e>
                                      </m:d>
                                    </m:e>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2</m:t>
                                      </m:r>
                                    </m:sup>
                                  </m:sSup>
                                </m:e>
                              </m:nary>
                            </m:e>
                          </m:nary>
                        </m:e>
                      </m:func>
                    </m:oMath>
                  </m:oMathPara>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292608" y="1875907"/>
                <a:ext cx="8851392" cy="3461903"/>
              </a:xfrm>
              <a:blipFill>
                <a:blip r:embed="rId3"/>
                <a:stretch>
                  <a:fillRect r="-689" b="-8099"/>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83091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169823" y="2280515"/>
            <a:ext cx="4780302" cy="3795418"/>
          </a:xfrm>
          <a:prstGeom prst="rect">
            <a:avLst/>
          </a:prstGeom>
        </p:spPr>
      </p:pic>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a:t>交通大数据</a:t>
            </a:r>
            <a:r>
              <a:rPr lang="en-US" altLang="zh-CN"/>
              <a:t>——</a:t>
            </a:r>
            <a:r>
              <a:rPr lang="zh-CN" altLang="en-US"/>
              <a:t>理论与方法 </a:t>
            </a:r>
            <a:r>
              <a:rPr lang="en-US" altLang="zh-CN"/>
              <a:t>· </a:t>
            </a:r>
            <a:r>
              <a:rPr lang="zh-CN" altLang="en-US"/>
              <a:t>东南大学 </a:t>
            </a:r>
            <a:r>
              <a:rPr lang="en-US" altLang="zh-CN"/>
              <a:t>· </a:t>
            </a:r>
            <a:r>
              <a:rPr lang="zh-CN" altLang="en-US"/>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83</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292608" y="1875907"/>
                <a:ext cx="4087481" cy="3461903"/>
              </a:xfrm>
            </p:spPr>
            <p:txBody>
              <a:bodyPr/>
              <a:lstStyle/>
              <a:p>
                <a:pPr marL="114300" indent="0" algn="just">
                  <a:lnSpc>
                    <a:spcPct val="150000"/>
                  </a:lnSpc>
                  <a:buNone/>
                </a:pP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回归树</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34290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以道路交通量预测问题为例，建立包含两个特征（道路等级</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𝑟𝑙</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和观测时段</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𝑜𝑝</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）的回归树模型，进行交通量</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𝑦</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的预测。现有由</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13</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个样本构成的数据集，样本的数据结构为</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𝑟𝑙</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𝑜𝑝</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，生成的回归树结构如图</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292608" y="1875907"/>
                <a:ext cx="4087481" cy="3461903"/>
              </a:xfrm>
              <a:blipFill>
                <a:blip r:embed="rId4"/>
                <a:stretch>
                  <a:fillRect r="-1341" b="-11620"/>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Content Placeholder 2"/>
              <p:cNvSpPr txBox="1">
                <a:spLocks/>
              </p:cNvSpPr>
              <p:nvPr/>
            </p:nvSpPr>
            <p:spPr bwMode="auto">
              <a:xfrm>
                <a:off x="1055511" y="6105231"/>
                <a:ext cx="7032978" cy="58888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algn="just" defTabSz="91440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=( 371 + 209 + 576 + 464 + 329 )/5 = 389.8</m:t>
                      </m:r>
                      <m:r>
                        <a:rPr lang="zh-CN" altLang="en-US" sz="2000" i="1" dirty="0">
                          <a:latin typeface="Cambria Math" panose="02040503050406030204" pitchFamily="18" charset="0"/>
                          <a:ea typeface="微软雅黑" panose="020B0503020204020204" pitchFamily="34" charset="-122"/>
                          <a:cs typeface="Times New Roman" panose="02020603050405020304" pitchFamily="18" charset="0"/>
                        </a:rPr>
                        <m:t>辆</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h</m:t>
                      </m:r>
                    </m:oMath>
                  </m:oMathPara>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Content Placeholder 2"/>
              <p:cNvSpPr txBox="1">
                <a:spLocks noRot="1" noChangeAspect="1" noMove="1" noResize="1" noEditPoints="1" noAdjustHandles="1" noChangeArrowheads="1" noChangeShapeType="1" noTextEdit="1"/>
              </p:cNvSpPr>
              <p:nvPr/>
            </p:nvSpPr>
            <p:spPr bwMode="auto">
              <a:xfrm>
                <a:off x="1055511" y="6105231"/>
                <a:ext cx="7032978" cy="588889"/>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451836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a:t>交通大数据</a:t>
            </a:r>
            <a:r>
              <a:rPr lang="en-US" altLang="zh-CN"/>
              <a:t>——</a:t>
            </a:r>
            <a:r>
              <a:rPr lang="zh-CN" altLang="en-US"/>
              <a:t>理论与方法 </a:t>
            </a:r>
            <a:r>
              <a:rPr lang="en-US" altLang="zh-CN"/>
              <a:t>· </a:t>
            </a:r>
            <a:r>
              <a:rPr lang="zh-CN" altLang="en-US"/>
              <a:t>东南大学 </a:t>
            </a:r>
            <a:r>
              <a:rPr lang="en-US" altLang="zh-CN"/>
              <a:t>· </a:t>
            </a:r>
            <a:r>
              <a:rPr lang="zh-CN" altLang="en-US"/>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84</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mc:AlternateContent xmlns:mc="http://schemas.openxmlformats.org/markup-compatibility/2006">
        <mc:Choice xmlns:a14="http://schemas.microsoft.com/office/drawing/2010/main" Requires="a14">
          <p:sp>
            <p:nvSpPr>
              <p:cNvPr id="8" name="Content Placeholder 2"/>
              <p:cNvSpPr>
                <a:spLocks noGrp="1"/>
              </p:cNvSpPr>
              <p:nvPr>
                <p:ph idx="1"/>
              </p:nvPr>
            </p:nvSpPr>
            <p:spPr>
              <a:xfrm>
                <a:off x="292608" y="1842777"/>
                <a:ext cx="8485530" cy="4996173"/>
              </a:xfrm>
            </p:spPr>
            <p:txBody>
              <a:bodyPr/>
              <a:lstStyle/>
              <a:p>
                <a:pPr marL="114300" indent="0" algn="just">
                  <a:lnSpc>
                    <a:spcPct val="150000"/>
                  </a:lnSpc>
                  <a:buNone/>
                </a:pP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回归树</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34290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在确定了</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𝑛</m:t>
                        </m:r>
                      </m:sub>
                    </m:sSub>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值后，即可计算各叶结点的均方误差，通过选择最优划分特征和划分点，使得各个叶结点的均方误差和最小。</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回归树与分类树的算法步骤基本一致，每步都需要遍历所有输入特征</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和其划分点</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𝑗</m:t>
                        </m:r>
                      </m:sub>
                    </m:s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进行二分叉，将输入空间划分为</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sSup>
                          <m:sSup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𝐷</m:t>
                                    </m:r>
                                  </m:e>
                                </m:acc>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1</m:t>
                                </m:r>
                              </m:sub>
                            </m:sSub>
                          </m:e>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𝑎</m:t>
                            </m:r>
                          </m:sup>
                        </m:sSup>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 </m:t>
                        </m:r>
                      </m:sub>
                    </m:sSub>
                    <m:d>
                      <m:d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𝑗</m:t>
                            </m:r>
                          </m:sub>
                        </m:sSub>
                      </m:e>
                    </m:d>
                    <m:r>
                      <a:rPr lang="zh-CN" altLang="en-US" sz="2000" i="1">
                        <a:latin typeface="Cambria Math" panose="02040503050406030204" pitchFamily="18" charset="0"/>
                        <a:ea typeface="微软雅黑" panose="020B0503020204020204" pitchFamily="34" charset="-122"/>
                        <a:cs typeface="Times New Roman" panose="02020603050405020304" pitchFamily="18" charset="0"/>
                      </a:rPr>
                      <m:t>和</m:t>
                    </m:r>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sSup>
                          <m:s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𝐷</m:t>
                                    </m:r>
                                  </m:e>
                                </m:acc>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2</m:t>
                                </m:r>
                              </m:sub>
                            </m:sSub>
                          </m:e>
                          <m:sup>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sup>
                        </m:sSup>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 </m:t>
                        </m:r>
                      </m:sub>
                    </m:sSub>
                    <m:d>
                      <m:d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𝑗</m:t>
                            </m:r>
                          </m:sub>
                        </m:sSub>
                      </m:e>
                    </m:d>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34290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对于连续变量来说，划分结果是</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sSup>
                          <m:s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𝐷</m:t>
                                    </m:r>
                                  </m:e>
                                </m:acc>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1</m:t>
                                </m:r>
                              </m:sub>
                            </m:sSub>
                          </m:e>
                          <m:sup>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sup>
                        </m:sSup>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 </m:t>
                        </m:r>
                      </m:sub>
                    </m:sSub>
                    <m:d>
                      <m:d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𝑥</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𝑎</m:t>
                                </m:r>
                              </m:sub>
                            </m:s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&gt;</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𝑗</m:t>
                            </m:r>
                          </m:sub>
                        </m:sSub>
                      </m:e>
                    </m:d>
                    <m:r>
                      <a:rPr lang="zh-CN" altLang="en-US" sz="2000" i="1">
                        <a:latin typeface="Cambria Math" panose="02040503050406030204" pitchFamily="18" charset="0"/>
                        <a:ea typeface="微软雅黑" panose="020B0503020204020204" pitchFamily="34" charset="-122"/>
                        <a:cs typeface="Times New Roman" panose="02020603050405020304" pitchFamily="18" charset="0"/>
                      </a:rPr>
                      <m:t>和</m:t>
                    </m:r>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sSup>
                          <m:s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𝐷</m:t>
                                    </m:r>
                                  </m:e>
                                </m:acc>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2</m:t>
                                </m:r>
                              </m:sub>
                            </m:sSub>
                          </m:e>
                          <m:sup>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sup>
                        </m:sSup>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 </m:t>
                        </m:r>
                      </m:sub>
                    </m:sSub>
                    <m:d>
                      <m:d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𝑥</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𝑎</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𝑗</m:t>
                            </m:r>
                          </m:sub>
                        </m:sSub>
                      </m:e>
                    </m:d>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的形式；对于离散变量，划分结果是</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sSup>
                          <m:s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𝐷</m:t>
                                    </m:r>
                                  </m:e>
                                </m:acc>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1</m:t>
                                </m:r>
                              </m:sub>
                            </m:sSub>
                          </m:e>
                          <m:sup>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sup>
                        </m:sSup>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 </m:t>
                        </m:r>
                      </m:sub>
                    </m:sSub>
                    <m:d>
                      <m:d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𝑥</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sub>
                            </m:s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𝑗</m:t>
                            </m:r>
                          </m:sub>
                        </m:sSub>
                      </m:e>
                    </m:d>
                    <m:r>
                      <a:rPr lang="zh-CN" altLang="en-US" sz="2000" i="1">
                        <a:latin typeface="Cambria Math" panose="02040503050406030204" pitchFamily="18" charset="0"/>
                        <a:ea typeface="微软雅黑" panose="020B0503020204020204" pitchFamily="34" charset="-122"/>
                        <a:cs typeface="Times New Roman" panose="02020603050405020304" pitchFamily="18" charset="0"/>
                      </a:rPr>
                      <m:t>和</m:t>
                    </m:r>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sSup>
                          <m:s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𝐷</m:t>
                                    </m:r>
                                  </m:e>
                                </m:acc>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2</m:t>
                                </m:r>
                              </m:sub>
                            </m:sSub>
                          </m:e>
                          <m:sup>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sup>
                        </m:sSup>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 </m:t>
                        </m:r>
                      </m:sub>
                    </m:sSub>
                    <m:d>
                      <m:d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𝑥</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sub>
                            </m:sSub>
                            <m:r>
                              <a:rPr lang="zh-CN" altLang="en-US" sz="200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𝑗</m:t>
                            </m:r>
                          </m:sub>
                        </m:sSub>
                      </m:e>
                    </m:d>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的形式。</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342900" algn="just">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8" name="Content Placeholder 2"/>
              <p:cNvSpPr>
                <a:spLocks noGrp="1" noRot="1" noChangeAspect="1" noMove="1" noResize="1" noEditPoints="1" noAdjustHandles="1" noChangeArrowheads="1" noChangeShapeType="1" noTextEdit="1"/>
              </p:cNvSpPr>
              <p:nvPr>
                <p:ph idx="1"/>
              </p:nvPr>
            </p:nvSpPr>
            <p:spPr>
              <a:xfrm>
                <a:off x="292608" y="1842777"/>
                <a:ext cx="8485530" cy="4996173"/>
              </a:xfrm>
              <a:blipFill>
                <a:blip r:embed="rId3"/>
                <a:stretch>
                  <a:fillRect r="-598"/>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91803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a:t>交通大数据</a:t>
            </a:r>
            <a:r>
              <a:rPr lang="en-US" altLang="zh-CN"/>
              <a:t>——</a:t>
            </a:r>
            <a:r>
              <a:rPr lang="zh-CN" altLang="en-US"/>
              <a:t>理论与方法 </a:t>
            </a:r>
            <a:r>
              <a:rPr lang="en-US" altLang="zh-CN"/>
              <a:t>· </a:t>
            </a:r>
            <a:r>
              <a:rPr lang="zh-CN" altLang="en-US"/>
              <a:t>东南大学 </a:t>
            </a:r>
            <a:r>
              <a:rPr lang="en-US" altLang="zh-CN"/>
              <a:t>· </a:t>
            </a:r>
            <a:r>
              <a:rPr lang="zh-CN" altLang="en-US"/>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85</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mc:AlternateContent xmlns:mc="http://schemas.openxmlformats.org/markup-compatibility/2006">
        <mc:Choice xmlns:a14="http://schemas.microsoft.com/office/drawing/2010/main" Requires="a14">
          <p:sp>
            <p:nvSpPr>
              <p:cNvPr id="8" name="Content Placeholder 2"/>
              <p:cNvSpPr>
                <a:spLocks noGrp="1"/>
              </p:cNvSpPr>
              <p:nvPr>
                <p:ph idx="1"/>
              </p:nvPr>
            </p:nvSpPr>
            <p:spPr>
              <a:xfrm>
                <a:off x="292608" y="1842777"/>
                <a:ext cx="8485530" cy="3461903"/>
              </a:xfrm>
            </p:spPr>
            <p:txBody>
              <a:bodyPr/>
              <a:lstStyle/>
              <a:p>
                <a:pPr marL="114300" indent="0" algn="just">
                  <a:lnSpc>
                    <a:spcPct val="150000"/>
                  </a:lnSpc>
                  <a:buNone/>
                </a:pP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回归树</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34290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为了使整个决策树的均方误差最小，此处的划分点</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𝑗</m:t>
                        </m:r>
                      </m:sub>
                    </m:sSub>
                    <m:r>
                      <a:rPr lang="zh-CN" altLang="en-US" sz="2000" i="1">
                        <a:latin typeface="Cambria Math" panose="02040503050406030204" pitchFamily="18" charset="0"/>
                        <a:ea typeface="微软雅黑" panose="020B0503020204020204" pitchFamily="34" charset="-122"/>
                        <a:cs typeface="Times New Roman" panose="02020603050405020304" pitchFamily="18" charset="0"/>
                      </a:rPr>
                      <m:t>的</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选择也应该以均方误差为目标（替代</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分类树中的基尼指数），使得</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algn="just">
                  <a:lnSpc>
                    <a:spcPct val="150000"/>
                  </a:lnSpc>
                  <a:buNone/>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ctrlPr>
                        </m:funcPr>
                        <m:fName>
                          <m:limLow>
                            <m:limLow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ctrlPr>
                            </m:limLowPr>
                            <m:e>
                              <m:r>
                                <m:rPr>
                                  <m:sty m:val="p"/>
                                </m:rPr>
                                <a:rPr lang="en-US" altLang="zh-CN" sz="2000" i="0" smtClean="0">
                                  <a:latin typeface="Cambria Math" panose="02040503050406030204" pitchFamily="18" charset="0"/>
                                  <a:ea typeface="微软雅黑" panose="020B0503020204020204" pitchFamily="34" charset="-122"/>
                                  <a:cs typeface="Times New Roman" panose="02020603050405020304" pitchFamily="18" charset="0"/>
                                </a:rPr>
                                <m:t>min</m:t>
                              </m:r>
                            </m:e>
                            <m:lim>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𝑗</m:t>
                                  </m:r>
                                </m:sub>
                              </m:sSub>
                            </m:lim>
                          </m:limLow>
                        </m:fName>
                        <m:e>
                          <m:d>
                            <m:dPr>
                              <m:begChr m:val="["/>
                              <m:endChr m:val="]"/>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dPr>
                            <m:e>
                              <m:nary>
                                <m:naryPr>
                                  <m:chr m:val="∑"/>
                                  <m:supHide m:val="on"/>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naryPr>
                                <m:sub>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m:rPr>
                                          <m:brk m:alnAt="7"/>
                                        </m:rP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𝑥</m:t>
                                      </m:r>
                                    </m:e>
                                    <m:sub>
                                      <m:r>
                                        <m:rPr>
                                          <m:brk m:alnAt="7"/>
                                        </m:rP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𝑋</m:t>
                                          </m:r>
                                        </m:e>
                                      </m:acc>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𝑗</m:t>
                                      </m:r>
                                    </m:sub>
                                  </m:s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sub>
                                <m:sup/>
                                <m:e>
                                  <m:sSup>
                                    <m:s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pPr>
                                    <m:e>
                                      <m:d>
                                        <m:d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𝑦</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1</m:t>
                                              </m:r>
                                            </m:sub>
                                          </m:sSub>
                                        </m:e>
                                      </m:d>
                                    </m:e>
                                    <m:sup>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2</m:t>
                                      </m:r>
                                    </m:sup>
                                  </m:sSup>
                                </m:e>
                              </m:nary>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nary>
                                <m:naryPr>
                                  <m:chr m:val="∑"/>
                                  <m:supHide m:val="on"/>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naryPr>
                                <m:sub>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m:rPr>
                                          <m:brk m:alnAt="7"/>
                                        </m:rP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𝑥</m:t>
                                      </m:r>
                                    </m:e>
                                    <m:sub>
                                      <m:r>
                                        <m:rPr>
                                          <m:brk m:alnAt="7"/>
                                        </m:rP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acc>
                                        <m:accPr>
                                          <m:chr m:val="̅"/>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𝑋</m:t>
                                          </m:r>
                                        </m:e>
                                      </m:acc>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𝑗</m:t>
                                      </m:r>
                                    </m:sub>
                                  </m:s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sub>
                                <m:sup/>
                                <m:e>
                                  <m:sSup>
                                    <m:s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pPr>
                                    <m:e>
                                      <m:d>
                                        <m:d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𝑦</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2</m:t>
                                              </m:r>
                                            </m:sub>
                                          </m:sSub>
                                        </m:e>
                                      </m:d>
                                    </m:e>
                                    <m:sup>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2</m:t>
                                      </m:r>
                                    </m:sup>
                                  </m:sSup>
                                </m:e>
                              </m:nary>
                            </m:e>
                          </m:d>
                        </m:e>
                      </m:func>
                    </m:oMath>
                  </m:oMathPara>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8" name="Content Placeholder 2"/>
              <p:cNvSpPr>
                <a:spLocks noGrp="1" noRot="1" noChangeAspect="1" noMove="1" noResize="1" noEditPoints="1" noAdjustHandles="1" noChangeArrowheads="1" noChangeShapeType="1" noTextEdit="1"/>
              </p:cNvSpPr>
              <p:nvPr>
                <p:ph idx="1"/>
              </p:nvPr>
            </p:nvSpPr>
            <p:spPr>
              <a:xfrm>
                <a:off x="292608" y="1842777"/>
                <a:ext cx="8485530" cy="3461903"/>
              </a:xfrm>
              <a:blipFill>
                <a:blip r:embed="rId3"/>
                <a:stretch>
                  <a:fillRect r="-598" b="-21898"/>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8371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86</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524000"/>
            <a:ext cx="8125969" cy="78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5888D66B-12C3-2840-B247-934CB325EADD}"/>
              </a:ext>
            </a:extLst>
          </p:cNvPr>
          <p:cNvSpPr/>
          <p:nvPr/>
        </p:nvSpPr>
        <p:spPr>
          <a:xfrm>
            <a:off x="666757" y="2242123"/>
            <a:ext cx="7575035" cy="1052440"/>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ED6C6D6-2A4E-F242-924A-31EA5822C1E7}"/>
              </a:ext>
            </a:extLst>
          </p:cNvPr>
          <p:cNvSpPr txBox="1"/>
          <p:nvPr/>
        </p:nvSpPr>
        <p:spPr>
          <a:xfrm>
            <a:off x="994154" y="2020508"/>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2" name="文本框 1"/>
          <p:cNvSpPr txBox="1"/>
          <p:nvPr/>
        </p:nvSpPr>
        <p:spPr>
          <a:xfrm rot="10800000" flipH="1" flipV="1">
            <a:off x="1145703" y="2253396"/>
            <a:ext cx="6748961" cy="1015663"/>
          </a:xfrm>
          <a:prstGeom prst="rect">
            <a:avLst/>
          </a:prstGeom>
          <a:noFill/>
        </p:spPr>
        <p:txBody>
          <a:bodyPr wrap="square" rtlCol="0">
            <a:spAutoFit/>
          </a:bodyPr>
          <a:lstStyle/>
          <a:p>
            <a:pPr lvl="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根据以下训练集，调用</a:t>
            </a:r>
            <a:r>
              <a:rPr lang="en-US" altLang="zh-CN" sz="2000" dirty="0" err="1">
                <a:solidFill>
                  <a:srgbClr val="000000"/>
                </a:solidFill>
                <a:latin typeface="微软雅黑" panose="020B0503020204020204" pitchFamily="34" charset="-122"/>
                <a:ea typeface="微软雅黑" panose="020B0503020204020204" pitchFamily="34" charset="-122"/>
              </a:rPr>
              <a:t>Scikit</a:t>
            </a:r>
            <a:r>
              <a:rPr lang="en-US" altLang="zh-CN" sz="2000" dirty="0">
                <a:solidFill>
                  <a:srgbClr val="000000"/>
                </a:solidFill>
                <a:latin typeface="微软雅黑" panose="020B0503020204020204" pitchFamily="34" charset="-122"/>
                <a:ea typeface="微软雅黑" panose="020B0503020204020204" pitchFamily="34" charset="-122"/>
              </a:rPr>
              <a:t>-learn</a:t>
            </a:r>
            <a:r>
              <a:rPr lang="zh-CN" altLang="en-US" sz="2000" dirty="0">
                <a:solidFill>
                  <a:srgbClr val="000000"/>
                </a:solidFill>
                <a:latin typeface="微软雅黑" panose="020B0503020204020204" pitchFamily="34" charset="-122"/>
                <a:ea typeface="微软雅黑" panose="020B0503020204020204" pitchFamily="34" charset="-122"/>
              </a:rPr>
              <a:t>中的</a:t>
            </a:r>
            <a:r>
              <a:rPr lang="en-US" altLang="zh-CN" sz="2000" dirty="0" err="1">
                <a:solidFill>
                  <a:srgbClr val="000000"/>
                </a:solidFill>
                <a:latin typeface="微软雅黑" panose="020B0503020204020204" pitchFamily="34" charset="-122"/>
                <a:ea typeface="微软雅黑" panose="020B0503020204020204" pitchFamily="34" charset="-122"/>
              </a:rPr>
              <a:t>DecisionTreeRegressor</a:t>
            </a:r>
            <a:r>
              <a:rPr lang="zh-CN" altLang="en-US" sz="2000" dirty="0">
                <a:solidFill>
                  <a:srgbClr val="000000"/>
                </a:solidFill>
                <a:latin typeface="微软雅黑" panose="020B0503020204020204" pitchFamily="34" charset="-122"/>
                <a:ea typeface="微软雅黑" panose="020B0503020204020204" pitchFamily="34" charset="-122"/>
              </a:rPr>
              <a:t>模块，以估计交通量</a:t>
            </a:r>
            <a:endParaRPr lang="en-US" altLang="zh-CN" sz="2000" dirty="0">
              <a:solidFill>
                <a:srgbClr val="000000"/>
              </a:solidFill>
              <a:latin typeface="微软雅黑" panose="020B0503020204020204" pitchFamily="34" charset="-122"/>
              <a:ea typeface="微软雅黑" panose="020B0503020204020204" pitchFamily="34"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860121278"/>
              </p:ext>
            </p:extLst>
          </p:nvPr>
        </p:nvGraphicFramePr>
        <p:xfrm>
          <a:off x="1552058" y="3643721"/>
          <a:ext cx="6039884" cy="2535555"/>
        </p:xfrm>
        <a:graphic>
          <a:graphicData uri="http://schemas.openxmlformats.org/drawingml/2006/table">
            <a:tbl>
              <a:tblPr firstRow="1" firstCol="1" bandRow="1">
                <a:tableStyleId>{3B4B98B0-60AC-42C2-AFA5-B58CD77FA1E5}</a:tableStyleId>
              </a:tblPr>
              <a:tblGrid>
                <a:gridCol w="754273">
                  <a:extLst>
                    <a:ext uri="{9D8B030D-6E8A-4147-A177-3AD203B41FA5}">
                      <a16:colId xmlns:a16="http://schemas.microsoft.com/office/drawing/2014/main" val="3358581025"/>
                    </a:ext>
                  </a:extLst>
                </a:gridCol>
                <a:gridCol w="755223">
                  <a:extLst>
                    <a:ext uri="{9D8B030D-6E8A-4147-A177-3AD203B41FA5}">
                      <a16:colId xmlns:a16="http://schemas.microsoft.com/office/drawing/2014/main" val="1376556036"/>
                    </a:ext>
                  </a:extLst>
                </a:gridCol>
                <a:gridCol w="755223">
                  <a:extLst>
                    <a:ext uri="{9D8B030D-6E8A-4147-A177-3AD203B41FA5}">
                      <a16:colId xmlns:a16="http://schemas.microsoft.com/office/drawing/2014/main" val="1888669890"/>
                    </a:ext>
                  </a:extLst>
                </a:gridCol>
                <a:gridCol w="755223">
                  <a:extLst>
                    <a:ext uri="{9D8B030D-6E8A-4147-A177-3AD203B41FA5}">
                      <a16:colId xmlns:a16="http://schemas.microsoft.com/office/drawing/2014/main" val="2967901916"/>
                    </a:ext>
                  </a:extLst>
                </a:gridCol>
                <a:gridCol w="754273">
                  <a:extLst>
                    <a:ext uri="{9D8B030D-6E8A-4147-A177-3AD203B41FA5}">
                      <a16:colId xmlns:a16="http://schemas.microsoft.com/office/drawing/2014/main" val="3848616236"/>
                    </a:ext>
                  </a:extLst>
                </a:gridCol>
                <a:gridCol w="755223">
                  <a:extLst>
                    <a:ext uri="{9D8B030D-6E8A-4147-A177-3AD203B41FA5}">
                      <a16:colId xmlns:a16="http://schemas.microsoft.com/office/drawing/2014/main" val="1087485956"/>
                    </a:ext>
                  </a:extLst>
                </a:gridCol>
                <a:gridCol w="755223">
                  <a:extLst>
                    <a:ext uri="{9D8B030D-6E8A-4147-A177-3AD203B41FA5}">
                      <a16:colId xmlns:a16="http://schemas.microsoft.com/office/drawing/2014/main" val="1280456328"/>
                    </a:ext>
                  </a:extLst>
                </a:gridCol>
                <a:gridCol w="755223">
                  <a:extLst>
                    <a:ext uri="{9D8B030D-6E8A-4147-A177-3AD203B41FA5}">
                      <a16:colId xmlns:a16="http://schemas.microsoft.com/office/drawing/2014/main" val="1390012610"/>
                    </a:ext>
                  </a:extLst>
                </a:gridCol>
              </a:tblGrid>
              <a:tr h="208280">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ID</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1" i="0" u="none" kern="0" baseline="0" dirty="0">
                          <a:solidFill>
                            <a:schemeClr val="tx1"/>
                          </a:solidFill>
                          <a:effectLst/>
                          <a:latin typeface="+mn-lt"/>
                          <a:ea typeface="+mn-ea"/>
                          <a:cs typeface="+mn-cs"/>
                        </a:rPr>
                        <a:t>道路等级</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u="none" kern="0" baseline="0" dirty="0">
                          <a:effectLst/>
                        </a:rPr>
                        <a:t>是否高峰</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u="none" kern="0" baseline="0" dirty="0">
                          <a:effectLst/>
                        </a:rPr>
                        <a:t>交通量</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u="none" kern="0" baseline="0" dirty="0">
                          <a:effectLst/>
                        </a:rPr>
                        <a:t>ID</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1" i="0" u="none" kern="0" baseline="0" dirty="0">
                          <a:solidFill>
                            <a:schemeClr val="tx1"/>
                          </a:solidFill>
                          <a:effectLst/>
                          <a:latin typeface="+mn-lt"/>
                          <a:ea typeface="+mn-ea"/>
                          <a:cs typeface="+mn-cs"/>
                        </a:rPr>
                        <a:t>道路等级</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u="none" kern="0" baseline="0" dirty="0">
                          <a:effectLst/>
                        </a:rPr>
                        <a:t>是否高峰</a:t>
                      </a:r>
                      <a:endParaRPr lang="zh-CN" sz="1800" b="0"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u="none" kern="0" baseline="0" dirty="0">
                          <a:effectLst/>
                        </a:rPr>
                        <a:t>交通量</a:t>
                      </a:r>
                      <a:endParaRPr lang="zh-CN" sz="1800" b="0" i="0" u="none" kern="0" baseline="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334454629"/>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altLang="zh-CN" sz="1800" b="1" i="0" u="none" kern="0" baseline="0" dirty="0">
                          <a:solidFill>
                            <a:schemeClr val="tx1"/>
                          </a:solidFill>
                          <a:effectLst/>
                          <a:latin typeface="+mn-lt"/>
                          <a:ea typeface="+mn-ea"/>
                          <a:cs typeface="+mn-cs"/>
                        </a:rPr>
                        <a:t>1</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1</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dirty="0">
                          <a:solidFill>
                            <a:schemeClr val="tx1"/>
                          </a:solidFill>
                          <a:effectLst/>
                          <a:latin typeface="+mn-lt"/>
                          <a:ea typeface="+mn-ea"/>
                          <a:cs typeface="+mn-cs"/>
                        </a:rPr>
                        <a:t>是</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371</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8</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3</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dirty="0">
                          <a:solidFill>
                            <a:schemeClr val="tx1"/>
                          </a:solidFill>
                          <a:effectLst/>
                          <a:latin typeface="+mn-lt"/>
                          <a:ea typeface="+mn-ea"/>
                          <a:cs typeface="+mn-cs"/>
                        </a:rPr>
                        <a:t>是</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1002</a:t>
                      </a:r>
                    </a:p>
                  </a:txBody>
                  <a:tcPr marL="9525" marR="9525" marT="9525" marB="0" anchor="ctr"/>
                </a:tc>
                <a:extLst>
                  <a:ext uri="{0D108BD9-81ED-4DB2-BD59-A6C34878D82A}">
                    <a16:rowId xmlns:a16="http://schemas.microsoft.com/office/drawing/2014/main" val="2347006975"/>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altLang="zh-CN" sz="1800" b="1" i="0" u="none" kern="0" baseline="0" dirty="0">
                          <a:solidFill>
                            <a:schemeClr val="tx1"/>
                          </a:solidFill>
                          <a:effectLst/>
                          <a:latin typeface="+mn-lt"/>
                          <a:ea typeface="+mn-ea"/>
                          <a:cs typeface="+mn-cs"/>
                        </a:rPr>
                        <a:t>2</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a:solidFill>
                            <a:schemeClr val="tx1"/>
                          </a:solidFill>
                          <a:effectLst/>
                          <a:latin typeface="+mn-lt"/>
                          <a:ea typeface="+mn-ea"/>
                          <a:cs typeface="+mn-cs"/>
                        </a:rPr>
                        <a:t>1</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dirty="0">
                          <a:solidFill>
                            <a:schemeClr val="tx1"/>
                          </a:solidFill>
                          <a:effectLst/>
                          <a:latin typeface="+mn-lt"/>
                          <a:ea typeface="+mn-ea"/>
                          <a:cs typeface="+mn-cs"/>
                        </a:rPr>
                        <a:t>否</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209</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1" i="0" u="none" kern="0" baseline="0" dirty="0">
                          <a:solidFill>
                            <a:schemeClr val="tx1"/>
                          </a:solidFill>
                          <a:effectLst/>
                          <a:latin typeface="+mn-lt"/>
                          <a:ea typeface="+mn-ea"/>
                          <a:cs typeface="+mn-cs"/>
                        </a:rPr>
                        <a:t>9</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3</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a:solidFill>
                            <a:schemeClr val="tx1"/>
                          </a:solidFill>
                          <a:effectLst/>
                          <a:latin typeface="+mn-lt"/>
                          <a:ea typeface="+mn-ea"/>
                          <a:cs typeface="+mn-cs"/>
                        </a:rPr>
                        <a:t>是</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938</a:t>
                      </a:r>
                    </a:p>
                  </a:txBody>
                  <a:tcPr marL="9525" marR="9525" marT="9525" marB="0" anchor="ctr"/>
                </a:tc>
                <a:extLst>
                  <a:ext uri="{0D108BD9-81ED-4DB2-BD59-A6C34878D82A}">
                    <a16:rowId xmlns:a16="http://schemas.microsoft.com/office/drawing/2014/main" val="1735616465"/>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altLang="zh-CN" sz="1800" b="1" i="0" u="none" kern="0" baseline="0" dirty="0">
                          <a:solidFill>
                            <a:schemeClr val="tx1"/>
                          </a:solidFill>
                          <a:effectLst/>
                          <a:latin typeface="+mn-lt"/>
                          <a:ea typeface="+mn-ea"/>
                          <a:cs typeface="+mn-cs"/>
                        </a:rPr>
                        <a:t>3</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a:solidFill>
                            <a:schemeClr val="tx1"/>
                          </a:solidFill>
                          <a:effectLst/>
                          <a:latin typeface="+mn-lt"/>
                          <a:ea typeface="+mn-ea"/>
                          <a:cs typeface="+mn-cs"/>
                        </a:rPr>
                        <a:t>2</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dirty="0">
                          <a:solidFill>
                            <a:schemeClr val="tx1"/>
                          </a:solidFill>
                          <a:effectLst/>
                          <a:latin typeface="+mn-lt"/>
                          <a:ea typeface="+mn-ea"/>
                          <a:cs typeface="+mn-cs"/>
                        </a:rPr>
                        <a:t>是</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576</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10</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3</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dirty="0">
                          <a:solidFill>
                            <a:schemeClr val="tx1"/>
                          </a:solidFill>
                          <a:effectLst/>
                          <a:latin typeface="+mn-lt"/>
                          <a:ea typeface="+mn-ea"/>
                          <a:cs typeface="+mn-cs"/>
                        </a:rPr>
                        <a:t>是</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1128</a:t>
                      </a:r>
                    </a:p>
                  </a:txBody>
                  <a:tcPr marL="9525" marR="9525" marT="9525" marB="0" anchor="ctr"/>
                </a:tc>
                <a:extLst>
                  <a:ext uri="{0D108BD9-81ED-4DB2-BD59-A6C34878D82A}">
                    <a16:rowId xmlns:a16="http://schemas.microsoft.com/office/drawing/2014/main" val="28715721"/>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altLang="zh-CN" sz="1800" b="1" i="0" u="none" kern="0" baseline="0" dirty="0">
                          <a:solidFill>
                            <a:schemeClr val="tx1"/>
                          </a:solidFill>
                          <a:effectLst/>
                          <a:latin typeface="+mn-lt"/>
                          <a:ea typeface="+mn-ea"/>
                          <a:cs typeface="+mn-cs"/>
                        </a:rPr>
                        <a:t>4</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a:solidFill>
                            <a:schemeClr val="tx1"/>
                          </a:solidFill>
                          <a:effectLst/>
                          <a:latin typeface="+mn-lt"/>
                          <a:ea typeface="+mn-ea"/>
                          <a:cs typeface="+mn-cs"/>
                        </a:rPr>
                        <a:t>2</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a:solidFill>
                            <a:schemeClr val="tx1"/>
                          </a:solidFill>
                          <a:effectLst/>
                          <a:latin typeface="+mn-lt"/>
                          <a:ea typeface="+mn-ea"/>
                          <a:cs typeface="+mn-cs"/>
                        </a:rPr>
                        <a:t>否</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464</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11</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a:solidFill>
                            <a:schemeClr val="tx1"/>
                          </a:solidFill>
                          <a:effectLst/>
                          <a:latin typeface="+mn-lt"/>
                          <a:ea typeface="+mn-ea"/>
                          <a:cs typeface="+mn-cs"/>
                        </a:rPr>
                        <a:t>3</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dirty="0">
                          <a:solidFill>
                            <a:schemeClr val="tx1"/>
                          </a:solidFill>
                          <a:effectLst/>
                          <a:latin typeface="+mn-lt"/>
                          <a:ea typeface="+mn-ea"/>
                          <a:cs typeface="+mn-cs"/>
                        </a:rPr>
                        <a:t>否</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589</a:t>
                      </a:r>
                    </a:p>
                  </a:txBody>
                  <a:tcPr marL="9525" marR="9525" marT="9525" marB="0" anchor="ctr"/>
                </a:tc>
                <a:extLst>
                  <a:ext uri="{0D108BD9-81ED-4DB2-BD59-A6C34878D82A}">
                    <a16:rowId xmlns:a16="http://schemas.microsoft.com/office/drawing/2014/main" val="212253206"/>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altLang="zh-CN" sz="1800" b="1" i="0" u="none" kern="0" baseline="0" dirty="0">
                          <a:solidFill>
                            <a:schemeClr val="tx1"/>
                          </a:solidFill>
                          <a:effectLst/>
                          <a:latin typeface="+mn-lt"/>
                          <a:ea typeface="+mn-ea"/>
                          <a:cs typeface="+mn-cs"/>
                        </a:rPr>
                        <a:t>5</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a:solidFill>
                            <a:schemeClr val="tx1"/>
                          </a:solidFill>
                          <a:effectLst/>
                          <a:latin typeface="+mn-lt"/>
                          <a:ea typeface="+mn-ea"/>
                          <a:cs typeface="+mn-cs"/>
                        </a:rPr>
                        <a:t>2</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a:solidFill>
                            <a:schemeClr val="tx1"/>
                          </a:solidFill>
                          <a:effectLst/>
                          <a:latin typeface="+mn-lt"/>
                          <a:ea typeface="+mn-ea"/>
                          <a:cs typeface="+mn-cs"/>
                        </a:rPr>
                        <a:t>是</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329</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12</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a:solidFill>
                            <a:schemeClr val="tx1"/>
                          </a:solidFill>
                          <a:effectLst/>
                          <a:latin typeface="+mn-lt"/>
                          <a:ea typeface="+mn-ea"/>
                          <a:cs typeface="+mn-cs"/>
                        </a:rPr>
                        <a:t>4</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dirty="0">
                          <a:solidFill>
                            <a:schemeClr val="tx1"/>
                          </a:solidFill>
                          <a:effectLst/>
                          <a:latin typeface="+mn-lt"/>
                          <a:ea typeface="+mn-ea"/>
                          <a:cs typeface="+mn-cs"/>
                        </a:rPr>
                        <a:t>否</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801</a:t>
                      </a:r>
                    </a:p>
                  </a:txBody>
                  <a:tcPr marL="9525" marR="9525" marT="9525" marB="0" anchor="ctr"/>
                </a:tc>
                <a:extLst>
                  <a:ext uri="{0D108BD9-81ED-4DB2-BD59-A6C34878D82A}">
                    <a16:rowId xmlns:a16="http://schemas.microsoft.com/office/drawing/2014/main" val="2288507393"/>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altLang="zh-CN" sz="1800" b="1" i="0" u="none" kern="0" baseline="0" dirty="0">
                          <a:solidFill>
                            <a:schemeClr val="tx1"/>
                          </a:solidFill>
                          <a:effectLst/>
                          <a:latin typeface="+mn-lt"/>
                          <a:ea typeface="+mn-ea"/>
                          <a:cs typeface="+mn-cs"/>
                        </a:rPr>
                        <a:t>6</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a:solidFill>
                            <a:schemeClr val="tx1"/>
                          </a:solidFill>
                          <a:effectLst/>
                          <a:latin typeface="+mn-lt"/>
                          <a:ea typeface="+mn-ea"/>
                          <a:cs typeface="+mn-cs"/>
                        </a:rPr>
                        <a:t>4</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a:solidFill>
                            <a:schemeClr val="tx1"/>
                          </a:solidFill>
                          <a:effectLst/>
                          <a:latin typeface="+mn-lt"/>
                          <a:ea typeface="+mn-ea"/>
                          <a:cs typeface="+mn-cs"/>
                        </a:rPr>
                        <a:t>是</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1871</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13</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a:solidFill>
                            <a:schemeClr val="tx1"/>
                          </a:solidFill>
                          <a:effectLst/>
                          <a:latin typeface="+mn-lt"/>
                          <a:ea typeface="+mn-ea"/>
                          <a:cs typeface="+mn-cs"/>
                        </a:rPr>
                        <a:t>3</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a:solidFill>
                            <a:schemeClr val="tx1"/>
                          </a:solidFill>
                          <a:effectLst/>
                          <a:latin typeface="+mn-lt"/>
                          <a:ea typeface="+mn-ea"/>
                          <a:cs typeface="+mn-cs"/>
                        </a:rPr>
                        <a:t>否</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675</a:t>
                      </a:r>
                    </a:p>
                  </a:txBody>
                  <a:tcPr marL="9525" marR="9525" marT="9525" marB="0" anchor="ctr"/>
                </a:tc>
                <a:extLst>
                  <a:ext uri="{0D108BD9-81ED-4DB2-BD59-A6C34878D82A}">
                    <a16:rowId xmlns:a16="http://schemas.microsoft.com/office/drawing/2014/main" val="1708240702"/>
                  </a:ext>
                </a:extLst>
              </a:tr>
              <a:tr h="208280">
                <a:tc>
                  <a:txBody>
                    <a:bodyPr/>
                    <a:lstStyle/>
                    <a:p>
                      <a:pPr marL="0" indent="0" algn="ctr" defTabSz="914400" eaLnBrk="1" fontAlgn="base" latinLnBrk="0" hangingPunct="1">
                        <a:spcBef>
                          <a:spcPct val="0"/>
                        </a:spcBef>
                        <a:spcAft>
                          <a:spcPts val="0"/>
                        </a:spcAft>
                        <a:buFont typeface="Arial" pitchFamily="34" charset="0"/>
                        <a:buNone/>
                      </a:pPr>
                      <a:r>
                        <a:rPr lang="en-US" altLang="zh-CN" sz="1800" b="1" i="0" u="none" kern="0" baseline="0" dirty="0">
                          <a:solidFill>
                            <a:schemeClr val="tx1"/>
                          </a:solidFill>
                          <a:effectLst/>
                          <a:latin typeface="+mn-lt"/>
                          <a:ea typeface="+mn-ea"/>
                          <a:cs typeface="+mn-cs"/>
                        </a:rPr>
                        <a:t>7</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a:solidFill>
                            <a:schemeClr val="tx1"/>
                          </a:solidFill>
                          <a:effectLst/>
                          <a:latin typeface="+mn-lt"/>
                          <a:ea typeface="+mn-ea"/>
                          <a:cs typeface="+mn-cs"/>
                        </a:rPr>
                        <a:t>4</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a:solidFill>
                            <a:schemeClr val="tx1"/>
                          </a:solidFill>
                          <a:effectLst/>
                          <a:latin typeface="+mn-lt"/>
                          <a:ea typeface="+mn-ea"/>
                          <a:cs typeface="+mn-cs"/>
                        </a:rPr>
                        <a:t>是</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b="0" i="0" u="none" kern="0" baseline="0" dirty="0">
                          <a:solidFill>
                            <a:schemeClr val="tx1"/>
                          </a:solidFill>
                          <a:effectLst/>
                          <a:latin typeface="+mn-lt"/>
                          <a:ea typeface="+mn-ea"/>
                          <a:cs typeface="+mn-cs"/>
                        </a:rPr>
                        <a:t>1532</a:t>
                      </a:r>
                    </a:p>
                  </a:txBody>
                  <a:tcPr marL="9525" marR="9525" marT="9525" marB="0" anchor="ctr"/>
                </a:tc>
                <a:tc>
                  <a:txBody>
                    <a:bodyPr/>
                    <a:lstStyle/>
                    <a:p>
                      <a:pPr marL="0" indent="0" algn="ctr" defTabSz="914400" eaLnBrk="1" fontAlgn="base" latinLnBrk="0" hangingPunct="1">
                        <a:spcBef>
                          <a:spcPct val="0"/>
                        </a:spcBef>
                        <a:spcAft>
                          <a:spcPts val="0"/>
                        </a:spcAft>
                        <a:buFont typeface="Arial" pitchFamily="34" charset="0"/>
                        <a:buNone/>
                      </a:pPr>
                      <a:r>
                        <a:rPr lang="en-US" sz="1800" b="1" i="0" u="none" kern="0" baseline="0" dirty="0">
                          <a:solidFill>
                            <a:schemeClr val="tx1"/>
                          </a:solidFill>
                          <a:effectLst/>
                          <a:latin typeface="+mn-lt"/>
                          <a:ea typeface="+mn-ea"/>
                          <a:cs typeface="+mn-cs"/>
                        </a:rPr>
                        <a:t>17</a:t>
                      </a:r>
                      <a:endParaRPr lang="zh-CN" sz="1800" b="1" i="0" u="none" kern="0" baseline="0" dirty="0">
                        <a:solidFill>
                          <a:schemeClr val="tx1"/>
                        </a:solidFill>
                        <a:effectLst/>
                        <a:latin typeface="+mn-lt"/>
                        <a:ea typeface="+mn-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endParaRPr lang="zh-CN" sz="1800" b="0" i="0" u="none" kern="0" baseline="0" dirty="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endParaRPr lang="zh-CN" sz="1800" b="0" i="0" u="none" kern="0" baseline="0">
                        <a:solidFill>
                          <a:schemeClr val="tx1"/>
                        </a:solidFill>
                        <a:effectLst/>
                        <a:latin typeface="+mj-ea"/>
                        <a:ea typeface="+mj-ea"/>
                        <a:cs typeface="+mn-cs"/>
                      </a:endParaRPr>
                    </a:p>
                  </a:txBody>
                  <a:tcPr marL="68580" marR="68580" marT="0" marB="0" anchor="ctr"/>
                </a:tc>
                <a:tc>
                  <a:txBody>
                    <a:bodyPr/>
                    <a:lstStyle/>
                    <a:p>
                      <a:pPr marL="0" indent="0" algn="ctr" defTabSz="914400" eaLnBrk="1" fontAlgn="base" latinLnBrk="0" hangingPunct="1">
                        <a:spcBef>
                          <a:spcPct val="0"/>
                        </a:spcBef>
                        <a:spcAft>
                          <a:spcPts val="0"/>
                        </a:spcAft>
                        <a:buFont typeface="Arial" pitchFamily="34" charset="0"/>
                        <a:buNone/>
                      </a:pPr>
                      <a:endParaRPr lang="zh-CN" sz="1800" b="0" i="0" u="none" kern="0" baseline="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1680977943"/>
                  </a:ext>
                </a:extLst>
              </a:tr>
            </a:tbl>
          </a:graphicData>
        </a:graphic>
      </p:graphicFrame>
    </p:spTree>
    <p:extLst>
      <p:ext uri="{BB962C8B-B14F-4D97-AF65-F5344CB8AC3E}">
        <p14:creationId xmlns:p14="http://schemas.microsoft.com/office/powerpoint/2010/main" val="672292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87</a:t>
            </a:fld>
            <a:endParaRPr lang="en-US" altLang="zh-CN" dirty="0"/>
          </a:p>
        </p:txBody>
      </p:sp>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决策树生成</a:t>
            </a: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200" y="1524000"/>
            <a:ext cx="8125969" cy="78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solidFill>
                  <a:srgbClr val="4F81BD"/>
                </a:solidFill>
                <a:latin typeface="微软雅黑" panose="020B0503020204020204" pitchFamily="34" charset="-122"/>
                <a:ea typeface="微软雅黑" panose="020B0503020204020204" pitchFamily="34" charset="-122"/>
              </a:rPr>
              <a:t>CART(classification and regression tree)</a:t>
            </a:r>
            <a:r>
              <a:rPr lang="zh-CN" altLang="en-US" dirty="0">
                <a:solidFill>
                  <a:srgbClr val="4F81BD"/>
                </a:solidFill>
                <a:latin typeface="微软雅黑" panose="020B0503020204020204" pitchFamily="34" charset="-122"/>
                <a:ea typeface="微软雅黑" panose="020B0503020204020204" pitchFamily="34" charset="-122"/>
              </a:rPr>
              <a:t>算法</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19146" y="2653990"/>
            <a:ext cx="8258992" cy="2862322"/>
          </a:xfrm>
          <a:prstGeom prst="rect">
            <a:avLst/>
          </a:prstGeom>
          <a:noFill/>
        </p:spPr>
        <p:txBody>
          <a:bodyPr wrap="none" rtlCol="0">
            <a:spAutoFit/>
          </a:bodyPr>
          <a:lstStyle/>
          <a:p>
            <a:r>
              <a:rPr lang="en-US" altLang="zh-CN" dirty="0">
                <a:solidFill>
                  <a:srgbClr val="0000FF"/>
                </a:solidFill>
                <a:latin typeface="Consolas" panose="020B0609020204030204" pitchFamily="49" charset="0"/>
              </a:rPr>
              <a:t>from</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sklearn.tree</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import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DecisionTreeRegressor</a:t>
            </a:r>
            <a:endParaRPr lang="en-US" altLang="zh-CN" dirty="0">
              <a:solidFill>
                <a:srgbClr val="000000"/>
              </a:solidFill>
              <a:latin typeface="Consolas" panose="020B0609020204030204" pitchFamily="49" charset="0"/>
            </a:endParaRPr>
          </a:p>
          <a:p>
            <a:r>
              <a:rPr lang="en-US" altLang="zh-CN" dirty="0">
                <a:solidFill>
                  <a:srgbClr val="0000FF"/>
                </a:solidFill>
                <a:latin typeface="Consolas" panose="020B0609020204030204" pitchFamily="49" charset="0"/>
              </a:rPr>
              <a:t>from</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sklearn.metrics</a:t>
            </a: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import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mean_squared_error</a:t>
            </a:r>
            <a:endParaRPr lang="en-US" altLang="zh-CN" dirty="0">
              <a:solidFill>
                <a:srgbClr val="000000"/>
              </a:solidFill>
              <a:latin typeface="Consolas" panose="020B0609020204030204" pitchFamily="49" charset="0"/>
            </a:endParaRPr>
          </a:p>
          <a:p>
            <a:r>
              <a:rPr lang="en-US" altLang="zh-CN" dirty="0">
                <a:solidFill>
                  <a:srgbClr val="000000"/>
                </a:solidFill>
                <a:latin typeface="Consolas" panose="020B0609020204030204" pitchFamily="49" charset="0"/>
              </a:rPr>
              <a:t>data = </a:t>
            </a:r>
            <a:r>
              <a:rPr lang="en-US" altLang="zh-CN" dirty="0" err="1">
                <a:solidFill>
                  <a:srgbClr val="000000"/>
                </a:solidFill>
                <a:latin typeface="Consolas" panose="020B0609020204030204" pitchFamily="49" charset="0"/>
              </a:rPr>
              <a:t>pd.read_csv</a:t>
            </a:r>
            <a:r>
              <a:rPr lang="en-US" altLang="zh-CN" dirty="0">
                <a:solidFill>
                  <a:srgbClr val="000000"/>
                </a:solidFill>
                <a:latin typeface="Consolas" panose="020B0609020204030204" pitchFamily="49" charset="0"/>
              </a:rPr>
              <a:t>(</a:t>
            </a:r>
            <a:r>
              <a:rPr lang="en-US" altLang="zh-CN" dirty="0">
                <a:solidFill>
                  <a:srgbClr val="A31515"/>
                </a:solidFill>
                <a:latin typeface="Consolas" panose="020B0609020204030204" pitchFamily="49" charset="0"/>
              </a:rPr>
              <a:t>'example8-3.csv'</a:t>
            </a:r>
            <a:r>
              <a:rPr lang="en-US" altLang="zh-CN" dirty="0">
                <a:solidFill>
                  <a:srgbClr val="000000"/>
                </a:solidFill>
                <a:latin typeface="Consolas" panose="020B0609020204030204" pitchFamily="49" charset="0"/>
              </a:rPr>
              <a:t>,encoding=</a:t>
            </a:r>
            <a:r>
              <a:rPr lang="en-US" altLang="zh-CN" dirty="0">
                <a:solidFill>
                  <a:srgbClr val="A31515"/>
                </a:solidFill>
                <a:latin typeface="Consolas" panose="020B0609020204030204" pitchFamily="49" charset="0"/>
              </a:rPr>
              <a:t>'</a:t>
            </a:r>
            <a:r>
              <a:rPr lang="en-US" altLang="zh-CN" dirty="0" err="1">
                <a:solidFill>
                  <a:srgbClr val="A31515"/>
                </a:solidFill>
                <a:latin typeface="Consolas" panose="020B0609020204030204" pitchFamily="49" charset="0"/>
              </a:rPr>
              <a:t>gbk</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model = </a:t>
            </a:r>
            <a:r>
              <a:rPr lang="en-US" altLang="zh-CN" dirty="0" err="1">
                <a:solidFill>
                  <a:srgbClr val="000000"/>
                </a:solidFill>
                <a:latin typeface="Consolas" panose="020B0609020204030204" pitchFamily="49" charset="0"/>
              </a:rPr>
              <a:t>DecisionTreeRegressor</a:t>
            </a:r>
            <a:r>
              <a:rPr lang="en-US" altLang="zh-CN" dirty="0">
                <a:solidFill>
                  <a:srgbClr val="000000"/>
                </a:solidFill>
                <a:latin typeface="Consolas" panose="020B0609020204030204" pitchFamily="49" charset="0"/>
              </a:rPr>
              <a:t>(criterion=</a:t>
            </a:r>
            <a:r>
              <a:rPr lang="en-US" altLang="zh-CN" dirty="0">
                <a:solidFill>
                  <a:srgbClr val="A31515"/>
                </a:solidFill>
                <a:latin typeface="Consolas" panose="020B0609020204030204" pitchFamily="49" charset="0"/>
              </a:rPr>
              <a:t>'</a:t>
            </a:r>
            <a:r>
              <a:rPr lang="en-US" altLang="zh-CN" dirty="0" err="1">
                <a:solidFill>
                  <a:srgbClr val="A31515"/>
                </a:solidFill>
                <a:latin typeface="Consolas" panose="020B0609020204030204" pitchFamily="49" charset="0"/>
              </a:rPr>
              <a:t>mse</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  </a:t>
            </a:r>
            <a:r>
              <a:rPr lang="en-US" altLang="zh-CN" dirty="0">
                <a:solidFill>
                  <a:srgbClr val="008000"/>
                </a:solidFill>
                <a:latin typeface="Consolas" panose="020B0609020204030204" pitchFamily="49" charset="0"/>
              </a:rPr>
              <a:t>#</a:t>
            </a:r>
            <a:r>
              <a:rPr lang="zh-CN" altLang="en-US" dirty="0">
                <a:solidFill>
                  <a:srgbClr val="008000"/>
                </a:solidFill>
                <a:latin typeface="Consolas" panose="020B0609020204030204" pitchFamily="49" charset="0"/>
              </a:rPr>
              <a:t>决策树模型建立</a:t>
            </a:r>
            <a:endParaRPr lang="zh-CN" altLang="en-US" dirty="0">
              <a:solidFill>
                <a:srgbClr val="000000"/>
              </a:solidFill>
              <a:latin typeface="Consolas" panose="020B0609020204030204" pitchFamily="49" charset="0"/>
            </a:endParaRPr>
          </a:p>
          <a:p>
            <a:r>
              <a:rPr lang="en-US" altLang="zh-CN" dirty="0">
                <a:solidFill>
                  <a:srgbClr val="000000"/>
                </a:solidFill>
                <a:latin typeface="Consolas" panose="020B0609020204030204" pitchFamily="49" charset="0"/>
              </a:rPr>
              <a:t>x1= data[</a:t>
            </a:r>
            <a:r>
              <a:rPr lang="en-US" altLang="zh-CN" dirty="0">
                <a:solidFill>
                  <a:srgbClr val="A31515"/>
                </a:solidFill>
                <a:latin typeface="Consolas" panose="020B0609020204030204" pitchFamily="49" charset="0"/>
              </a:rPr>
              <a:t>'</a:t>
            </a:r>
            <a:r>
              <a:rPr lang="zh-CN" altLang="en-US" dirty="0">
                <a:solidFill>
                  <a:srgbClr val="A31515"/>
                </a:solidFill>
                <a:latin typeface="Consolas" panose="020B0609020204030204" pitchFamily="49" charset="0"/>
              </a:rPr>
              <a:t>道路等级</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x2= </a:t>
            </a:r>
            <a:r>
              <a:rPr lang="en-US" altLang="zh-CN" dirty="0" err="1">
                <a:solidFill>
                  <a:srgbClr val="000000"/>
                </a:solidFill>
                <a:latin typeface="Consolas" panose="020B0609020204030204" pitchFamily="49" charset="0"/>
              </a:rPr>
              <a:t>pd.Categorical</a:t>
            </a:r>
            <a:r>
              <a:rPr lang="en-US" altLang="zh-CN" dirty="0">
                <a:solidFill>
                  <a:srgbClr val="000000"/>
                </a:solidFill>
                <a:latin typeface="Consolas" panose="020B0609020204030204" pitchFamily="49" charset="0"/>
              </a:rPr>
              <a:t>(data[</a:t>
            </a:r>
            <a:r>
              <a:rPr lang="en-US" altLang="zh-CN" dirty="0">
                <a:solidFill>
                  <a:srgbClr val="A31515"/>
                </a:solidFill>
                <a:latin typeface="Consolas" panose="020B0609020204030204" pitchFamily="49" charset="0"/>
              </a:rPr>
              <a:t>'</a:t>
            </a:r>
            <a:r>
              <a:rPr lang="zh-CN" altLang="en-US" dirty="0">
                <a:solidFill>
                  <a:srgbClr val="A31515"/>
                </a:solidFill>
                <a:latin typeface="Consolas" panose="020B0609020204030204" pitchFamily="49" charset="0"/>
              </a:rPr>
              <a:t>是否高峰</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]).codes </a:t>
            </a:r>
          </a:p>
          <a:p>
            <a:r>
              <a:rPr lang="en-US" altLang="zh-CN" dirty="0">
                <a:solidFill>
                  <a:srgbClr val="000000"/>
                </a:solidFill>
                <a:latin typeface="Consolas" panose="020B0609020204030204" pitchFamily="49" charset="0"/>
              </a:rPr>
              <a:t>x=</a:t>
            </a:r>
            <a:r>
              <a:rPr lang="en-US" altLang="zh-CN" dirty="0" err="1">
                <a:solidFill>
                  <a:srgbClr val="000000"/>
                </a:solidFill>
                <a:latin typeface="Consolas" panose="020B0609020204030204" pitchFamily="49" charset="0"/>
              </a:rPr>
              <a:t>np.stack</a:t>
            </a:r>
            <a:r>
              <a:rPr lang="en-US" altLang="zh-CN" dirty="0">
                <a:solidFill>
                  <a:srgbClr val="000000"/>
                </a:solidFill>
                <a:latin typeface="Consolas" panose="020B0609020204030204" pitchFamily="49" charset="0"/>
              </a:rPr>
              <a:t>((x1,x2),axis=</a:t>
            </a:r>
            <a:r>
              <a:rPr lang="en-US" altLang="zh-CN" dirty="0">
                <a:solidFill>
                  <a:srgbClr val="098658"/>
                </a:solidFill>
                <a:latin typeface="Consolas" panose="020B0609020204030204" pitchFamily="49" charset="0"/>
              </a:rPr>
              <a:t>1</a:t>
            </a:r>
            <a:r>
              <a:rPr lang="en-US" altLang="zh-CN" dirty="0">
                <a:solidFill>
                  <a:srgbClr val="000000"/>
                </a:solidFill>
                <a:latin typeface="Consolas" panose="020B0609020204030204" pitchFamily="49" charset="0"/>
              </a:rPr>
              <a:t>)  </a:t>
            </a:r>
          </a:p>
          <a:p>
            <a:r>
              <a:rPr lang="en-US" altLang="zh-CN" dirty="0" err="1">
                <a:solidFill>
                  <a:srgbClr val="000000"/>
                </a:solidFill>
                <a:latin typeface="Consolas" panose="020B0609020204030204" pitchFamily="49" charset="0"/>
              </a:rPr>
              <a:t>model.fit</a:t>
            </a:r>
            <a:r>
              <a:rPr lang="en-US" altLang="zh-CN" dirty="0">
                <a:solidFill>
                  <a:srgbClr val="000000"/>
                </a:solidFill>
                <a:latin typeface="Consolas" panose="020B0609020204030204" pitchFamily="49" charset="0"/>
              </a:rPr>
              <a:t>(x, data[[</a:t>
            </a:r>
            <a:r>
              <a:rPr lang="en-US" altLang="zh-CN" dirty="0">
                <a:solidFill>
                  <a:srgbClr val="A31515"/>
                </a:solidFill>
                <a:latin typeface="Consolas" panose="020B0609020204030204" pitchFamily="49" charset="0"/>
              </a:rPr>
              <a:t>'</a:t>
            </a:r>
            <a:r>
              <a:rPr lang="zh-CN" altLang="en-US" dirty="0">
                <a:solidFill>
                  <a:srgbClr val="A31515"/>
                </a:solidFill>
                <a:latin typeface="Consolas" panose="020B0609020204030204" pitchFamily="49" charset="0"/>
              </a:rPr>
              <a:t>交通量</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a:t>
            </a:r>
          </a:p>
          <a:p>
            <a:r>
              <a:rPr lang="en-US" altLang="zh-CN" dirty="0" err="1">
                <a:solidFill>
                  <a:srgbClr val="000000"/>
                </a:solidFill>
                <a:latin typeface="Consolas" panose="020B0609020204030204" pitchFamily="49" charset="0"/>
              </a:rPr>
              <a:t>pred</a:t>
            </a:r>
            <a:r>
              <a:rPr lang="en-US" altLang="zh-CN" dirty="0">
                <a:solidFill>
                  <a:srgbClr val="000000"/>
                </a:solidFill>
                <a:latin typeface="Consolas" panose="020B0609020204030204" pitchFamily="49" charset="0"/>
              </a:rPr>
              <a:t> = </a:t>
            </a:r>
            <a:r>
              <a:rPr lang="en-US" altLang="zh-CN" dirty="0" err="1">
                <a:solidFill>
                  <a:srgbClr val="000000"/>
                </a:solidFill>
                <a:latin typeface="Consolas" panose="020B0609020204030204" pitchFamily="49" charset="0"/>
              </a:rPr>
              <a:t>model.predict</a:t>
            </a:r>
            <a:r>
              <a:rPr lang="en-US" altLang="zh-CN" dirty="0">
                <a:solidFill>
                  <a:srgbClr val="000000"/>
                </a:solidFill>
                <a:latin typeface="Consolas" panose="020B0609020204030204" pitchFamily="49" charset="0"/>
              </a:rPr>
              <a:t>(x)</a:t>
            </a:r>
          </a:p>
          <a:p>
            <a:r>
              <a:rPr lang="en-US" altLang="zh-CN" dirty="0">
                <a:solidFill>
                  <a:srgbClr val="000000"/>
                </a:solidFill>
                <a:latin typeface="Consolas" panose="020B0609020204030204" pitchFamily="49" charset="0"/>
              </a:rPr>
              <a:t>print (</a:t>
            </a:r>
            <a:r>
              <a:rPr lang="en-US" altLang="zh-CN" dirty="0" err="1">
                <a:solidFill>
                  <a:srgbClr val="000000"/>
                </a:solidFill>
                <a:latin typeface="Consolas" panose="020B0609020204030204" pitchFamily="49" charset="0"/>
              </a:rPr>
              <a:t>mean_squared_error</a:t>
            </a:r>
            <a:r>
              <a:rPr lang="en-US" altLang="zh-CN" dirty="0">
                <a:solidFill>
                  <a:srgbClr val="000000"/>
                </a:solidFill>
                <a:latin typeface="Consolas" panose="020B0609020204030204" pitchFamily="49" charset="0"/>
              </a:rPr>
              <a:t>(data[[</a:t>
            </a:r>
            <a:r>
              <a:rPr lang="en-US" altLang="zh-CN" dirty="0">
                <a:solidFill>
                  <a:srgbClr val="A31515"/>
                </a:solidFill>
                <a:latin typeface="Consolas" panose="020B0609020204030204" pitchFamily="49" charset="0"/>
              </a:rPr>
              <a:t>'</a:t>
            </a:r>
            <a:r>
              <a:rPr lang="zh-CN" altLang="en-US" dirty="0">
                <a:solidFill>
                  <a:srgbClr val="A31515"/>
                </a:solidFill>
                <a:latin typeface="Consolas" panose="020B0609020204030204" pitchFamily="49" charset="0"/>
              </a:rPr>
              <a:t>交通量</a:t>
            </a:r>
            <a:r>
              <a:rPr lang="en-US" altLang="zh-CN" dirty="0">
                <a:solidFill>
                  <a:srgbClr val="A31515"/>
                </a:solidFill>
                <a:latin typeface="Consolas" panose="020B0609020204030204" pitchFamily="49" charset="0"/>
              </a:rPr>
              <a:t>'</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pred</a:t>
            </a:r>
            <a:r>
              <a:rPr lang="en-US" altLang="zh-CN" dirty="0">
                <a:solidFill>
                  <a:srgbClr val="000000"/>
                </a:solidFill>
                <a:latin typeface="Consolas" panose="020B0609020204030204" pitchFamily="49" charset="0"/>
              </a:rPr>
              <a:t>))</a:t>
            </a:r>
          </a:p>
        </p:txBody>
      </p:sp>
      <p:sp>
        <p:nvSpPr>
          <p:cNvPr id="12" name="矩形 11"/>
          <p:cNvSpPr/>
          <p:nvPr/>
        </p:nvSpPr>
        <p:spPr>
          <a:xfrm>
            <a:off x="162560" y="2472498"/>
            <a:ext cx="8720879" cy="3225305"/>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Tree>
    <p:extLst>
      <p:ext uri="{BB962C8B-B14F-4D97-AF65-F5344CB8AC3E}">
        <p14:creationId xmlns:p14="http://schemas.microsoft.com/office/powerpoint/2010/main" val="3318476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078133" y="2251125"/>
            <a:ext cx="2065867" cy="3111097"/>
          </a:xfrm>
          <a:prstGeom prst="rect">
            <a:avLst/>
          </a:prstGeom>
        </p:spPr>
      </p:pic>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决策树</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 学习决策树特征选择的指标</a:t>
            </a:r>
            <a:endParaRPr lang="en-US" altLang="zh-CN" sz="2000" dirty="0">
              <a:solidFill>
                <a:schemeClr val="bg1">
                  <a:lumMod val="65000"/>
                </a:schemeClr>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了解信息熵的由来和意义</a:t>
            </a:r>
            <a:endParaRPr lang="en-US" altLang="zh-CN"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知道信息的测量方法</a:t>
            </a:r>
            <a:endParaRPr lang="en-US" altLang="zh-CN"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掌握熵的表达式及其证明</a:t>
            </a:r>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 知道经典的决策树算法</a:t>
            </a:r>
            <a:endParaRPr lang="en-US" altLang="zh-CN" sz="2000"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了解决策树剪枝的原因、策略及其异同点</a:t>
            </a:r>
            <a:endParaRPr lang="en-US" altLang="zh-CN" sz="2000" b="1"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 掌握应用决策树算法解决实际问题的方法</a:t>
            </a:r>
            <a:endParaRPr lang="en-AU" altLang="zh-CN"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88</a:t>
            </a:fld>
            <a:endParaRPr lang="en-US" altLang="zh-CN" dirty="0"/>
          </a:p>
        </p:txBody>
      </p:sp>
    </p:spTree>
    <p:extLst>
      <p:ext uri="{BB962C8B-B14F-4D97-AF65-F5344CB8AC3E}">
        <p14:creationId xmlns:p14="http://schemas.microsoft.com/office/powerpoint/2010/main" val="24121171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89</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p:sp>
        <p:nvSpPr>
          <p:cNvPr id="15" name="Content Placeholder 2"/>
          <p:cNvSpPr>
            <a:spLocks noGrp="1"/>
          </p:cNvSpPr>
          <p:nvPr>
            <p:ph idx="1"/>
          </p:nvPr>
        </p:nvSpPr>
        <p:spPr>
          <a:xfrm>
            <a:off x="292608" y="1875907"/>
            <a:ext cx="8463642" cy="4448693"/>
          </a:xfrm>
        </p:spPr>
        <p:txBody>
          <a:bodyPr/>
          <a:lstStyle/>
          <a:p>
            <a:pPr marL="457200" indent="-342900" algn="just">
              <a:lnSpc>
                <a:spcPct val="150000"/>
              </a:lnSpc>
              <a:buFont typeface="Arial" panose="020B0604020202020204" pitchFamily="34" charset="0"/>
              <a:buChar char="•"/>
            </a:pPr>
            <a:r>
              <a:rPr lang="zh-CN" altLang="en-US" sz="20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原因：减少过拟合，提升泛化能力</a:t>
            </a:r>
            <a:endParaRPr lang="en-US" altLang="zh-CN" sz="20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88937" lvl="1" indent="0" algn="just">
              <a:lnSpc>
                <a:spcPct val="150000"/>
              </a:lnSpc>
              <a:buNone/>
            </a:pP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在决策树学习中，为了尽可能正确分类训练样本，结点划分过程将不断重复，有时会造成</a:t>
            </a: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决策树分支过多</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，这时就可能因训练样本</a:t>
            </a: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学得</a:t>
            </a:r>
            <a:r>
              <a:rPr lang="en-US" altLang="zh-CN" sz="1800" b="1" dirty="0">
                <a:solidFill>
                  <a:srgbClr val="000000"/>
                </a:solidFill>
                <a:latin typeface="微软雅黑" panose="020B0503020204020204" pitchFamily="34" charset="-122"/>
                <a:ea typeface="微软雅黑" panose="020B0503020204020204" pitchFamily="34" charset="-122"/>
              </a:rPr>
              <a:t>“</a:t>
            </a: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过好</a:t>
            </a:r>
            <a:r>
              <a:rPr lang="en-US" altLang="zh-CN" sz="1800" b="1" dirty="0">
                <a:solidFill>
                  <a:srgbClr val="000000"/>
                </a:solidFill>
                <a:latin typeface="微软雅黑" panose="020B0503020204020204" pitchFamily="34" charset="-122"/>
                <a:ea typeface="微软雅黑" panose="020B0503020204020204" pitchFamily="34" charset="-122"/>
              </a:rPr>
              <a:t>”</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，以至于把训练集中的部分噪声当作所有数据都具有的一般性质而导致</a:t>
            </a: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过拟合</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88937" lvl="1" indent="0" algn="just">
              <a:lnSpc>
                <a:spcPct val="150000"/>
              </a:lnSpc>
              <a:buNone/>
            </a:pP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因此，在决策树构建过程中，可通过主动去掉一些分支的方法来降低过拟合的风险，即</a:t>
            </a:r>
            <a:r>
              <a:rPr lang="zh-CN" altLang="zh-CN" sz="18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需要对已生成的决策方案进行简化</a:t>
            </a: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，这种过程称为</a:t>
            </a:r>
            <a:r>
              <a:rPr lang="zh-CN" altLang="zh-CN" sz="1800" b="1"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剪枝（</a:t>
            </a:r>
            <a:r>
              <a:rPr lang="en-US" altLang="zh-CN" sz="1800" b="1" dirty="0">
                <a:solidFill>
                  <a:schemeClr val="tx2"/>
                </a:solidFill>
                <a:latin typeface="微软雅黑" panose="020B0503020204020204" pitchFamily="34" charset="-122"/>
                <a:ea typeface="微软雅黑" panose="020B0503020204020204" pitchFamily="34" charset="-122"/>
              </a:rPr>
              <a:t>pruning</a:t>
            </a:r>
            <a:r>
              <a:rPr lang="zh-CN" altLang="zh-CN" sz="1800" b="1"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问题概述</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313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特征选择</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a:t>
            </a:fld>
            <a:endParaRPr lang="en-US" altLang="zh-CN" dirty="0"/>
          </a:p>
        </p:txBody>
      </p:sp>
      <p:sp>
        <p:nvSpPr>
          <p:cNvPr id="2" name="同心圆 1"/>
          <p:cNvSpPr/>
          <p:nvPr/>
        </p:nvSpPr>
        <p:spPr>
          <a:xfrm>
            <a:off x="2888320" y="2272785"/>
            <a:ext cx="316992" cy="316992"/>
          </a:xfrm>
          <a:prstGeom prst="donut">
            <a:avLst>
              <a:gd name="adj" fmla="val 1277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同心圆 8"/>
          <p:cNvSpPr/>
          <p:nvPr/>
        </p:nvSpPr>
        <p:spPr>
          <a:xfrm>
            <a:off x="2665117" y="1938029"/>
            <a:ext cx="316992" cy="316992"/>
          </a:xfrm>
          <a:prstGeom prst="donut">
            <a:avLst>
              <a:gd name="adj" fmla="val 1277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同心圆 9"/>
          <p:cNvSpPr/>
          <p:nvPr/>
        </p:nvSpPr>
        <p:spPr>
          <a:xfrm>
            <a:off x="2531005" y="2462153"/>
            <a:ext cx="316992" cy="316992"/>
          </a:xfrm>
          <a:prstGeom prst="donut">
            <a:avLst>
              <a:gd name="adj" fmla="val 1277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同心圆 10"/>
          <p:cNvSpPr/>
          <p:nvPr/>
        </p:nvSpPr>
        <p:spPr>
          <a:xfrm>
            <a:off x="2036721" y="2317247"/>
            <a:ext cx="316992" cy="316992"/>
          </a:xfrm>
          <a:prstGeom prst="donut">
            <a:avLst>
              <a:gd name="adj" fmla="val 1277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同心圆 11"/>
          <p:cNvSpPr/>
          <p:nvPr/>
        </p:nvSpPr>
        <p:spPr>
          <a:xfrm>
            <a:off x="2258209" y="2475743"/>
            <a:ext cx="316992" cy="316992"/>
          </a:xfrm>
          <a:prstGeom prst="donut">
            <a:avLst>
              <a:gd name="adj" fmla="val 1277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同心圆 12"/>
          <p:cNvSpPr/>
          <p:nvPr/>
        </p:nvSpPr>
        <p:spPr>
          <a:xfrm>
            <a:off x="2372509" y="2090429"/>
            <a:ext cx="316992" cy="316992"/>
          </a:xfrm>
          <a:prstGeom prst="donut">
            <a:avLst>
              <a:gd name="adj" fmla="val 1277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同心圆 32"/>
          <p:cNvSpPr/>
          <p:nvPr/>
        </p:nvSpPr>
        <p:spPr>
          <a:xfrm>
            <a:off x="2519112" y="3795456"/>
            <a:ext cx="316992" cy="316992"/>
          </a:xfrm>
          <a:prstGeom prst="donut">
            <a:avLst>
              <a:gd name="adj" fmla="val 1277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同心圆 33"/>
          <p:cNvSpPr/>
          <p:nvPr/>
        </p:nvSpPr>
        <p:spPr>
          <a:xfrm>
            <a:off x="2024828" y="3650550"/>
            <a:ext cx="316992" cy="316992"/>
          </a:xfrm>
          <a:prstGeom prst="donut">
            <a:avLst>
              <a:gd name="adj" fmla="val 1277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同心圆 34"/>
          <p:cNvSpPr/>
          <p:nvPr/>
        </p:nvSpPr>
        <p:spPr>
          <a:xfrm>
            <a:off x="2246316" y="3809046"/>
            <a:ext cx="316992" cy="316992"/>
          </a:xfrm>
          <a:prstGeom prst="donut">
            <a:avLst>
              <a:gd name="adj" fmla="val 1277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同心圆 35"/>
          <p:cNvSpPr/>
          <p:nvPr/>
        </p:nvSpPr>
        <p:spPr>
          <a:xfrm>
            <a:off x="2360616" y="3423732"/>
            <a:ext cx="316992" cy="316992"/>
          </a:xfrm>
          <a:prstGeom prst="donut">
            <a:avLst>
              <a:gd name="adj" fmla="val 1277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十字形 38"/>
          <p:cNvSpPr/>
          <p:nvPr/>
        </p:nvSpPr>
        <p:spPr>
          <a:xfrm rot="2635468">
            <a:off x="2841583" y="3673529"/>
            <a:ext cx="323187" cy="323187"/>
          </a:xfrm>
          <a:prstGeom prst="plus">
            <a:avLst>
              <a:gd name="adj" fmla="val 43178"/>
            </a:avLst>
          </a:prstGeom>
          <a:solidFill>
            <a:schemeClr val="accent2">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十字形 40"/>
          <p:cNvSpPr/>
          <p:nvPr/>
        </p:nvSpPr>
        <p:spPr>
          <a:xfrm rot="2635468">
            <a:off x="2719834" y="3364210"/>
            <a:ext cx="323187" cy="323187"/>
          </a:xfrm>
          <a:prstGeom prst="plus">
            <a:avLst>
              <a:gd name="adj" fmla="val 43178"/>
            </a:avLst>
          </a:prstGeom>
          <a:solidFill>
            <a:schemeClr val="accent2">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37BFB7A5-5C58-7345-866D-252129E91CB2}"/>
              </a:ext>
            </a:extLst>
          </p:cNvPr>
          <p:cNvGrpSpPr/>
          <p:nvPr/>
        </p:nvGrpSpPr>
        <p:grpSpPr>
          <a:xfrm>
            <a:off x="4413354" y="1850840"/>
            <a:ext cx="1300134" cy="2353495"/>
            <a:chOff x="6452614" y="2503364"/>
            <a:chExt cx="1300134" cy="2353495"/>
          </a:xfrm>
        </p:grpSpPr>
        <p:sp>
          <p:nvSpPr>
            <p:cNvPr id="3" name="十字形 2"/>
            <p:cNvSpPr/>
            <p:nvPr/>
          </p:nvSpPr>
          <p:spPr>
            <a:xfrm rot="2635468">
              <a:off x="6452614" y="3019883"/>
              <a:ext cx="323187" cy="323187"/>
            </a:xfrm>
            <a:prstGeom prst="plus">
              <a:avLst>
                <a:gd name="adj" fmla="val 43178"/>
              </a:avLst>
            </a:pr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十字形 14"/>
            <p:cNvSpPr/>
            <p:nvPr/>
          </p:nvSpPr>
          <p:spPr>
            <a:xfrm rot="2635468">
              <a:off x="6885760" y="2720244"/>
              <a:ext cx="323187" cy="323187"/>
            </a:xfrm>
            <a:prstGeom prst="plus">
              <a:avLst>
                <a:gd name="adj" fmla="val 43178"/>
              </a:avLst>
            </a:pr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十字形 15"/>
            <p:cNvSpPr/>
            <p:nvPr/>
          </p:nvSpPr>
          <p:spPr>
            <a:xfrm rot="2635468">
              <a:off x="7429561" y="3099237"/>
              <a:ext cx="323187" cy="323187"/>
            </a:xfrm>
            <a:prstGeom prst="plus">
              <a:avLst>
                <a:gd name="adj" fmla="val 43178"/>
              </a:avLst>
            </a:pr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十字形 16"/>
            <p:cNvSpPr/>
            <p:nvPr/>
          </p:nvSpPr>
          <p:spPr>
            <a:xfrm rot="2635468">
              <a:off x="7071582" y="3011282"/>
              <a:ext cx="323187" cy="323187"/>
            </a:xfrm>
            <a:prstGeom prst="plus">
              <a:avLst>
                <a:gd name="adj" fmla="val 43178"/>
              </a:avLst>
            </a:pr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十字形 17"/>
            <p:cNvSpPr/>
            <p:nvPr/>
          </p:nvSpPr>
          <p:spPr>
            <a:xfrm rot="2635468">
              <a:off x="7270350" y="2511417"/>
              <a:ext cx="323187" cy="323187"/>
            </a:xfrm>
            <a:prstGeom prst="plus">
              <a:avLst>
                <a:gd name="adj" fmla="val 43178"/>
              </a:avLst>
            </a:pr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同心圆 21"/>
            <p:cNvSpPr/>
            <p:nvPr/>
          </p:nvSpPr>
          <p:spPr>
            <a:xfrm>
              <a:off x="6727316" y="2838120"/>
              <a:ext cx="316992" cy="316992"/>
            </a:xfrm>
            <a:prstGeom prst="donut">
              <a:avLst>
                <a:gd name="adj" fmla="val 12773"/>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同心圆 22"/>
            <p:cNvSpPr/>
            <p:nvPr/>
          </p:nvSpPr>
          <p:spPr>
            <a:xfrm>
              <a:off x="6504113" y="2503364"/>
              <a:ext cx="316992" cy="316992"/>
            </a:xfrm>
            <a:prstGeom prst="donut">
              <a:avLst>
                <a:gd name="adj" fmla="val 12773"/>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十字形 37"/>
            <p:cNvSpPr/>
            <p:nvPr/>
          </p:nvSpPr>
          <p:spPr>
            <a:xfrm rot="2635468">
              <a:off x="6873867" y="4053547"/>
              <a:ext cx="323187" cy="323187"/>
            </a:xfrm>
            <a:prstGeom prst="plus">
              <a:avLst>
                <a:gd name="adj" fmla="val 43178"/>
              </a:avLst>
            </a:pr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十字形 39"/>
            <p:cNvSpPr/>
            <p:nvPr/>
          </p:nvSpPr>
          <p:spPr>
            <a:xfrm rot="2635468">
              <a:off x="7059689" y="4344585"/>
              <a:ext cx="323187" cy="323187"/>
            </a:xfrm>
            <a:prstGeom prst="plus">
              <a:avLst>
                <a:gd name="adj" fmla="val 43178"/>
              </a:avLst>
            </a:pr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同心圆 41"/>
            <p:cNvSpPr/>
            <p:nvPr/>
          </p:nvSpPr>
          <p:spPr>
            <a:xfrm>
              <a:off x="6715423" y="4171423"/>
              <a:ext cx="316992" cy="316992"/>
            </a:xfrm>
            <a:prstGeom prst="donut">
              <a:avLst>
                <a:gd name="adj" fmla="val 12773"/>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同心圆 42"/>
            <p:cNvSpPr/>
            <p:nvPr/>
          </p:nvSpPr>
          <p:spPr>
            <a:xfrm>
              <a:off x="6492220" y="3836667"/>
              <a:ext cx="316992" cy="316992"/>
            </a:xfrm>
            <a:prstGeom prst="donut">
              <a:avLst>
                <a:gd name="adj" fmla="val 12773"/>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图文框 43"/>
            <p:cNvSpPr/>
            <p:nvPr/>
          </p:nvSpPr>
          <p:spPr>
            <a:xfrm>
              <a:off x="7358726" y="4486184"/>
              <a:ext cx="342079" cy="342079"/>
            </a:xfrm>
            <a:prstGeom prst="frame">
              <a:avLst>
                <a:gd name="adj1" fmla="val 8861"/>
              </a:avLst>
            </a:prstGeom>
            <a:solidFill>
              <a:srgbClr val="FFC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图文框 44"/>
            <p:cNvSpPr/>
            <p:nvPr/>
          </p:nvSpPr>
          <p:spPr>
            <a:xfrm>
              <a:off x="7284552" y="3946487"/>
              <a:ext cx="342079" cy="342079"/>
            </a:xfrm>
            <a:prstGeom prst="frame">
              <a:avLst>
                <a:gd name="adj1" fmla="val 8861"/>
              </a:avLst>
            </a:prstGeom>
            <a:solidFill>
              <a:srgbClr val="FFC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图文框 46"/>
            <p:cNvSpPr/>
            <p:nvPr/>
          </p:nvSpPr>
          <p:spPr>
            <a:xfrm>
              <a:off x="6643852" y="4514780"/>
              <a:ext cx="342079" cy="342079"/>
            </a:xfrm>
            <a:prstGeom prst="frame">
              <a:avLst>
                <a:gd name="adj1" fmla="val 8861"/>
              </a:avLst>
            </a:prstGeom>
            <a:solidFill>
              <a:srgbClr val="FFC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2" name="Content Placeholder 2"/>
          <p:cNvSpPr>
            <a:spLocks noGrp="1"/>
          </p:cNvSpPr>
          <p:nvPr>
            <p:ph idx="1"/>
          </p:nvPr>
        </p:nvSpPr>
        <p:spPr>
          <a:xfrm>
            <a:off x="457559" y="1395870"/>
            <a:ext cx="2865268" cy="639002"/>
          </a:xfrm>
        </p:spPr>
        <p:txBody>
          <a:bodyPr/>
          <a:lstStyle/>
          <a:p>
            <a:pPr marL="114300" indent="0">
              <a:lnSpc>
                <a:spcPct val="150000"/>
              </a:lnSpc>
              <a:buNone/>
            </a:pP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基于特征</a:t>
            </a:r>
            <a:r>
              <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的分类结果</a:t>
            </a:r>
            <a:endParaRPr lang="en-US" altLang="zh-CN" sz="20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Content Placeholder 2"/>
          <p:cNvSpPr txBox="1">
            <a:spLocks/>
          </p:cNvSpPr>
          <p:nvPr/>
        </p:nvSpPr>
        <p:spPr bwMode="auto">
          <a:xfrm>
            <a:off x="442275" y="2766356"/>
            <a:ext cx="2865268" cy="63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Font typeface="Wingdings" panose="05000000000000000000" pitchFamily="2" charset="2"/>
              <a:buNone/>
            </a:pP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基于特征</a:t>
            </a:r>
            <a:r>
              <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的分类结果</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 name="组合 18">
            <a:extLst>
              <a:ext uri="{FF2B5EF4-FFF2-40B4-BE49-F238E27FC236}">
                <a16:creationId xmlns:a16="http://schemas.microsoft.com/office/drawing/2014/main" id="{96296791-6B48-DD45-B87B-840C55BF13F9}"/>
              </a:ext>
            </a:extLst>
          </p:cNvPr>
          <p:cNvGrpSpPr/>
          <p:nvPr/>
        </p:nvGrpSpPr>
        <p:grpSpPr>
          <a:xfrm>
            <a:off x="6566982" y="1856670"/>
            <a:ext cx="1969613" cy="2275198"/>
            <a:chOff x="3989161" y="2527160"/>
            <a:chExt cx="1969613" cy="2275198"/>
          </a:xfrm>
        </p:grpSpPr>
        <p:sp>
          <p:nvSpPr>
            <p:cNvPr id="8" name="图文框 7"/>
            <p:cNvSpPr/>
            <p:nvPr/>
          </p:nvSpPr>
          <p:spPr>
            <a:xfrm>
              <a:off x="4938329" y="2741029"/>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图文框 23"/>
            <p:cNvSpPr/>
            <p:nvPr/>
          </p:nvSpPr>
          <p:spPr>
            <a:xfrm>
              <a:off x="4382726" y="2527160"/>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图文框 24"/>
            <p:cNvSpPr/>
            <p:nvPr/>
          </p:nvSpPr>
          <p:spPr>
            <a:xfrm>
              <a:off x="4382725" y="3055910"/>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图文框 25"/>
            <p:cNvSpPr/>
            <p:nvPr/>
          </p:nvSpPr>
          <p:spPr>
            <a:xfrm>
              <a:off x="4020984" y="3111895"/>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图文框 27"/>
            <p:cNvSpPr/>
            <p:nvPr/>
          </p:nvSpPr>
          <p:spPr>
            <a:xfrm>
              <a:off x="4767599" y="2581215"/>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图文框 28"/>
            <p:cNvSpPr/>
            <p:nvPr/>
          </p:nvSpPr>
          <p:spPr>
            <a:xfrm>
              <a:off x="4668660" y="3126976"/>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十字形 29"/>
            <p:cNvSpPr/>
            <p:nvPr/>
          </p:nvSpPr>
          <p:spPr>
            <a:xfrm rot="2635468">
              <a:off x="5102818" y="3037196"/>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同心圆 30"/>
            <p:cNvSpPr/>
            <p:nvPr/>
          </p:nvSpPr>
          <p:spPr>
            <a:xfrm>
              <a:off x="5137299" y="4001692"/>
              <a:ext cx="316992" cy="316992"/>
            </a:xfrm>
            <a:prstGeom prst="donut">
              <a:avLst>
                <a:gd name="adj" fmla="val 1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同心圆 31"/>
            <p:cNvSpPr/>
            <p:nvPr/>
          </p:nvSpPr>
          <p:spPr>
            <a:xfrm>
              <a:off x="4379242" y="3896055"/>
              <a:ext cx="316992" cy="316992"/>
            </a:xfrm>
            <a:prstGeom prst="donut">
              <a:avLst>
                <a:gd name="adj" fmla="val 1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十字形 36"/>
            <p:cNvSpPr/>
            <p:nvPr/>
          </p:nvSpPr>
          <p:spPr>
            <a:xfrm rot="2635468">
              <a:off x="3989161" y="4121445"/>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图文框 45"/>
            <p:cNvSpPr/>
            <p:nvPr/>
          </p:nvSpPr>
          <p:spPr>
            <a:xfrm>
              <a:off x="4370832" y="4389213"/>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图文框 47"/>
            <p:cNvSpPr/>
            <p:nvPr/>
          </p:nvSpPr>
          <p:spPr>
            <a:xfrm>
              <a:off x="4755706" y="3914518"/>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图文框 48"/>
            <p:cNvSpPr/>
            <p:nvPr/>
          </p:nvSpPr>
          <p:spPr>
            <a:xfrm>
              <a:off x="4656767" y="4460279"/>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十字形 49"/>
            <p:cNvSpPr/>
            <p:nvPr/>
          </p:nvSpPr>
          <p:spPr>
            <a:xfrm rot="2635468">
              <a:off x="5090925" y="4370499"/>
              <a:ext cx="323187" cy="323187"/>
            </a:xfrm>
            <a:prstGeom prst="plus">
              <a:avLst>
                <a:gd name="adj" fmla="val 431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Content Placeholder 2"/>
            <p:cNvSpPr txBox="1">
              <a:spLocks/>
            </p:cNvSpPr>
            <p:nvPr/>
          </p:nvSpPr>
          <p:spPr bwMode="auto">
            <a:xfrm>
              <a:off x="4815631" y="3318201"/>
              <a:ext cx="1143143" cy="63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新样本</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p:cNvSpPr txBox="1"/>
            <p:nvPr/>
          </p:nvSpPr>
          <p:spPr>
            <a:xfrm>
              <a:off x="4426883" y="3273832"/>
              <a:ext cx="475488" cy="707886"/>
            </a:xfrm>
            <a:prstGeom prst="rect">
              <a:avLst/>
            </a:prstGeom>
            <a:solidFill>
              <a:schemeClr val="bg2"/>
            </a:solidFill>
            <a:ln>
              <a:noFill/>
            </a:ln>
          </p:spPr>
          <p:txBody>
            <a:bodyPr wrap="square" rtlCol="0">
              <a:spAutoFit/>
            </a:bodyPr>
            <a:lstStyle/>
            <a:p>
              <a:r>
                <a:rPr lang="zh-CN" altLang="en-US" sz="4000" b="1" dirty="0">
                  <a:solidFill>
                    <a:srgbClr val="92D050"/>
                  </a:solidFill>
                </a:rPr>
                <a:t>？</a:t>
              </a:r>
            </a:p>
          </p:txBody>
        </p:sp>
      </p:grpSp>
      <p:grpSp>
        <p:nvGrpSpPr>
          <p:cNvPr id="27" name="组合 26">
            <a:extLst>
              <a:ext uri="{FF2B5EF4-FFF2-40B4-BE49-F238E27FC236}">
                <a16:creationId xmlns:a16="http://schemas.microsoft.com/office/drawing/2014/main" id="{831FDFB1-51EB-46D4-8E7E-B1B4CEF457E4}"/>
              </a:ext>
            </a:extLst>
          </p:cNvPr>
          <p:cNvGrpSpPr/>
          <p:nvPr/>
        </p:nvGrpSpPr>
        <p:grpSpPr>
          <a:xfrm>
            <a:off x="263682" y="4224387"/>
            <a:ext cx="8700909" cy="1518063"/>
            <a:chOff x="263683" y="4965159"/>
            <a:chExt cx="8132448" cy="1518063"/>
          </a:xfrm>
        </p:grpSpPr>
        <p:sp>
          <p:nvSpPr>
            <p:cNvPr id="54" name="Content Placeholder 2"/>
            <p:cNvSpPr txBox="1">
              <a:spLocks/>
            </p:cNvSpPr>
            <p:nvPr/>
          </p:nvSpPr>
          <p:spPr bwMode="auto">
            <a:xfrm>
              <a:off x="263683" y="4965159"/>
              <a:ext cx="8132448" cy="15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marL="114300" indent="0"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根据特征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，新样本比较有可能是      ；根据特征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则无法猜测类别</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defTabSz="914400">
                <a:lnSpc>
                  <a:spcPct val="150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我们可以认为特征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为分类任务提供的</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信息</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更小，基于特征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得到的分类结果</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不确定性</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更大</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defTabSz="914400">
                <a:lnSpc>
                  <a:spcPct val="150000"/>
                </a:lnSpc>
                <a:buFont typeface="Wingdings" panose="05000000000000000000" pitchFamily="2" charset="2"/>
                <a:buNone/>
              </a:pPr>
              <a:r>
                <a:rPr lang="zh-CN" altLang="en-US" sz="2000" u="sng" dirty="0">
                  <a:latin typeface="微软雅黑" panose="020B0503020204020204" pitchFamily="34" charset="-122"/>
                  <a:ea typeface="微软雅黑" panose="020B0503020204020204" pitchFamily="34" charset="-122"/>
                  <a:cs typeface="Times New Roman" panose="02020603050405020304" pitchFamily="18" charset="0"/>
                </a:rPr>
                <a:t>思考：如何度量一个集合的纯度、某个特征分类出来的多个集合的纯度？</a:t>
              </a:r>
              <a:endParaRPr lang="en-US" altLang="zh-CN" sz="2000" u="sng" dirty="0">
                <a:latin typeface="微软雅黑" panose="020B0503020204020204" pitchFamily="34" charset="-122"/>
                <a:ea typeface="微软雅黑" panose="020B0503020204020204" pitchFamily="34" charset="-122"/>
                <a:cs typeface="Times New Roman" panose="02020603050405020304" pitchFamily="18" charset="0"/>
              </a:endParaRPr>
            </a:p>
            <a:p>
              <a:pPr marL="114300" indent="0" defTabSz="914400">
                <a:lnSpc>
                  <a:spcPct val="150000"/>
                </a:lnSpc>
                <a:buFont typeface="Wingdings" panose="05000000000000000000" pitchFamily="2" charset="2"/>
                <a:buNone/>
              </a:pPr>
              <a:r>
                <a:rPr lang="zh-CN" altLang="en-US" sz="2000" u="sng" dirty="0">
                  <a:latin typeface="微软雅黑" panose="020B0503020204020204" pitchFamily="34" charset="-122"/>
                  <a:ea typeface="微软雅黑" panose="020B0503020204020204" pitchFamily="34" charset="-122"/>
                  <a:cs typeface="Times New Roman" panose="02020603050405020304" pitchFamily="18" charset="0"/>
                </a:rPr>
                <a:t>答：信息熵、条件熵、熵增益。</a:t>
              </a:r>
              <a:endParaRPr lang="en-US" altLang="zh-CN" sz="2000" u="sng"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图文框 54">
              <a:extLst>
                <a:ext uri="{FF2B5EF4-FFF2-40B4-BE49-F238E27FC236}">
                  <a16:creationId xmlns:a16="http://schemas.microsoft.com/office/drawing/2014/main" id="{1B030EA4-477C-403B-ACC8-31A2F2976821}"/>
                </a:ext>
              </a:extLst>
            </p:cNvPr>
            <p:cNvSpPr/>
            <p:nvPr/>
          </p:nvSpPr>
          <p:spPr>
            <a:xfrm>
              <a:off x="4255843" y="5096156"/>
              <a:ext cx="342079" cy="342079"/>
            </a:xfrm>
            <a:prstGeom prst="frame">
              <a:avLst>
                <a:gd name="adj1" fmla="val 88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2432899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756580" y="3714049"/>
            <a:ext cx="2977092" cy="2033647"/>
          </a:xfrm>
          <a:prstGeom prst="rect">
            <a:avLst/>
          </a:prstGeom>
        </p:spPr>
      </p:pic>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90</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p:sp>
        <p:nvSpPr>
          <p:cNvPr id="15" name="Content Placeholder 2"/>
          <p:cNvSpPr>
            <a:spLocks noGrp="1"/>
          </p:cNvSpPr>
          <p:nvPr>
            <p:ph idx="1"/>
          </p:nvPr>
        </p:nvSpPr>
        <p:spPr>
          <a:xfrm>
            <a:off x="292608" y="1875908"/>
            <a:ext cx="8463642" cy="1488182"/>
          </a:xfrm>
        </p:spPr>
        <p:txBody>
          <a:bodyPr/>
          <a:lstStyle/>
          <a:p>
            <a:pPr marL="457200" indent="-342900" algn="just">
              <a:lnSpc>
                <a:spcPct val="150000"/>
              </a:lnSpc>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方法：</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预剪枝（</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pre-pruning</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）和后剪枝（</a:t>
            </a:r>
            <a:r>
              <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post-pruning</a:t>
            </a:r>
            <a:r>
              <a:rPr lang="zh-CN"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88937" lvl="1" indent="0" algn="just">
              <a:lnSpc>
                <a:spcPct val="150000"/>
              </a:lnSpc>
              <a:buNone/>
            </a:pP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预剪枝是通过设定一些控制条件终止树的生长</a:t>
            </a:r>
            <a:r>
              <a:rPr lang="zh-CN" altLang="en-US"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88937" lvl="1" indent="0" algn="just">
              <a:lnSpc>
                <a:spcPct val="150000"/>
              </a:lnSpc>
              <a:buNone/>
            </a:pPr>
            <a:r>
              <a:rPr lang="zh-CN"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后剪枝则在使树充分生长后，通过一定条件将树进行收缩以达到剪枝的目的。</a:t>
            </a:r>
            <a:endParaRPr lang="en-US" altLang="zh-CN" sz="1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问题概述</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5888D66B-12C3-2840-B247-934CB325EADD}"/>
              </a:ext>
            </a:extLst>
          </p:cNvPr>
          <p:cNvSpPr/>
          <p:nvPr/>
        </p:nvSpPr>
        <p:spPr>
          <a:xfrm>
            <a:off x="666756" y="4287572"/>
            <a:ext cx="7575035" cy="1052440"/>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ED6C6D6-2A4E-F242-924A-31EA5822C1E7}"/>
              </a:ext>
            </a:extLst>
          </p:cNvPr>
          <p:cNvSpPr txBox="1"/>
          <p:nvPr/>
        </p:nvSpPr>
        <p:spPr>
          <a:xfrm>
            <a:off x="994153" y="4065957"/>
            <a:ext cx="844334"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10" name="文本框 9"/>
          <p:cNvSpPr txBox="1"/>
          <p:nvPr/>
        </p:nvSpPr>
        <p:spPr>
          <a:xfrm rot="10800000" flipH="1" flipV="1">
            <a:off x="1145702" y="4556864"/>
            <a:ext cx="6748961" cy="499624"/>
          </a:xfrm>
          <a:prstGeom prst="rect">
            <a:avLst/>
          </a:prstGeom>
          <a:noFill/>
        </p:spPr>
        <p:txBody>
          <a:bodyPr wrap="square" rtlCol="0">
            <a:spAutoFit/>
          </a:bodyPr>
          <a:lstStyle/>
          <a:p>
            <a:pPr lvl="0">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你会怎样设计预剪枝和后剪枝策略？</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86189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91</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p:sp>
        <p:nvSpPr>
          <p:cNvPr id="9" name="Content Placeholder 2"/>
          <p:cNvSpPr>
            <a:spLocks noGrp="1"/>
          </p:cNvSpPr>
          <p:nvPr>
            <p:ph idx="1"/>
          </p:nvPr>
        </p:nvSpPr>
        <p:spPr>
          <a:xfrm>
            <a:off x="853341" y="1956772"/>
            <a:ext cx="7363968" cy="4448693"/>
          </a:xfrm>
        </p:spPr>
        <p:txBody>
          <a:bodyPr/>
          <a:lstStyle/>
          <a:p>
            <a:pPr algn="just">
              <a:lnSpc>
                <a:spcPct val="150000"/>
              </a:lnSpc>
              <a:spcAft>
                <a:spcPts val="0"/>
              </a:spcAft>
              <a:buFont typeface="Arial" panose="020B0604020202020204" pitchFamily="34" charset="0"/>
              <a:buChar char="•"/>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控制决策树的</a:t>
            </a:r>
            <a:r>
              <a:rPr lang="zh-CN" altLang="zh-CN" sz="2000" kern="1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最大</a:t>
            </a:r>
            <a:r>
              <a:rPr lang="zh-CN" altLang="zh-CN" sz="2000" b="1" kern="1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深度</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（即根结点到叶结点的最大结点数，但不包含根结点）。如果决策树的层数已经达到指定深度，则停止生长；</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控制树中</a:t>
            </a:r>
            <a:r>
              <a:rPr lang="zh-CN" altLang="zh-CN" sz="2000" b="1" kern="1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父结点</a:t>
            </a:r>
            <a:r>
              <a:rPr lang="zh-CN" altLang="zh-CN" sz="2000" kern="1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的最少样本量或比例</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。如果结点的样本量低于最小样本量或比例，则不再对该结点进一步划分；</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控制树中</a:t>
            </a:r>
            <a:r>
              <a:rPr lang="zh-CN" altLang="zh-CN" sz="2000" b="1"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叶结点</a:t>
            </a:r>
            <a:r>
              <a:rPr lang="zh-CN" altLang="zh-CN" sz="20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的最小样本量或比例</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。如果结点划分</a:t>
            </a:r>
            <a:r>
              <a:rPr lang="zh-CN" altLang="zh-CN" sz="20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后生成的任意一个子结点</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的样本量低于最小样本量或比例，则不对该结点进行划分。</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预剪枝</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51571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6488794" y="3796545"/>
            <a:ext cx="2420831" cy="1356151"/>
          </a:xfrm>
          <a:prstGeom prst="rect">
            <a:avLst/>
          </a:prstGeom>
        </p:spPr>
      </p:pic>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92</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p:sp>
        <p:nvSpPr>
          <p:cNvPr id="7" name="Content Placeholder 2"/>
          <p:cNvSpPr>
            <a:spLocks noGrp="1"/>
          </p:cNvSpPr>
          <p:nvPr>
            <p:ph idx="1"/>
          </p:nvPr>
        </p:nvSpPr>
        <p:spPr>
          <a:xfrm>
            <a:off x="658121" y="1956772"/>
            <a:ext cx="8120017" cy="2575129"/>
          </a:xfrm>
        </p:spPr>
        <p:txBody>
          <a:bodyPr/>
          <a:lstStyle/>
          <a:p>
            <a:pPr marL="0" indent="0" algn="just">
              <a:lnSpc>
                <a:spcPct val="150000"/>
              </a:lnSpc>
              <a:spcAft>
                <a:spcPts val="0"/>
              </a:spcAft>
              <a:buNone/>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优点</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通过阻止分支</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展开</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的方法，降低了过拟合的风险</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提高了训练效率</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Aft>
                <a:spcPts val="0"/>
              </a:spcAft>
              <a:buNone/>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缺点</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预剪枝方法存在欠拟合的风险</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Aft>
                <a:spcPts val="0"/>
              </a:spcAft>
              <a:buNone/>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预剪枝</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5888D66B-12C3-2840-B247-934CB325EADD}"/>
              </a:ext>
            </a:extLst>
          </p:cNvPr>
          <p:cNvSpPr/>
          <p:nvPr/>
        </p:nvSpPr>
        <p:spPr>
          <a:xfrm>
            <a:off x="658121" y="5074533"/>
            <a:ext cx="8028679" cy="1460082"/>
          </a:xfrm>
          <a:prstGeom prst="rect">
            <a:avLst/>
          </a:prstGeom>
          <a:noFill/>
          <a:ln>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EED6C6D6-2A4E-F242-924A-31EA5822C1E7}"/>
              </a:ext>
            </a:extLst>
          </p:cNvPr>
          <p:cNvSpPr txBox="1"/>
          <p:nvPr/>
        </p:nvSpPr>
        <p:spPr>
          <a:xfrm>
            <a:off x="985517" y="4852918"/>
            <a:ext cx="905079" cy="341919"/>
          </a:xfrm>
          <a:prstGeom prst="rect">
            <a:avLst/>
          </a:prstGeom>
          <a:solidFill>
            <a:srgbClr val="1F497D"/>
          </a:solid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试一试</a:t>
            </a:r>
          </a:p>
        </p:txBody>
      </p:sp>
      <p:sp>
        <p:nvSpPr>
          <p:cNvPr id="3" name="文本框 2"/>
          <p:cNvSpPr txBox="1"/>
          <p:nvPr/>
        </p:nvSpPr>
        <p:spPr>
          <a:xfrm>
            <a:off x="1037063" y="5101278"/>
            <a:ext cx="7493620" cy="1477328"/>
          </a:xfrm>
          <a:prstGeom prst="rect">
            <a:avLst/>
          </a:prstGeom>
          <a:noFill/>
        </p:spPr>
        <p:txBody>
          <a:bodyPr wrap="square" rtlCol="0">
            <a:spAutoFit/>
          </a:bodyPr>
          <a:lstStyle/>
          <a:p>
            <a:pPr lvl="0" algn="just" defTabSz="914400" eaLnBrk="0" fontAlgn="base" hangingPunct="0">
              <a:lnSpc>
                <a:spcPct val="150000"/>
              </a:lnSpc>
              <a:spcBef>
                <a:spcPct val="20000"/>
              </a:spcBef>
              <a:buClr>
                <a:srgbClr val="4F81BD"/>
              </a:buClr>
              <a:buSzPct val="85000"/>
            </a:pPr>
            <a:r>
              <a:rPr lang="en-US" altLang="zh-CN" sz="20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Scikit</a:t>
            </a:r>
            <a:r>
              <a:rPr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-learn</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决策树算法库中的</a:t>
            </a:r>
            <a:r>
              <a:rPr lang="en-US" altLang="zh-CN" sz="20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DecisionTreeClassifier</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，就运用了预剪枝的思想，可以通过设置一些重要参数来防止过拟合。请自行查阅官方文档进行学习。</a:t>
            </a:r>
            <a:endParaRPr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文本框 12">
            <a:extLst>
              <a:ext uri="{FF2B5EF4-FFF2-40B4-BE49-F238E27FC236}">
                <a16:creationId xmlns:a16="http://schemas.microsoft.com/office/drawing/2014/main" id="{6873F3B0-7C6D-4646-9F56-96A353EFBC1B}"/>
              </a:ext>
            </a:extLst>
          </p:cNvPr>
          <p:cNvSpPr txBox="1"/>
          <p:nvPr/>
        </p:nvSpPr>
        <p:spPr>
          <a:xfrm>
            <a:off x="4184250" y="761179"/>
            <a:ext cx="4572000" cy="923330"/>
          </a:xfrm>
          <a:prstGeom prst="rect">
            <a:avLst/>
          </a:prstGeom>
          <a:noFill/>
          <a:ln>
            <a:solidFill>
              <a:schemeClr val="tx1"/>
            </a:solidFill>
          </a:ln>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altLang="zh-CN" sz="1800" dirty="0">
                <a:latin typeface="微软雅黑" panose="020B0503020204020204" pitchFamily="34" charset="-122"/>
                <a:ea typeface="微软雅黑" panose="020B0503020204020204" pitchFamily="34" charset="-122"/>
              </a:rPr>
              <a:t>https://scikit-learn.org/stable/modules/generated/sklearn.tree.DecisionTreeClassifier.html</a:t>
            </a:r>
          </a:p>
        </p:txBody>
      </p:sp>
    </p:spTree>
    <p:extLst>
      <p:ext uri="{BB962C8B-B14F-4D97-AF65-F5344CB8AC3E}">
        <p14:creationId xmlns:p14="http://schemas.microsoft.com/office/powerpoint/2010/main" val="42502916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93</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902208" y="2035976"/>
                <a:ext cx="7339584" cy="4448693"/>
              </a:xfrm>
            </p:spPr>
            <p:txBody>
              <a:bodyPr/>
              <a:lstStyle/>
              <a:p>
                <a:pPr algn="just">
                  <a:lnSpc>
                    <a:spcPct val="150000"/>
                  </a:lnSpc>
                  <a:spcAft>
                    <a:spcPts val="0"/>
                  </a:spcAft>
                  <a:buFont typeface="Arial" panose="020B0604020202020204" pitchFamily="34" charset="0"/>
                  <a:buChar char="•"/>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从所有样本中选择一部分作为验证集，计算决策树</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在验证集上的验证误差</a:t>
                </a:r>
                <a14:m>
                  <m:oMath xmlns:m="http://schemas.openxmlformats.org/officeDocument/2006/math">
                    <m:r>
                      <a:rPr lang="en-US" altLang="zh-CN" sz="2000" i="1" kern="100" smtClean="0">
                        <a:latin typeface="Cambria Math" panose="02040503050406030204" pitchFamily="18" charset="0"/>
                        <a:ea typeface="Cambria Math" panose="02040503050406030204" pitchFamily="18" charset="0"/>
                        <a:cs typeface="Times New Roman" panose="02020603050405020304" pitchFamily="18" charset="0"/>
                      </a:rPr>
                      <m:t>ℒ</m:t>
                    </m:r>
                    <m: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考察决策树</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的内部节点</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𝑖</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，是否要在此进行剪枝。将在结点</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𝑖</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处剪枝得到的决策树记为</a:t>
                </a:r>
                <a14:m>
                  <m:oMath xmlns:m="http://schemas.openxmlformats.org/officeDocument/2006/math">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𝑖</m:t>
                        </m:r>
                      </m:sub>
                    </m:sSub>
                    <m:r>
                      <a:rPr lang="zh-CN" altLang="en-US" sz="2000" i="1" kern="10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计算其验证误差</a:t>
                </a:r>
                <a14:m>
                  <m:oMath xmlns:m="http://schemas.openxmlformats.org/officeDocument/2006/math">
                    <m: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t>ℒ</m:t>
                    </m:r>
                    <m: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t>𝑇</m:t>
                        </m:r>
                      </m:e>
                      <m:sub>
                        <m: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kern="10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若</a:t>
                </a:r>
                <a14:m>
                  <m:oMath xmlns:m="http://schemas.openxmlformats.org/officeDocument/2006/math">
                    <m: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t>ℒ</m:t>
                    </m:r>
                    <m:d>
                      <m:dPr>
                        <m:ctrlP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t>𝑇</m:t>
                        </m:r>
                      </m:e>
                    </m:d>
                    <m: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t>&gt;</m:t>
                    </m:r>
                    <m: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t>ℒ</m:t>
                    </m:r>
                    <m: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t>𝑇</m:t>
                        </m:r>
                      </m:e>
                      <m:sub>
                        <m: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i="1" kern="10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kern="10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则剪枝，更新</a:t>
                </a:r>
                <a14:m>
                  <m:oMath xmlns:m="http://schemas.openxmlformats.org/officeDocument/2006/math">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20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b="0" i="1" kern="100" smtClean="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p>
              <a:p>
                <a:pPr algn="just">
                  <a:lnSpc>
                    <a:spcPct val="150000"/>
                  </a:lnSpc>
                  <a:spcAft>
                    <a:spcPts val="0"/>
                  </a:spcAft>
                  <a:buFont typeface="Arial" panose="020B0604020202020204" pitchFamily="34" charset="0"/>
                  <a:buChar char="•"/>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自下而上遍历决策树</a:t>
                </a:r>
                <a14:m>
                  <m:oMath xmlns:m="http://schemas.openxmlformats.org/officeDocument/2006/math">
                    <m:r>
                      <a:rPr lang="en-US" altLang="zh-CN" sz="2000" kern="100">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的所有内部结点，执行步骤（</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）；直至分析完所有的内部结点后，输出此时的决策树</a:t>
                </a:r>
                <a14:m>
                  <m:oMath xmlns:m="http://schemas.openxmlformats.org/officeDocument/2006/math">
                    <m:r>
                      <a:rPr lang="en-US" altLang="zh-CN" sz="2000" kern="100">
                        <a:latin typeface="Cambria Math" panose="02040503050406030204" pitchFamily="18" charset="0"/>
                        <a:ea typeface="微软雅黑" panose="020B0503020204020204" pitchFamily="34" charset="-122"/>
                        <a:cs typeface="Times New Roman" panose="02020603050405020304" pitchFamily="18" charset="0"/>
                      </a:rPr>
                      <m:t>𝑇</m:t>
                    </m:r>
                  </m:oMath>
                </a14:m>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902208" y="2035976"/>
                <a:ext cx="7339584" cy="4448693"/>
              </a:xfrm>
              <a:blipFill>
                <a:blip r:embed="rId3"/>
                <a:stretch>
                  <a:fillRect l="-415" r="-831"/>
                </a:stretch>
              </a:blipFill>
            </p:spPr>
            <p:txBody>
              <a:bodyPr/>
              <a:lstStyle/>
              <a:p>
                <a:r>
                  <a:rPr lang="zh-CN" altLang="en-US">
                    <a:noFill/>
                  </a:rPr>
                  <a:t> </a:t>
                </a:r>
              </a:p>
            </p:txBody>
          </p:sp>
        </mc:Fallback>
      </mc:AlternateContent>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后剪枝</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2202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94</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p:sp>
        <p:nvSpPr>
          <p:cNvPr id="7" name="Content Placeholder 2"/>
          <p:cNvSpPr>
            <a:spLocks noGrp="1"/>
          </p:cNvSpPr>
          <p:nvPr>
            <p:ph idx="1"/>
          </p:nvPr>
        </p:nvSpPr>
        <p:spPr>
          <a:xfrm>
            <a:off x="553156" y="1956772"/>
            <a:ext cx="7969052" cy="4448693"/>
          </a:xfrm>
        </p:spPr>
        <p:txBody>
          <a:bodyPr/>
          <a:lstStyle/>
          <a:p>
            <a:pPr algn="just">
              <a:lnSpc>
                <a:spcPct val="150000"/>
              </a:lnSpc>
              <a:spcAft>
                <a:spcPts val="0"/>
              </a:spcAft>
              <a:buFont typeface="Arial" panose="020B0604020202020204" pitchFamily="34" charset="0"/>
              <a:buChar char="•"/>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上述方法是后剪枝方法中最简单的</a:t>
            </a:r>
            <a:r>
              <a:rPr lang="en-US" altLang="zh-CN" sz="2000" dirty="0">
                <a:effectLst/>
                <a:latin typeface="微软雅黑" panose="020B0503020204020204" pitchFamily="34" charset="-122"/>
                <a:ea typeface="微软雅黑" panose="020B0503020204020204" pitchFamily="34" charset="-122"/>
              </a:rPr>
              <a:t>“</a:t>
            </a:r>
            <a:r>
              <a:rPr lang="zh-CN" altLang="zh-CN" sz="2000" b="1"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错误率降低剪枝法</a:t>
            </a:r>
            <a:r>
              <a:rPr lang="en-US" altLang="zh-CN" sz="2000" dirty="0">
                <a:effectLst/>
                <a:latin typeface="微软雅黑" panose="020B0503020204020204" pitchFamily="34" charset="-122"/>
                <a:ea typeface="微软雅黑" panose="020B0503020204020204" pitchFamily="34" charset="-122"/>
              </a:rPr>
              <a:t>”</a:t>
            </a:r>
            <a:r>
              <a:rPr lang="zh-CN" altLang="zh-CN" sz="2000" dirty="0">
                <a:solidFill>
                  <a:srgbClr val="4B4B4B"/>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4B4B4B"/>
                </a:solidFill>
                <a:effectLst/>
                <a:latin typeface="微软雅黑" panose="020B0503020204020204" pitchFamily="34" charset="-122"/>
                <a:ea typeface="微软雅黑" panose="020B0503020204020204" pitchFamily="34" charset="-122"/>
              </a:rPr>
              <a:t>reduced-error pruning</a:t>
            </a:r>
            <a:r>
              <a:rPr lang="zh-CN" altLang="zh-CN" sz="2000" dirty="0">
                <a:solidFill>
                  <a:srgbClr val="4B4B4B"/>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solidFill>
                <a:srgbClr val="4B4B4B"/>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由于其使用了独立的验证集，其缺点在于：</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617537" lvl="1" indent="-342900" algn="just">
              <a:lnSpc>
                <a:spcPct val="150000"/>
              </a:lnSpc>
              <a:spcAft>
                <a:spcPts val="0"/>
              </a:spcAft>
              <a:buFont typeface="+mj-lt"/>
              <a:buAutoNum type="arabicPeriod"/>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修改后的决策树可能偏向于过度修剪；</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617537" lvl="1" indent="-342900" algn="just">
              <a:lnSpc>
                <a:spcPct val="150000"/>
              </a:lnSpc>
              <a:spcAft>
                <a:spcPts val="0"/>
              </a:spcAft>
              <a:buFont typeface="+mj-lt"/>
              <a:buAutoNum type="arabicPeriod"/>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在数据总量有限的时候，设置验证集浪费了宝贵的数据资源。</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为了克服这些问题，产生了另外两种剪枝方法，</a:t>
            </a:r>
            <a:r>
              <a:rPr lang="en-US" altLang="zh-CN" sz="2000" dirty="0">
                <a:effectLst/>
                <a:latin typeface="微软雅黑" panose="020B0503020204020204" pitchFamily="34" charset="-122"/>
                <a:ea typeface="微软雅黑" panose="020B0503020204020204" pitchFamily="34" charset="-122"/>
              </a:rPr>
              <a:t>“</a:t>
            </a:r>
            <a:r>
              <a:rPr lang="zh-CN" altLang="zh-CN" sz="2000" b="1"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悲观错误剪枝法</a:t>
            </a:r>
            <a:r>
              <a:rPr lang="en-US" altLang="zh-CN" sz="2000" dirty="0">
                <a:effectLst/>
                <a:latin typeface="微软雅黑" panose="020B0503020204020204" pitchFamily="34" charset="-122"/>
                <a:ea typeface="微软雅黑" panose="020B0503020204020204" pitchFamily="34" charset="-122"/>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4B4B4B"/>
                </a:solidFill>
                <a:effectLst/>
                <a:latin typeface="微软雅黑" panose="020B0503020204020204" pitchFamily="34" charset="-122"/>
                <a:ea typeface="微软雅黑" panose="020B0503020204020204" pitchFamily="34" charset="-122"/>
              </a:rPr>
              <a:t>pessimistic error </a:t>
            </a:r>
            <a:r>
              <a:rPr lang="en-US" altLang="zh-CN" sz="2000" dirty="0">
                <a:effectLst/>
                <a:latin typeface="微软雅黑" panose="020B0503020204020204" pitchFamily="34" charset="-122"/>
                <a:ea typeface="微软雅黑" panose="020B0503020204020204" pitchFamily="34" charset="-122"/>
              </a:rPr>
              <a:t>pruning</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rPr>
              <a:t>PEP</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dirty="0">
                <a:effectLst/>
                <a:latin typeface="微软雅黑" panose="020B0503020204020204" pitchFamily="34" charset="-122"/>
                <a:ea typeface="微软雅黑" panose="020B0503020204020204" pitchFamily="34" charset="-122"/>
              </a:rPr>
              <a:t>“</a:t>
            </a:r>
            <a:r>
              <a:rPr lang="zh-CN" altLang="zh-CN" sz="2000" b="1"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代价复杂度剪枝法</a:t>
            </a:r>
            <a:r>
              <a:rPr lang="en-US" altLang="zh-CN" sz="2000" dirty="0">
                <a:effectLst/>
                <a:latin typeface="微软雅黑" panose="020B0503020204020204" pitchFamily="34" charset="-122"/>
                <a:ea typeface="微软雅黑" panose="020B0503020204020204" pitchFamily="34" charset="-122"/>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4B4B4B"/>
                </a:solidFill>
                <a:effectLst/>
                <a:latin typeface="微软雅黑" panose="020B0503020204020204" pitchFamily="34" charset="-122"/>
                <a:ea typeface="微软雅黑" panose="020B0503020204020204" pitchFamily="34" charset="-122"/>
              </a:rPr>
              <a:t>cost-</a:t>
            </a:r>
            <a:r>
              <a:rPr lang="en-US" altLang="zh-CN" sz="2000" dirty="0">
                <a:effectLst/>
                <a:latin typeface="微软雅黑" panose="020B0503020204020204" pitchFamily="34" charset="-122"/>
                <a:ea typeface="微软雅黑" panose="020B0503020204020204" pitchFamily="34" charset="-122"/>
              </a:rPr>
              <a:t>complexity pruning</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rPr>
              <a:t>CCP</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），分别</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000" dirty="0">
                <a:effectLst/>
                <a:latin typeface="微软雅黑" panose="020B0503020204020204" pitchFamily="34" charset="-122"/>
                <a:ea typeface="微软雅黑" panose="020B0503020204020204" pitchFamily="34" charset="-122"/>
              </a:rPr>
              <a:t>C4.5</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算法</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dirty="0">
                <a:effectLst/>
                <a:latin typeface="微软雅黑" panose="020B0503020204020204" pitchFamily="34" charset="-122"/>
                <a:ea typeface="微软雅黑" panose="020B0503020204020204" pitchFamily="34" charset="-122"/>
              </a:rPr>
              <a:t>CART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算法中</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被采用了</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后剪枝</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8432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95</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292608" y="1875907"/>
                <a:ext cx="8571992" cy="4448693"/>
              </a:xfrm>
            </p:spPr>
            <p:txBody>
              <a:bodyPr/>
              <a:lstStyle/>
              <a:p>
                <a:pPr algn="just">
                  <a:lnSpc>
                    <a:spcPct val="150000"/>
                  </a:lnSpc>
                  <a:spcAft>
                    <a:spcPts val="0"/>
                  </a:spcAft>
                  <a:buFont typeface="Arial" panose="020B0604020202020204" pitchFamily="34" charset="0"/>
                  <a:buChar char="•"/>
                </a:pPr>
                <a:r>
                  <a:rPr lang="en-US" altLang="zh-CN" sz="20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PEP</a:t>
                </a:r>
                <a:r>
                  <a:rPr lang="zh-CN" altLang="en-US" sz="20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自上而下地估算每个内部结点</a:t>
                </a:r>
                <a14:m>
                  <m:oMath xmlns:m="http://schemas.openxmlformats.org/officeDocument/2006/math">
                    <m:r>
                      <a:rPr lang="en-US" altLang="zh-CN" sz="20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en-US" sz="20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所覆盖的样本集的错误率</a:t>
                </a:r>
                <a14:m>
                  <m:oMath xmlns:m="http://schemas.openxmlformats.org/officeDocument/2006/math">
                    <m:sSub>
                      <m:sSubPr>
                        <m:ctrlPr>
                          <a:rPr lang="en-US" altLang="zh-CN" sz="20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2000" b="0" i="1"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en-US" sz="20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通过比较剪枝前后这部分样本的错误率来决定是否进行剪枝</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特点：</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617537" lvl="1" indent="-342900" algn="just">
                  <a:lnSpc>
                    <a:spcPct val="150000"/>
                  </a:lnSpc>
                  <a:spcAft>
                    <a:spcPts val="0"/>
                  </a:spcAft>
                  <a:buFont typeface="+mj-lt"/>
                  <a:buAutoNum type="arabicPeriod"/>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完全使用训练数据来生成决策树，又用这些训练数据来完成剪枝。</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marL="617537" lvl="1" indent="-342900" algn="just">
                  <a:lnSpc>
                    <a:spcPct val="150000"/>
                  </a:lnSpc>
                  <a:spcAft>
                    <a:spcPts val="0"/>
                  </a:spcAft>
                  <a:buFont typeface="+mj-lt"/>
                  <a:buAutoNum type="arabicPeriod"/>
                </a:pP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决策树生成和剪枝都使用训练集</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所以有错分风险。</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292608" y="1875907"/>
                <a:ext cx="8571992" cy="4448693"/>
              </a:xfrm>
              <a:blipFill>
                <a:blip r:embed="rId3"/>
                <a:stretch>
                  <a:fillRect l="-356" r="-711"/>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悲观错误剪枝法（</a:t>
            </a:r>
            <a:r>
              <a:rPr lang="en-US" altLang="zh-CN" dirty="0">
                <a:solidFill>
                  <a:srgbClr val="4F81BD"/>
                </a:solidFill>
                <a:latin typeface="微软雅黑" panose="020B0503020204020204" pitchFamily="34" charset="-122"/>
                <a:ea typeface="微软雅黑" panose="020B0503020204020204" pitchFamily="34" charset="-122"/>
              </a:rPr>
              <a:t>PEP</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0060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96</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292608" y="1875907"/>
                <a:ext cx="8571992" cy="4143893"/>
              </a:xfrm>
            </p:spPr>
            <p:txBody>
              <a:bodyPr/>
              <a:lstStyle/>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叶结点错误率估计与二项分布</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样本</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的类别判断可以看作一个随机事件，它只有两种可能的结果：</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14:m>
                  <m:oMath xmlns:m="http://schemas.openxmlformats.org/officeDocument/2006/math">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𝐴</m:t>
                    </m:r>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：类别判断正确，</a:t>
                </a:r>
                <a:endPar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14:m>
                  <m:oMath xmlns:m="http://schemas.openxmlformats.org/officeDocument/2006/math">
                    <m:acc>
                      <m:accPr>
                        <m:chr m:val="̅"/>
                        <m:ctrlP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𝐴</m:t>
                        </m:r>
                      </m:e>
                    </m:acc>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：类别判断错误。</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对于</a:t>
                </a:r>
                <a14:m>
                  <m:oMath xmlns:m="http://schemas.openxmlformats.org/officeDocument/2006/math">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个</m:t>
                    </m:r>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独立同分布的样本进行类别判断，可以认为这</a:t>
                </a:r>
                <a14:m>
                  <m:oMath xmlns:m="http://schemas.openxmlformats.org/officeDocument/2006/math">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次</m:t>
                    </m:r>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独立试验为</a:t>
                </a:r>
                <a14:m>
                  <m:oMath xmlns:m="http://schemas.openxmlformats.org/officeDocument/2006/math">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重</m:t>
                    </m:r>
                  </m:oMath>
                </a14:m>
                <a:r>
                  <a:rPr lang="zh-CN" altLang="en-US" sz="1600" b="1"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伯努利试验</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，事件</a:t>
                </a:r>
                <a14:m>
                  <m:oMath xmlns:m="http://schemas.openxmlformats.org/officeDocument/2006/math">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zh-CN" altLang="en-US" sz="160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和</m:t>
                    </m:r>
                    <m:acc>
                      <m:accPr>
                        <m:chr m:val="̅"/>
                        <m:ctrlP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𝐴</m:t>
                        </m:r>
                      </m:e>
                    </m:acc>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的发生次数服从</a:t>
                </a:r>
                <a:r>
                  <a:rPr lang="zh-CN" altLang="en-US" sz="1600" b="1"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二项分布</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假设一个叶结点</a:t>
                </a:r>
                <a14:m>
                  <m:oMath xmlns:m="http://schemas.openxmlformats.org/officeDocument/2006/math">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覆盖</a:t>
                </a:r>
                <a14:m>
                  <m:oMath xmlns:m="http://schemas.openxmlformats.org/officeDocument/2006/math">
                    <m:sSub>
                      <m:sSubPr>
                        <m:ctrlPr>
                          <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个训练集样本，其中误判个数为</a:t>
                </a:r>
                <a14:m>
                  <m:oMath xmlns:m="http://schemas.openxmlformats.org/officeDocument/2006/math">
                    <m:acc>
                      <m:accPr>
                        <m:chr m:val="̅"/>
                        <m:ctrlP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e>
                    </m:acc>
                    <m: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acc>
                      <m:accPr>
                        <m:chr m:val="̅"/>
                        <m:ctrlP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e>
                    </m:acc>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其中</a:t>
                </a:r>
                <a14:m>
                  <m:oMath xmlns:m="http://schemas.openxmlformats.org/officeDocument/2006/math">
                    <m:sSub>
                      <m:sSubPr>
                        <m:ctrlPr>
                          <a:rPr lang="en-US" altLang="zh-CN" sz="1600" i="1"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160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是误判的概率，均值和方差分别为</a:t>
                </a:r>
                <a14:m>
                  <m:oMath xmlns:m="http://schemas.openxmlformats.org/officeDocument/2006/math">
                    <m:sSub>
                      <m:sSub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sSub>
                      <m:sSub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sSub>
                      <m:sSub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sSub>
                      <m:sSub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292608" y="1875907"/>
                <a:ext cx="8571992" cy="4143893"/>
              </a:xfrm>
              <a:blipFill>
                <a:blip r:embed="rId3"/>
                <a:stretch>
                  <a:fillRect l="-356" r="-356"/>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悲观错误剪枝法（</a:t>
            </a:r>
            <a:r>
              <a:rPr lang="en-US" altLang="zh-CN" dirty="0">
                <a:solidFill>
                  <a:srgbClr val="4F81BD"/>
                </a:solidFill>
                <a:latin typeface="微软雅黑" panose="020B0503020204020204" pitchFamily="34" charset="-122"/>
                <a:ea typeface="微软雅黑" panose="020B0503020204020204" pitchFamily="34" charset="-122"/>
              </a:rPr>
              <a:t>PEP</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62569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97</a:t>
            </a:fld>
            <a:endParaRPr lang="en-US" altLang="zh-CN" dirty="0"/>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206146" y="999050"/>
                <a:ext cx="8571992" cy="4445871"/>
              </a:xfrm>
            </p:spPr>
            <p:txBody>
              <a:bodyPr/>
              <a:lstStyle/>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叶结点错误率估计与二项分布</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74638" lvl="2" indent="0" algn="just">
                  <a:lnSpc>
                    <a:spcPct val="150000"/>
                  </a:lnSpc>
                  <a:spcAft>
                    <a:spcPts val="0"/>
                  </a:spcAft>
                  <a:buNone/>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对于从内部结点</a:t>
                </a:r>
                <a14:m>
                  <m:oMath xmlns:m="http://schemas.openxmlformats.org/officeDocument/2006/math">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en-US" sz="16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a:t>处分枝出的子树</a:t>
                </a:r>
                <a14:m>
                  <m:oMath xmlns:m="http://schemas.openxmlformats.org/officeDocument/2006/math">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en-US" sz="16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a:t>，假设其样本总数为</a:t>
                </a:r>
                <a14:m>
                  <m:oMath xmlns:m="http://schemas.openxmlformats.org/officeDocument/2006/math">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oMath>
                </a14:m>
                <a:r>
                  <a:rPr lang="zh-CN" altLang="en-US" sz="16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a:t>，误判样本总数为</a:t>
                </a:r>
                <a14:m>
                  <m:oMath xmlns:m="http://schemas.openxmlformats.org/officeDocument/2006/math">
                    <m:acc>
                      <m:accPr>
                        <m:chr m:val="̅"/>
                        <m:ctrlP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e>
                    </m:acc>
                  </m:oMath>
                </a14:m>
                <a:r>
                  <a:rPr lang="zh-CN" altLang="en-US" sz="16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a:t>。其拥有</a:t>
                </a:r>
                <a14:m>
                  <m:oMath xmlns:m="http://schemas.openxmlformats.org/officeDocument/2006/math">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𝐿</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oMath>
                </a14:m>
                <a:r>
                  <a:rPr lang="zh-CN" altLang="en-US" sz="16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a:t>个叶结点，</a:t>
                </a:r>
                <a14:m>
                  <m:oMath xmlns:m="http://schemas.openxmlformats.org/officeDocument/2006/math">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是第</a:t>
                </a:r>
                <a14:m>
                  <m:oMath xmlns:m="http://schemas.openxmlformats.org/officeDocument/2006/math">
                    <m:r>
                      <a:rPr lang="en-US" altLang="zh-CN" sz="1600" b="0" i="1" kern="100" smtClean="0">
                        <a:latin typeface="Cambria Math" panose="02040503050406030204" pitchFamily="18" charset="0"/>
                        <a:ea typeface="微软雅黑" panose="020B0503020204020204" pitchFamily="34" charset="-122"/>
                        <a:cs typeface="Times New Roman" panose="02020603050405020304" pitchFamily="18" charset="0"/>
                      </a:rPr>
                      <m:t>𝑖</m:t>
                    </m:r>
                  </m:oMath>
                </a14:m>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个叶结点的样本数，</a:t>
                </a:r>
                <a14:m>
                  <m:oMath xmlns:m="http://schemas.openxmlformats.org/officeDocument/2006/math">
                    <m:acc>
                      <m:accPr>
                        <m:chr m:val="̅"/>
                        <m:ctrlPr>
                          <a:rPr lang="zh-CN" altLang="en-US" sz="1600" i="1" kern="100" smtClean="0">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e>
                    </m:acc>
                  </m:oMath>
                </a14:m>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是第</a:t>
                </a:r>
                <a14:m>
                  <m:oMath xmlns:m="http://schemas.openxmlformats.org/officeDocument/2006/math">
                    <m:r>
                      <a:rPr lang="en-US" altLang="zh-CN" sz="1600" i="1" kern="100">
                        <a:latin typeface="Cambria Math" panose="02040503050406030204" pitchFamily="18" charset="0"/>
                        <a:ea typeface="微软雅黑" panose="020B0503020204020204" pitchFamily="34" charset="-122"/>
                        <a:cs typeface="Times New Roman" panose="02020603050405020304" pitchFamily="18" charset="0"/>
                      </a:rPr>
                      <m:t>𝑖</m:t>
                    </m:r>
                  </m:oMath>
                </a14:m>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个叶结点的误判样本数</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错误率</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p>
              <a:p>
                <a:pPr marL="274637" lvl="1" indent="0" algn="just">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𝑟</m:t>
                      </m:r>
                      <m:d>
                        <m:d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e>
                      </m:d>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acc>
                            <m:accPr>
                              <m:chr m:val="̅"/>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m:rPr>
                                      <m:sty m:val="p"/>
                                    </m:r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t</m:t>
                                  </m:r>
                                </m:sub>
                              </m:sSub>
                            </m:e>
                          </m:acc>
                        </m:num>
                        <m:den>
                          <m:sSub>
                            <m:sSub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den>
                      </m:f>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对于</m:t>
                      </m:r>
                      <m:r>
                        <a:rPr lang="zh-CN" altLang="en-US" sz="160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叶结点</m:t>
                      </m:r>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1600" b="0" i="1"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𝑟</m:t>
                      </m:r>
                      <m:d>
                        <m:d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e>
                      </m:d>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nary>
                            <m:naryPr>
                              <m:chr m:val="∑"/>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3"/>
                                </m:r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sub>
                            <m:sup>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𝐿</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sup>
                            <m:e>
                              <m:acc>
                                <m:accPr>
                                  <m:chr m:val="̅"/>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e>
                              </m:acc>
                            </m:e>
                          </m:nary>
                        </m:num>
                        <m:den>
                          <m:nary>
                            <m:naryPr>
                              <m:chr m:val="∑"/>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3"/>
                                </m:r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sub>
                            <m:sup>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𝐿</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sup>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e>
                          </m:nary>
                        </m:den>
                      </m:f>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acc>
                            <m:accPr>
                              <m:chr m:val="̅"/>
                              <m:ctrlP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e>
                          </m:acc>
                        </m:num>
                        <m:den>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den>
                      </m:f>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对于</m:t>
                      </m:r>
                      <m:r>
                        <a:rPr lang="zh-CN" altLang="en-US" sz="160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子树</m:t>
                      </m:r>
                      <m:sSub>
                        <m:sSub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因为决策树本身是由同一个训练集生成的，因此上述误差无法准确评估模型在新数据集上的错误率（被低估了），因此引入连续性修正项（</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continuity correction</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=0.5</m:t>
                    </m:r>
                  </m:oMath>
                </a14:m>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acc>
                            <m:accPr>
                              <m:chr m:val="̅"/>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m:rPr>
                                      <m:sty m:val="p"/>
                                    </m:r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t</m:t>
                                  </m:r>
                                </m:sub>
                              </m:sSub>
                            </m:e>
                          </m:acc>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+0.5</m:t>
                          </m:r>
                        </m:num>
                        <m:den>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den>
                      </m:f>
                      <m: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对于叶结点</m:t>
                      </m:r>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𝑃</m:t>
                          </m:r>
                        </m:e>
                        <m:sub>
                          <m:sSub>
                            <m:sSubPr>
                              <m:ctrlP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𝛽</m:t>
                          </m:r>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𝐿</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nary>
                            <m:naryPr>
                              <m:chr m:val="∑"/>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3"/>
                                </m:r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sub>
                            <m:sup>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𝐿</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sup>
                            <m:e>
                              <m:acc>
                                <m:accPr>
                                  <m:chr m:val="̅"/>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e>
                              </m:acc>
                            </m:e>
                          </m:nary>
                        </m:num>
                        <m:den>
                          <m:nary>
                            <m:naryPr>
                              <m:chr m:val="∑"/>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3"/>
                                </m:r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sub>
                            <m:sup>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𝐿</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sup>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𝑖</m:t>
                                  </m:r>
                                </m:sub>
                              </m:sSub>
                            </m:e>
                          </m:nary>
                        </m:den>
                      </m:f>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acc>
                            <m:accPr>
                              <m:chr m:val="̅"/>
                              <m:ctrlP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e>
                          </m:acc>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𝛽</m:t>
                          </m:r>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𝐿</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num>
                        <m:den>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den>
                      </m:f>
                      <m: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对于子树</m:t>
                      </m:r>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oMath>
                  </m:oMathPara>
                </a14:m>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206146" y="999050"/>
                <a:ext cx="8571992" cy="4445871"/>
              </a:xfrm>
              <a:blipFill>
                <a:blip r:embed="rId3"/>
                <a:stretch>
                  <a:fillRect l="-356" r="-356" b="-23731"/>
                </a:stretch>
              </a:blipFill>
            </p:spPr>
            <p:txBody>
              <a:bodyPr/>
              <a:lstStyle/>
              <a:p>
                <a:r>
                  <a:rPr lang="zh-CN" altLang="en-US">
                    <a:noFill/>
                  </a:rPr>
                  <a:t> </a:t>
                </a:r>
              </a:p>
            </p:txBody>
          </p:sp>
        </mc:Fallback>
      </mc:AlternateContent>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162560" y="347663"/>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悲观错误剪枝法（</a:t>
            </a:r>
            <a:r>
              <a:rPr lang="en-US" altLang="zh-CN" dirty="0">
                <a:solidFill>
                  <a:srgbClr val="4F81BD"/>
                </a:solidFill>
                <a:latin typeface="微软雅黑" panose="020B0503020204020204" pitchFamily="34" charset="-122"/>
                <a:ea typeface="微软雅黑" panose="020B0503020204020204" pitchFamily="34" charset="-122"/>
              </a:rPr>
              <a:t>PEP</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87925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98</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悲观错误剪枝法（</a:t>
            </a:r>
            <a:r>
              <a:rPr lang="en-US" altLang="zh-CN" dirty="0">
                <a:solidFill>
                  <a:srgbClr val="4F81BD"/>
                </a:solidFill>
                <a:latin typeface="微软雅黑" panose="020B0503020204020204" pitchFamily="34" charset="-122"/>
                <a:ea typeface="微软雅黑" panose="020B0503020204020204" pitchFamily="34" charset="-122"/>
              </a:rPr>
              <a:t>PEP</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Content Placeholder 2"/>
              <p:cNvSpPr>
                <a:spLocks noGrp="1"/>
              </p:cNvSpPr>
              <p:nvPr>
                <p:ph idx="1"/>
              </p:nvPr>
            </p:nvSpPr>
            <p:spPr>
              <a:xfrm>
                <a:off x="292608" y="1875907"/>
                <a:ext cx="8571992" cy="4448693"/>
              </a:xfrm>
            </p:spPr>
            <p:txBody>
              <a:bodyPr/>
              <a:lstStyle/>
              <a:p>
                <a:pPr algn="just">
                  <a:lnSpc>
                    <a:spcPct val="150000"/>
                  </a:lnSpc>
                  <a:spcAft>
                    <a:spcPts val="0"/>
                  </a:spcAft>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子树样本误判数的期望与标准差</a:t>
                </a:r>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根据二项分布的性质，可以得到子树样本误判数的期望和方差</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𝐸</m:t>
                      </m:r>
                      <m:d>
                        <m:dPr>
                          <m:ctrlP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acc>
                            <m:accPr>
                              <m:chr m:val="̅"/>
                              <m:ctrlPr>
                                <a:rPr lang="zh-CN" altLang="en-US"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e>
                          </m:acc>
                        </m:e>
                      </m:d>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𝑃</m:t>
                          </m:r>
                        </m:e>
                        <m:sub>
                          <m:sSub>
                            <m:sSubPr>
                              <m:ctrlP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acc>
                        <m:accPr>
                          <m:chr m:val="̅"/>
                          <m:ctrlPr>
                            <a:rPr lang="zh-CN" altLang="en-US"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e>
                      </m:acc>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𝛽</m:t>
                      </m:r>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𝐿</m:t>
                          </m:r>
                        </m:e>
                        <m:sub>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oMath>
                  </m:oMathPara>
                </a14:m>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𝑠𝑡𝑑</m:t>
                      </m:r>
                      <m:d>
                        <m:dPr>
                          <m:ctrlP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acc>
                            <m:accPr>
                              <m:chr m:val="̅"/>
                              <m:ctrlPr>
                                <a:rPr lang="zh-CN" altLang="en-US"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e>
                          </m:acc>
                        </m:e>
                      </m:d>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ad>
                        <m:radPr>
                          <m:degHide m:val="on"/>
                          <m:ctrlP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radPr>
                        <m:deg/>
                        <m:e>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𝑃</m:t>
                              </m:r>
                            </m:e>
                            <m:sub>
                              <m:sSub>
                                <m:sSubPr>
                                  <m:ctrlP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sSub>
                            <m:sSubPr>
                              <m:ctrlP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𝑃</m:t>
                              </m:r>
                            </m:e>
                            <m:sub>
                              <m:sSub>
                                <m:sSubPr>
                                  <m:ctrlP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e>
                      </m:rad>
                    </m:oMath>
                  </m:oMathPara>
                </a14:m>
                <a:endParaRPr lang="en-US" altLang="zh-CN" sz="20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其中，</a:t>
                </a:r>
                <a14:m>
                  <m:oMath xmlns:m="http://schemas.openxmlformats.org/officeDocument/2006/math">
                    <m:acc>
                      <m:accPr>
                        <m:chr m:val="̅"/>
                        <m:ctrlPr>
                          <a:rPr lang="zh-CN" altLang="en-US"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e>
                    </m:acc>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𝛽</m:t>
                    </m:r>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𝐿</m:t>
                        </m:r>
                      </m:e>
                      <m:sub>
                        <m:sSub>
                          <m:sSubPr>
                            <m:ctrlPr>
                              <a:rPr lang="en-US"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可以看作一种树的复杂度测度，让每个叶结点有一个值为</a:t>
                </a:r>
                <a14:m>
                  <m:oMath xmlns:m="http://schemas.openxmlformats.org/officeDocument/2006/math">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𝛽</m:t>
                    </m:r>
                  </m:oMath>
                </a14:m>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的代价</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剪枝策略</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当剪枝后的误差小于剪枝前误差的上限时，剪枝成立。即</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𝐸</m:t>
                      </m:r>
                      <m:d>
                        <m:d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acc>
                            <m:accPr>
                              <m:chr m:val="̅"/>
                              <m:ctrlPr>
                                <a:rPr lang="zh-CN" altLang="en-US"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Sup>
                                <m:sSubSup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up>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bSup>
                            </m:e>
                          </m:acc>
                        </m:e>
                      </m:d>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𝐸</m:t>
                      </m:r>
                      <m:d>
                        <m:d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acc>
                            <m:accPr>
                              <m:chr m:val="̅"/>
                              <m:ctrlPr>
                                <a:rPr lang="zh-CN" altLang="en-US"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e>
                          </m:acc>
                        </m:e>
                      </m:d>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std</m:t>
                      </m:r>
                      <m:d>
                        <m:d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acc>
                            <m:accPr>
                              <m:chr m:val="̅"/>
                              <m:ctrlPr>
                                <a:rPr lang="zh-CN" altLang="en-US"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e>
                          </m:acc>
                        </m:e>
                      </m:d>
                    </m:oMath>
                  </m:oMathPara>
                </a14:m>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Content Placeholder 2"/>
              <p:cNvSpPr>
                <a:spLocks noGrp="1" noRot="1" noChangeAspect="1" noMove="1" noResize="1" noEditPoints="1" noAdjustHandles="1" noChangeArrowheads="1" noChangeShapeType="1" noTextEdit="1"/>
              </p:cNvSpPr>
              <p:nvPr>
                <p:ph idx="1"/>
              </p:nvPr>
            </p:nvSpPr>
            <p:spPr>
              <a:xfrm>
                <a:off x="292608" y="1875907"/>
                <a:ext cx="8571992" cy="4448693"/>
              </a:xfrm>
              <a:blipFill>
                <a:blip r:embed="rId3"/>
                <a:stretch>
                  <a:fillRect l="-3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4275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99</a:t>
            </a:fld>
            <a:endParaRPr lang="en-US" altLang="zh-CN" dirty="0"/>
          </a:p>
        </p:txBody>
      </p:sp>
      <p:sp>
        <p:nvSpPr>
          <p:cNvPr id="14"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决策树剪枝</a:t>
            </a:r>
            <a:endParaRPr lang="en-AU" dirty="0">
              <a:latin typeface="微软雅黑" panose="020B0503020204020204" pitchFamily="34" charset="-122"/>
              <a:ea typeface="微软雅黑" panose="020B0503020204020204" pitchFamily="34" charset="-122"/>
            </a:endParaRPr>
          </a:p>
        </p:txBody>
      </p:sp>
      <p:sp>
        <p:nvSpPr>
          <p:cNvPr id="9" name="Content Placeholder 2">
            <a:extLst>
              <a:ext uri="{FF2B5EF4-FFF2-40B4-BE49-F238E27FC236}">
                <a16:creationId xmlns:a16="http://schemas.microsoft.com/office/drawing/2014/main" id="{78B5885C-0252-4E7B-AE3F-C07F1C49F744}"/>
              </a:ext>
            </a:extLst>
          </p:cNvPr>
          <p:cNvSpPr txBox="1">
            <a:spLocks/>
          </p:cNvSpPr>
          <p:nvPr/>
        </p:nvSpPr>
        <p:spPr bwMode="auto">
          <a:xfrm>
            <a:off x="457199" y="130538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悲观错误剪枝法（</a:t>
            </a:r>
            <a:r>
              <a:rPr lang="en-US" altLang="zh-CN" dirty="0">
                <a:solidFill>
                  <a:srgbClr val="4F81BD"/>
                </a:solidFill>
                <a:latin typeface="微软雅黑" panose="020B0503020204020204" pitchFamily="34" charset="-122"/>
                <a:ea typeface="微软雅黑" panose="020B0503020204020204" pitchFamily="34" charset="-122"/>
              </a:rPr>
              <a:t>PEP</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Content Placeholder 2"/>
              <p:cNvSpPr>
                <a:spLocks noGrp="1"/>
              </p:cNvSpPr>
              <p:nvPr>
                <p:ph idx="1"/>
              </p:nvPr>
            </p:nvSpPr>
            <p:spPr>
              <a:xfrm>
                <a:off x="292608" y="1875907"/>
                <a:ext cx="8571992" cy="4448693"/>
              </a:xfrm>
            </p:spPr>
            <p:txBody>
              <a:bodyPr/>
              <a:lstStyle/>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剪枝策略</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74637" lvl="1" indent="0" algn="just">
                  <a:lnSpc>
                    <a:spcPct val="150000"/>
                  </a:lnSpc>
                  <a:spcAft>
                    <a:spcPts val="0"/>
                  </a:spcAft>
                  <a:buNone/>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当剪枝后的误差小于剪枝前误差的上限时，剪枝成立。即</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𝐸</m:t>
                      </m:r>
                      <m:d>
                        <m:d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acc>
                            <m:accPr>
                              <m:chr m:val="̅"/>
                              <m:ctrlPr>
                                <a:rPr lang="zh-CN" altLang="en-US"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Sup>
                                <m:sSubSup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up>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bSup>
                            </m:e>
                          </m:acc>
                        </m:e>
                      </m:d>
                      <m:r>
                        <a:rPr lang="en-US"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𝐸</m:t>
                      </m:r>
                      <m:d>
                        <m:d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acc>
                            <m:accPr>
                              <m:chr m:val="̅"/>
                              <m:ctrlPr>
                                <a:rPr lang="zh-CN" altLang="en-US"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e>
                          </m:acc>
                        </m:e>
                      </m:d>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std</m:t>
                      </m:r>
                      <m:d>
                        <m:d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acc>
                            <m:accPr>
                              <m:chr m:val="̅"/>
                              <m:ctrlPr>
                                <a:rPr lang="zh-CN" altLang="en-US"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𝑁</m:t>
                                  </m:r>
                                </m:e>
                                <m:sub>
                                  <m:sSub>
                                    <m:sSubPr>
                                      <m:ctrlP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e>
                                    <m:sub>
                                      <m:r>
                                        <a:rPr lang="en-US" altLang="zh-CN"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e>
                          </m:acc>
                        </m:e>
                      </m:d>
                    </m:oMath>
                  </m:oMathPara>
                </a14:m>
                <a:endParaRPr lang="en-US" altLang="zh-CN" sz="2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拓展阅读：</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A Comparative Analysis of Methods for Pruning Decision Trees</a:t>
                </a: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buFont typeface="Arial" panose="020B0604020202020204" pitchFamily="34" charset="0"/>
                  <a:buChar cha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Content Placeholder 2"/>
              <p:cNvSpPr>
                <a:spLocks noGrp="1" noRot="1" noChangeAspect="1" noMove="1" noResize="1" noEditPoints="1" noAdjustHandles="1" noChangeArrowheads="1" noChangeShapeType="1" noTextEdit="1"/>
              </p:cNvSpPr>
              <p:nvPr>
                <p:ph idx="1"/>
              </p:nvPr>
            </p:nvSpPr>
            <p:spPr>
              <a:xfrm>
                <a:off x="292608" y="1875907"/>
                <a:ext cx="8571992" cy="4448693"/>
              </a:xfrm>
              <a:blipFill>
                <a:blip r:embed="rId3"/>
                <a:stretch>
                  <a:fillRect l="-356"/>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2202883" y="3911406"/>
            <a:ext cx="4738234" cy="2806974"/>
          </a:xfrm>
          <a:prstGeom prst="rect">
            <a:avLst/>
          </a:prstGeom>
        </p:spPr>
      </p:pic>
    </p:spTree>
    <p:extLst>
      <p:ext uri="{BB962C8B-B14F-4D97-AF65-F5344CB8AC3E}">
        <p14:creationId xmlns:p14="http://schemas.microsoft.com/office/powerpoint/2010/main" val="3577764282"/>
      </p:ext>
    </p:extLst>
  </p:cSld>
  <p:clrMapOvr>
    <a:masterClrMapping/>
  </p:clrMapOvr>
</p:sld>
</file>

<file path=ppt/theme/theme1.xml><?xml version="1.0" encoding="utf-8"?>
<a:theme xmlns:a="http://schemas.openxmlformats.org/drawingml/2006/main" name="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AEACE"/>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AEACE"/>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5900</TotalTime>
  <Words>14927</Words>
  <Application>Microsoft Macintosh PowerPoint</Application>
  <PresentationFormat>全屏显示(4:3)</PresentationFormat>
  <Paragraphs>2309</Paragraphs>
  <Slides>110</Slides>
  <Notes>103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110</vt:i4>
      </vt:variant>
    </vt:vector>
  </HeadingPairs>
  <TitlesOfParts>
    <vt:vector size="121" baseType="lpstr">
      <vt:lpstr>等线</vt:lpstr>
      <vt:lpstr>Microsoft YaHei</vt:lpstr>
      <vt:lpstr>Microsoft YaHei</vt:lpstr>
      <vt:lpstr>Arial (Headings)</vt:lpstr>
      <vt:lpstr>Arial</vt:lpstr>
      <vt:lpstr>Cambria Math</vt:lpstr>
      <vt:lpstr>Consolas</vt:lpstr>
      <vt:lpstr>Times New Roman</vt:lpstr>
      <vt:lpstr>Wingdings</vt:lpstr>
      <vt:lpstr>Clarity</vt:lpstr>
      <vt:lpstr>Visio</vt:lpstr>
      <vt:lpstr>PowerPoint 演示文稿</vt:lpstr>
      <vt:lpstr>决策树</vt:lpstr>
      <vt:lpstr>决策树</vt:lpstr>
      <vt:lpstr>背景</vt:lpstr>
      <vt:lpstr>背景</vt:lpstr>
      <vt:lpstr>背景</vt:lpstr>
      <vt:lpstr>特征选择</vt:lpstr>
      <vt:lpstr>特征选择</vt:lpstr>
      <vt:lpstr>特征选择</vt:lpstr>
      <vt:lpstr>信息熵——不确定性的度量</vt:lpstr>
      <vt:lpstr>信息熵——不确定性的度量</vt:lpstr>
      <vt:lpstr>信息熵——不确定性的度量</vt:lpstr>
      <vt:lpstr>信息熵——不确定性的度量</vt:lpstr>
      <vt:lpstr>信息熵——不确定性的度量</vt:lpstr>
      <vt:lpstr>信息熵——不确定性的度量</vt:lpstr>
      <vt:lpstr>信息熵的另一种阐述方式</vt:lpstr>
      <vt:lpstr>信息熵的另一种阐述方式</vt:lpstr>
      <vt:lpstr>信息熵的另一种阐述方式</vt:lpstr>
      <vt:lpstr>信息熵的另一种阐述方式</vt:lpstr>
      <vt:lpstr>信息熵——不确定性的度量</vt:lpstr>
      <vt:lpstr>信息熵——不确定性的度量</vt:lpstr>
      <vt:lpstr>信息熵——不确定性的度量</vt:lpstr>
      <vt:lpstr>信息熵——不确定性的度量</vt:lpstr>
      <vt:lpstr>信息熵——不确定性的度量</vt:lpstr>
      <vt:lpstr>信息熵——不确定性的度量</vt:lpstr>
      <vt:lpstr>信息熵——不确定性的度量</vt:lpstr>
      <vt:lpstr>信息熵——不确定性的度量</vt:lpstr>
      <vt:lpstr>信息熵——不确定性的度量</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特征选择</vt:lpstr>
      <vt:lpstr>决策树</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PowerPoint 演示文稿</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决策树生成</vt:lpstr>
      <vt:lpstr>决策树</vt:lpstr>
      <vt:lpstr>决策树剪枝</vt:lpstr>
      <vt:lpstr>决策树剪枝</vt:lpstr>
      <vt:lpstr>决策树剪枝</vt:lpstr>
      <vt:lpstr>决策树剪枝</vt:lpstr>
      <vt:lpstr>决策树剪枝</vt:lpstr>
      <vt:lpstr>决策树剪枝</vt:lpstr>
      <vt:lpstr>决策树剪枝</vt:lpstr>
      <vt:lpstr>决策树剪枝</vt:lpstr>
      <vt:lpstr>PowerPoint 演示文稿</vt:lpstr>
      <vt:lpstr>决策树剪枝</vt:lpstr>
      <vt:lpstr>决策树剪枝</vt:lpstr>
      <vt:lpstr>决策树剪枝</vt:lpstr>
      <vt:lpstr>决策树剪枝</vt:lpstr>
      <vt:lpstr>决策树剪枝</vt:lpstr>
      <vt:lpstr>决策树剪枝</vt:lpstr>
      <vt:lpstr>决策树剪枝</vt:lpstr>
      <vt:lpstr>决策树</vt:lpstr>
      <vt:lpstr>PowerPoint 演示文稿</vt:lpstr>
      <vt:lpstr>应用实例</vt:lpstr>
      <vt:lpstr>应用实例</vt:lpstr>
      <vt:lpstr>应用实例</vt:lpstr>
      <vt:lpstr>应用实例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 Huang</dc:creator>
  <cp:lastModifiedBy>wang yunshan</cp:lastModifiedBy>
  <cp:revision>947</cp:revision>
  <dcterms:created xsi:type="dcterms:W3CDTF">2016-02-16T07:55:59Z</dcterms:created>
  <dcterms:modified xsi:type="dcterms:W3CDTF">2021-05-20T11:29:23Z</dcterms:modified>
</cp:coreProperties>
</file>